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E5EA7-FE89-4DEA-817F-10491E76C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5A19A-70F9-464A-9162-BD30AFD19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74CF0-F59B-4FE1-9DF9-900574F3E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08568-76F5-4023-8552-16F65AFE4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7A2E42-06EF-4D55-B3DF-F412E1EF1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A2C704-D966-4AA7-8E7B-1AF6434D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97E80-87B9-4AA0-B35C-5DAF5C57B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653A6-2ADA-4FA8-834A-016B8ECB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943DA-DAD4-4CCA-83AB-8B1ACE7E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2C4DF-AE30-4694-8CCC-7F558C19E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2CA35-F2AC-4F2C-885B-1D63F3D4A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61341" y="1371514"/>
            <a:ext cx="1222375" cy="11912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0" y="0"/>
            <a:ext cx="2181860" cy="6858000"/>
          </a:xfrm>
          <a:custGeom>
            <a:rect l="l" t="t" r="r" b="b"/>
            <a:pathLst>
              <a:path w="2181860" h="6858000">
                <a:moveTo>
                  <a:pt x="0" y="0"/>
                </a:moveTo>
                <a:lnTo>
                  <a:pt x="2181249" y="0"/>
                </a:lnTo>
                <a:lnTo>
                  <a:pt x="2181249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3045F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7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3.png" /><Relationship Id="rId2" Type="http://schemas.openxmlformats.org/officeDocument/2006/relationships/image" Target="../media/image18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2.png" /><Relationship Id="rId2" Type="http://schemas.openxmlformats.org/officeDocument/2006/relationships/image" Target="../media/image19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9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openxmlformats.org/officeDocument/2006/relationships/image" Target="../media/image6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9.png" /><Relationship Id="rId9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3.png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png" /><Relationship Id="rId5" Type="http://schemas.openxmlformats.org/officeDocument/2006/relationships/image" Target="../media/image25.jpe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6141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24308" y="1054159"/>
            <a:ext cx="5283200" cy="8140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5150" spc="-10">
                <a:solidFill>
                  <a:srgbClr val="FFFFFF"/>
                </a:solidFill>
              </a:rPr>
              <a:t>乐事薯片行业报告</a:t>
            </a:r>
            <a:endParaRPr sz="51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39949" y="562164"/>
            <a:ext cx="2087245" cy="6496050"/>
          </a:xfrm>
          <a:prstGeom prst="rect">
            <a:avLst/>
          </a:prstGeom>
        </p:spPr>
        <p:txBody>
          <a:bodyPr vert="vert" wrap="square" lIns="0" tIns="1035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15"/>
              </a:spcBef>
            </a:pPr>
            <a:r>
              <a:rPr sz="1230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123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843806" y="2891334"/>
            <a:ext cx="2368550" cy="1431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200" b="1" spc="-25">
                <a:solidFill>
                  <a:srgbClr val="3045FC"/>
                </a:solidFill>
                <a:latin typeface="微软雅黑"/>
                <a:cs typeface="微软雅黑"/>
              </a:rPr>
              <a:t>目录</a:t>
            </a:r>
            <a:endParaRPr sz="9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487324" y="1168245"/>
            <a:ext cx="2667000" cy="3308985"/>
          </a:xfrm>
          <a:prstGeom prst="rect">
            <a:avLst/>
          </a:prstGeom>
        </p:spPr>
        <p:txBody>
          <a:bodyPr vert="horz" wrap="square" lIns="0" tIns="185420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46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3045FC"/>
                </a:solidFill>
                <a:latin typeface="微软雅黑"/>
                <a:cs typeface="微软雅黑"/>
              </a:rPr>
              <a:t>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3045FC"/>
                </a:solidFill>
                <a:latin typeface="微软雅黑"/>
                <a:cs typeface="微软雅黑"/>
              </a:rPr>
              <a:t>乐事薯片市场分析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5">
                <a:solidFill>
                  <a:srgbClr val="3045FC"/>
                </a:solidFill>
                <a:latin typeface="微软雅黑"/>
                <a:cs typeface="微软雅黑"/>
              </a:rPr>
              <a:t>产品分析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3045FC"/>
                </a:solidFill>
                <a:latin typeface="微软雅黑"/>
                <a:cs typeface="微软雅黑"/>
              </a:rPr>
              <a:t>营销策略与渠道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3045FC"/>
                </a:solidFill>
                <a:latin typeface="微软雅黑"/>
                <a:cs typeface="微软雅黑"/>
              </a:rPr>
              <a:t>供应链与物流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44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 spc="-10">
                <a:solidFill>
                  <a:srgbClr val="3045FC"/>
                </a:solidFill>
                <a:latin typeface="微软雅黑"/>
                <a:cs typeface="微软雅黑"/>
              </a:rPr>
              <a:t>挑战与机遇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5960973" y="1372755"/>
            <a:ext cx="76200" cy="4110354"/>
          </a:xfrm>
          <a:custGeom>
            <a:rect l="l" t="t" r="r" b="b"/>
            <a:pathLst>
              <a:path w="76200" h="4110354">
                <a:moveTo>
                  <a:pt x="76200" y="38100"/>
                </a:moveTo>
                <a:lnTo>
                  <a:pt x="73202" y="23266"/>
                </a:lnTo>
                <a:lnTo>
                  <a:pt x="65036" y="11150"/>
                </a:lnTo>
                <a:lnTo>
                  <a:pt x="52920" y="2984"/>
                </a:lnTo>
                <a:lnTo>
                  <a:pt x="38100" y="0"/>
                </a:lnTo>
                <a:lnTo>
                  <a:pt x="23266" y="2984"/>
                </a:lnTo>
                <a:lnTo>
                  <a:pt x="11150" y="11150"/>
                </a:lnTo>
                <a:lnTo>
                  <a:pt x="2984" y="23266"/>
                </a:lnTo>
                <a:lnTo>
                  <a:pt x="0" y="38100"/>
                </a:lnTo>
                <a:lnTo>
                  <a:pt x="2984" y="52920"/>
                </a:lnTo>
                <a:lnTo>
                  <a:pt x="11150" y="65036"/>
                </a:lnTo>
                <a:lnTo>
                  <a:pt x="23266" y="73202"/>
                </a:lnTo>
                <a:lnTo>
                  <a:pt x="31750" y="74917"/>
                </a:lnTo>
                <a:lnTo>
                  <a:pt x="31750" y="4035399"/>
                </a:lnTo>
                <a:lnTo>
                  <a:pt x="23266" y="4037101"/>
                </a:lnTo>
                <a:lnTo>
                  <a:pt x="11150" y="4045267"/>
                </a:lnTo>
                <a:lnTo>
                  <a:pt x="2984" y="4057383"/>
                </a:lnTo>
                <a:lnTo>
                  <a:pt x="0" y="4072217"/>
                </a:lnTo>
                <a:lnTo>
                  <a:pt x="2984" y="4087037"/>
                </a:lnTo>
                <a:lnTo>
                  <a:pt x="11150" y="4099153"/>
                </a:lnTo>
                <a:lnTo>
                  <a:pt x="23266" y="4107319"/>
                </a:lnTo>
                <a:lnTo>
                  <a:pt x="38100" y="4110317"/>
                </a:lnTo>
                <a:lnTo>
                  <a:pt x="52920" y="4107319"/>
                </a:lnTo>
                <a:lnTo>
                  <a:pt x="65036" y="4099153"/>
                </a:lnTo>
                <a:lnTo>
                  <a:pt x="73202" y="4087037"/>
                </a:lnTo>
                <a:lnTo>
                  <a:pt x="76200" y="4072217"/>
                </a:lnTo>
                <a:lnTo>
                  <a:pt x="73888" y="4060761"/>
                </a:lnTo>
                <a:lnTo>
                  <a:pt x="73202" y="4057383"/>
                </a:lnTo>
                <a:lnTo>
                  <a:pt x="65036" y="4045267"/>
                </a:lnTo>
                <a:lnTo>
                  <a:pt x="52920" y="4037101"/>
                </a:lnTo>
                <a:lnTo>
                  <a:pt x="44450" y="4035399"/>
                </a:lnTo>
                <a:lnTo>
                  <a:pt x="44450" y="4034117"/>
                </a:lnTo>
                <a:lnTo>
                  <a:pt x="44450" y="76200"/>
                </a:lnTo>
                <a:lnTo>
                  <a:pt x="44450" y="74917"/>
                </a:lnTo>
                <a:lnTo>
                  <a:pt x="52920" y="73202"/>
                </a:lnTo>
                <a:lnTo>
                  <a:pt x="65036" y="65036"/>
                </a:lnTo>
                <a:lnTo>
                  <a:pt x="73202" y="52920"/>
                </a:lnTo>
                <a:lnTo>
                  <a:pt x="73875" y="49580"/>
                </a:lnTo>
                <a:lnTo>
                  <a:pt x="76200" y="38100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1341" y="1371514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1341" y="3243903"/>
            <a:ext cx="19685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5"/>
              <a:t>行业概述</a:t>
            </a:r>
            <a:endParaRPr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11600" y="1244600"/>
            <a:ext cx="7848600" cy="5248275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4" name="object 24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定义与分类</a:t>
            </a:r>
          </a:p>
        </p:txBody>
      </p:sp>
      <p:sp>
        <p:nvSpPr>
          <p:cNvPr id="25" name="object 25"/>
          <p:cNvSpPr txBox="1"/>
          <p:nvPr/>
        </p:nvSpPr>
        <p:spPr>
          <a:xfrm>
            <a:off x="466495" y="3766754"/>
            <a:ext cx="3974465" cy="2473325"/>
          </a:xfrm>
          <a:prstGeom prst="rect">
            <a:avLst/>
          </a:prstGeom>
          <a:solidFill>
            <a:srgbClr val="0219E0">
              <a:alpha val="76861"/>
            </a:srgbClr>
          </a:solidFill>
        </p:spPr>
        <p:txBody>
          <a:bodyPr vert="horz" wrap="square" lIns="0" tIns="254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0"/>
              </a:spcBef>
            </a:pPr>
            <a:endParaRPr sz="1700">
              <a:latin typeface="Times New Roman"/>
              <a:cs typeface="Times New Roman"/>
            </a:endParaRPr>
          </a:p>
          <a:p>
            <a:pPr marL="226060">
              <a:lnSpc>
                <a:spcPct val="100000"/>
              </a:lnSpc>
              <a:spcBef>
                <a:spcPts val="5"/>
              </a:spcBef>
            </a:pPr>
            <a:r>
              <a:rPr sz="1550" b="1">
                <a:solidFill>
                  <a:srgbClr val="FFFFFF"/>
                </a:solidFill>
                <a:latin typeface="微软雅黑"/>
                <a:cs typeface="微软雅黑"/>
              </a:rPr>
              <a:t>分</a:t>
            </a:r>
            <a:r>
              <a:rPr sz="1550" b="1" spc="-50">
                <a:solidFill>
                  <a:srgbClr val="FFFFFF"/>
                </a:solidFill>
                <a:latin typeface="微软雅黑"/>
                <a:cs typeface="微软雅黑"/>
              </a:rPr>
              <a:t>类</a:t>
            </a:r>
            <a:endParaRPr sz="1550">
              <a:latin typeface="微软雅黑"/>
              <a:cs typeface="微软雅黑"/>
            </a:endParaRPr>
          </a:p>
          <a:p>
            <a:pPr marL="226060" marR="996315" algn="just">
              <a:lnSpc>
                <a:spcPct val="150000"/>
              </a:lnSpc>
              <a:spcBef>
                <a:spcPts val="5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根据产品特点和消费者需求，乐事薯片行业可以分为不同类型，如原味薯片、蔬菜薯片、海鲜薯片等。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642363" y="1430736"/>
            <a:ext cx="2768600" cy="16510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3045FC"/>
                </a:solidFill>
                <a:latin typeface="微软雅黑"/>
                <a:cs typeface="微软雅黑"/>
              </a:rPr>
              <a:t>定</a:t>
            </a:r>
            <a:r>
              <a:rPr sz="1550" b="1" spc="-50">
                <a:solidFill>
                  <a:srgbClr val="3045FC"/>
                </a:solidFill>
                <a:latin typeface="微软雅黑"/>
                <a:cs typeface="微软雅黑"/>
              </a:rPr>
              <a:t>义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1190"/>
              </a:spcBef>
            </a:pPr>
            <a:r>
              <a:rPr sz="1350" spc="-5">
                <a:latin typeface="微软雅黑"/>
                <a:cs typeface="微软雅黑"/>
              </a:rPr>
              <a:t>乐事薯片行业是指生产和销售乐事薯片产品的企业集合，这些企业提供各种口味、规格和包装的乐事薯片，满</a:t>
            </a:r>
            <a:r>
              <a:rPr sz="1350" spc="-10">
                <a:latin typeface="微软雅黑"/>
                <a:cs typeface="微软雅黑"/>
              </a:rPr>
              <a:t>足消费者的需求。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74953" y="1701391"/>
            <a:ext cx="6502400" cy="11747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市场规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模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60"/>
              </a:spcBef>
            </a:pPr>
            <a:r>
              <a:rPr sz="1500" spc="-5">
                <a:latin typeface="微软雅黑"/>
                <a:cs typeface="微软雅黑"/>
              </a:rPr>
              <a:t>全球乐事薯片市场规模不断扩大，随着消费者对休闲零食的需求增加，市场规</a:t>
            </a:r>
            <a:r>
              <a:rPr sz="1500" spc="-10">
                <a:latin typeface="微软雅黑"/>
                <a:cs typeface="微软雅黑"/>
              </a:rPr>
              <a:t>模逐年增长。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00717" y="4235722"/>
            <a:ext cx="6502400" cy="11925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3045FC"/>
                </a:solidFill>
                <a:latin typeface="微软雅黑"/>
                <a:cs typeface="微软雅黑"/>
              </a:rPr>
              <a:t>增长趋</a:t>
            </a:r>
            <a:r>
              <a:rPr sz="2300" b="1" spc="-50">
                <a:solidFill>
                  <a:srgbClr val="3045FC"/>
                </a:solidFill>
                <a:latin typeface="微软雅黑"/>
                <a:cs typeface="微软雅黑"/>
              </a:rPr>
              <a:t>势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1000"/>
              </a:spcBef>
            </a:pPr>
            <a:r>
              <a:rPr sz="1500" spc="-5">
                <a:latin typeface="微软雅黑"/>
                <a:cs typeface="微软雅黑"/>
              </a:rPr>
              <a:t>随着消费者对健康、营养和口感的需求不断提高，乐事薯片行业呈现出快速增长的趋势。同时，新兴市场的开拓也为行业增长提供了动力。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799767" y="1295400"/>
            <a:ext cx="10678160" cy="4906645"/>
            <a:chOff x="799767" y="1295400"/>
            <a:chExt cx="10678160" cy="4906645"/>
          </a:xfrm>
        </p:grpSpPr>
        <p:sp>
          <p:nvSpPr>
            <p:cNvPr id="5" name="object 5"/>
            <p:cNvSpPr/>
            <p:nvPr/>
          </p:nvSpPr>
          <p:spPr>
            <a:xfrm>
              <a:off x="884405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31493" y="5955115"/>
              <a:ext cx="122997" cy="122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514245" y="5955115"/>
              <a:ext cx="122997" cy="12299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585873" y="6029345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3045FC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797800" y="1295400"/>
              <a:ext cx="3679824" cy="4906431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852680" y="3629459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99767" y="3629458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482519" y="3629458"/>
              <a:ext cx="122997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6181975" y="0"/>
                  </a:moveTo>
                  <a:lnTo>
                    <a:pt x="0" y="0"/>
                  </a:lnTo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554147" y="3703689"/>
              <a:ext cx="6182360" cy="0"/>
            </a:xfrm>
            <a:custGeom>
              <a:rect l="l" t="t" r="r" b="b"/>
              <a:pathLst>
                <a:path w="6182359">
                  <a:moveTo>
                    <a:pt x="0" y="0"/>
                  </a:moveTo>
                  <a:lnTo>
                    <a:pt x="6181975" y="0"/>
                  </a:lnTo>
                </a:path>
              </a:pathLst>
            </a:custGeom>
            <a:ln w="14287">
              <a:solidFill>
                <a:srgbClr val="3045FC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市场规模与增长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422407" y="1165018"/>
            <a:ext cx="3769585" cy="5156200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539102" y="1390903"/>
            <a:ext cx="3535679" cy="975360"/>
          </a:xfrm>
          <a:custGeom>
            <a:rect l="l" t="t" r="r" b="b"/>
            <a:pathLst>
              <a:path w="3535679" h="975360">
                <a:moveTo>
                  <a:pt x="3535400" y="487680"/>
                </a:moveTo>
                <a:lnTo>
                  <a:pt x="3533165" y="440715"/>
                </a:lnTo>
                <a:lnTo>
                  <a:pt x="3526599" y="395020"/>
                </a:lnTo>
                <a:lnTo>
                  <a:pt x="3515918" y="350774"/>
                </a:lnTo>
                <a:lnTo>
                  <a:pt x="3501313" y="308216"/>
                </a:lnTo>
                <a:lnTo>
                  <a:pt x="3482987" y="267525"/>
                </a:lnTo>
                <a:lnTo>
                  <a:pt x="3461156" y="228917"/>
                </a:lnTo>
                <a:lnTo>
                  <a:pt x="3436023" y="192595"/>
                </a:lnTo>
                <a:lnTo>
                  <a:pt x="3407778" y="158762"/>
                </a:lnTo>
                <a:lnTo>
                  <a:pt x="3376638" y="127622"/>
                </a:lnTo>
                <a:lnTo>
                  <a:pt x="3342805" y="99377"/>
                </a:lnTo>
                <a:lnTo>
                  <a:pt x="3306483" y="74244"/>
                </a:lnTo>
                <a:lnTo>
                  <a:pt x="3267875" y="52412"/>
                </a:lnTo>
                <a:lnTo>
                  <a:pt x="3227184" y="34086"/>
                </a:lnTo>
                <a:lnTo>
                  <a:pt x="3184626" y="19481"/>
                </a:lnTo>
                <a:lnTo>
                  <a:pt x="3140379" y="8801"/>
                </a:lnTo>
                <a:lnTo>
                  <a:pt x="3094685" y="2235"/>
                </a:lnTo>
                <a:lnTo>
                  <a:pt x="3047720" y="0"/>
                </a:lnTo>
                <a:lnTo>
                  <a:pt x="3006077" y="1981"/>
                </a:lnTo>
                <a:lnTo>
                  <a:pt x="529297" y="1981"/>
                </a:lnTo>
                <a:lnTo>
                  <a:pt x="487680" y="0"/>
                </a:lnTo>
                <a:lnTo>
                  <a:pt x="440715" y="2235"/>
                </a:lnTo>
                <a:lnTo>
                  <a:pt x="395008" y="8801"/>
                </a:lnTo>
                <a:lnTo>
                  <a:pt x="350774" y="19481"/>
                </a:lnTo>
                <a:lnTo>
                  <a:pt x="308216" y="34086"/>
                </a:lnTo>
                <a:lnTo>
                  <a:pt x="267525" y="52412"/>
                </a:lnTo>
                <a:lnTo>
                  <a:pt x="228917" y="74244"/>
                </a:lnTo>
                <a:lnTo>
                  <a:pt x="192595" y="99377"/>
                </a:lnTo>
                <a:lnTo>
                  <a:pt x="158762" y="127622"/>
                </a:lnTo>
                <a:lnTo>
                  <a:pt x="127622" y="158762"/>
                </a:lnTo>
                <a:lnTo>
                  <a:pt x="99377" y="192595"/>
                </a:lnTo>
                <a:lnTo>
                  <a:pt x="74244" y="228917"/>
                </a:lnTo>
                <a:lnTo>
                  <a:pt x="52412" y="267525"/>
                </a:lnTo>
                <a:lnTo>
                  <a:pt x="34086" y="308216"/>
                </a:lnTo>
                <a:lnTo>
                  <a:pt x="19481" y="350774"/>
                </a:lnTo>
                <a:lnTo>
                  <a:pt x="8801" y="395008"/>
                </a:lnTo>
                <a:lnTo>
                  <a:pt x="2235" y="440715"/>
                </a:lnTo>
                <a:lnTo>
                  <a:pt x="0" y="487680"/>
                </a:lnTo>
                <a:lnTo>
                  <a:pt x="2235" y="534657"/>
                </a:lnTo>
                <a:lnTo>
                  <a:pt x="8788" y="580351"/>
                </a:lnTo>
                <a:lnTo>
                  <a:pt x="19481" y="624586"/>
                </a:lnTo>
                <a:lnTo>
                  <a:pt x="34086" y="667156"/>
                </a:lnTo>
                <a:lnTo>
                  <a:pt x="52400" y="707847"/>
                </a:lnTo>
                <a:lnTo>
                  <a:pt x="74244" y="746455"/>
                </a:lnTo>
                <a:lnTo>
                  <a:pt x="99377" y="782777"/>
                </a:lnTo>
                <a:lnTo>
                  <a:pt x="127622" y="816610"/>
                </a:lnTo>
                <a:lnTo>
                  <a:pt x="158762" y="847750"/>
                </a:lnTo>
                <a:lnTo>
                  <a:pt x="192595" y="875982"/>
                </a:lnTo>
                <a:lnTo>
                  <a:pt x="228917" y="901128"/>
                </a:lnTo>
                <a:lnTo>
                  <a:pt x="267525" y="922959"/>
                </a:lnTo>
                <a:lnTo>
                  <a:pt x="308203" y="941285"/>
                </a:lnTo>
                <a:lnTo>
                  <a:pt x="350774" y="955890"/>
                </a:lnTo>
                <a:lnTo>
                  <a:pt x="395008" y="966571"/>
                </a:lnTo>
                <a:lnTo>
                  <a:pt x="440715" y="973137"/>
                </a:lnTo>
                <a:lnTo>
                  <a:pt x="487680" y="975360"/>
                </a:lnTo>
                <a:lnTo>
                  <a:pt x="529272" y="973391"/>
                </a:lnTo>
                <a:lnTo>
                  <a:pt x="3006102" y="973391"/>
                </a:lnTo>
                <a:lnTo>
                  <a:pt x="3047720" y="975360"/>
                </a:lnTo>
                <a:lnTo>
                  <a:pt x="3094685" y="973137"/>
                </a:lnTo>
                <a:lnTo>
                  <a:pt x="3140379" y="966571"/>
                </a:lnTo>
                <a:lnTo>
                  <a:pt x="3184626" y="955890"/>
                </a:lnTo>
                <a:lnTo>
                  <a:pt x="3227184" y="941285"/>
                </a:lnTo>
                <a:lnTo>
                  <a:pt x="3267875" y="922959"/>
                </a:lnTo>
                <a:lnTo>
                  <a:pt x="3306483" y="901128"/>
                </a:lnTo>
                <a:lnTo>
                  <a:pt x="3342805" y="875995"/>
                </a:lnTo>
                <a:lnTo>
                  <a:pt x="3376638" y="847750"/>
                </a:lnTo>
                <a:lnTo>
                  <a:pt x="3407778" y="816610"/>
                </a:lnTo>
                <a:lnTo>
                  <a:pt x="3436023" y="782777"/>
                </a:lnTo>
                <a:lnTo>
                  <a:pt x="3461156" y="746455"/>
                </a:lnTo>
                <a:lnTo>
                  <a:pt x="3482987" y="707847"/>
                </a:lnTo>
                <a:lnTo>
                  <a:pt x="3501313" y="667156"/>
                </a:lnTo>
                <a:lnTo>
                  <a:pt x="3515918" y="624586"/>
                </a:lnTo>
                <a:lnTo>
                  <a:pt x="3526599" y="580351"/>
                </a:lnTo>
                <a:lnTo>
                  <a:pt x="3533165" y="534657"/>
                </a:lnTo>
                <a:lnTo>
                  <a:pt x="3535400" y="487680"/>
                </a:lnTo>
                <a:close/>
              </a:path>
            </a:pathLst>
          </a:custGeom>
          <a:solidFill>
            <a:srgbClr val="008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12366" y="2556082"/>
            <a:ext cx="32829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消费者对健康和营养的关注度不断提高，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对低盐、低脂、低糖的乐事薯片需求增加，推动了行业的健康化发展。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717636" y="1740589"/>
            <a:ext cx="124968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健康消费趋势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516696" y="2556082"/>
            <a:ext cx="31115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消费者对乐事薯片的口味、包装和品牌的要求越来越个性化，企业需要不断创新以满足消费者的个性化需求。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343438" y="1390903"/>
            <a:ext cx="3535679" cy="975360"/>
          </a:xfrm>
          <a:custGeom>
            <a:rect l="l" t="t" r="r" b="b"/>
            <a:pathLst>
              <a:path w="3535679" h="975360">
                <a:moveTo>
                  <a:pt x="3535388" y="487680"/>
                </a:moveTo>
                <a:lnTo>
                  <a:pt x="3533152" y="440715"/>
                </a:lnTo>
                <a:lnTo>
                  <a:pt x="3526599" y="395020"/>
                </a:lnTo>
                <a:lnTo>
                  <a:pt x="3515906" y="350774"/>
                </a:lnTo>
                <a:lnTo>
                  <a:pt x="3501301" y="308216"/>
                </a:lnTo>
                <a:lnTo>
                  <a:pt x="3482987" y="267525"/>
                </a:lnTo>
                <a:lnTo>
                  <a:pt x="3461143" y="228917"/>
                </a:lnTo>
                <a:lnTo>
                  <a:pt x="3436010" y="192595"/>
                </a:lnTo>
                <a:lnTo>
                  <a:pt x="3407765" y="158762"/>
                </a:lnTo>
                <a:lnTo>
                  <a:pt x="3376625" y="127622"/>
                </a:lnTo>
                <a:lnTo>
                  <a:pt x="3342792" y="99377"/>
                </a:lnTo>
                <a:lnTo>
                  <a:pt x="3306470" y="74244"/>
                </a:lnTo>
                <a:lnTo>
                  <a:pt x="3267862" y="52412"/>
                </a:lnTo>
                <a:lnTo>
                  <a:pt x="3227184" y="34086"/>
                </a:lnTo>
                <a:lnTo>
                  <a:pt x="3184614" y="19481"/>
                </a:lnTo>
                <a:lnTo>
                  <a:pt x="3140379" y="8801"/>
                </a:lnTo>
                <a:lnTo>
                  <a:pt x="3094672" y="2235"/>
                </a:lnTo>
                <a:lnTo>
                  <a:pt x="3047708" y="0"/>
                </a:lnTo>
                <a:lnTo>
                  <a:pt x="3026892" y="990"/>
                </a:lnTo>
                <a:lnTo>
                  <a:pt x="510641" y="990"/>
                </a:lnTo>
                <a:lnTo>
                  <a:pt x="487667" y="12"/>
                </a:lnTo>
                <a:lnTo>
                  <a:pt x="440702" y="2235"/>
                </a:lnTo>
                <a:lnTo>
                  <a:pt x="395008" y="8801"/>
                </a:lnTo>
                <a:lnTo>
                  <a:pt x="350774" y="19481"/>
                </a:lnTo>
                <a:lnTo>
                  <a:pt x="308203" y="34086"/>
                </a:lnTo>
                <a:lnTo>
                  <a:pt x="267512" y="52412"/>
                </a:lnTo>
                <a:lnTo>
                  <a:pt x="228904" y="74244"/>
                </a:lnTo>
                <a:lnTo>
                  <a:pt x="192582" y="99377"/>
                </a:lnTo>
                <a:lnTo>
                  <a:pt x="158750" y="127622"/>
                </a:lnTo>
                <a:lnTo>
                  <a:pt x="127609" y="158762"/>
                </a:lnTo>
                <a:lnTo>
                  <a:pt x="99377" y="192595"/>
                </a:lnTo>
                <a:lnTo>
                  <a:pt x="74231" y="228917"/>
                </a:lnTo>
                <a:lnTo>
                  <a:pt x="52400" y="267525"/>
                </a:lnTo>
                <a:lnTo>
                  <a:pt x="34074" y="308216"/>
                </a:lnTo>
                <a:lnTo>
                  <a:pt x="19469" y="350774"/>
                </a:lnTo>
                <a:lnTo>
                  <a:pt x="8788" y="395008"/>
                </a:lnTo>
                <a:lnTo>
                  <a:pt x="2222" y="440715"/>
                </a:lnTo>
                <a:lnTo>
                  <a:pt x="0" y="487680"/>
                </a:lnTo>
                <a:lnTo>
                  <a:pt x="2222" y="534657"/>
                </a:lnTo>
                <a:lnTo>
                  <a:pt x="8788" y="580351"/>
                </a:lnTo>
                <a:lnTo>
                  <a:pt x="19469" y="624586"/>
                </a:lnTo>
                <a:lnTo>
                  <a:pt x="34074" y="667156"/>
                </a:lnTo>
                <a:lnTo>
                  <a:pt x="52400" y="707847"/>
                </a:lnTo>
                <a:lnTo>
                  <a:pt x="74231" y="746455"/>
                </a:lnTo>
                <a:lnTo>
                  <a:pt x="99364" y="782777"/>
                </a:lnTo>
                <a:lnTo>
                  <a:pt x="127609" y="816610"/>
                </a:lnTo>
                <a:lnTo>
                  <a:pt x="158750" y="847750"/>
                </a:lnTo>
                <a:lnTo>
                  <a:pt x="192582" y="875982"/>
                </a:lnTo>
                <a:lnTo>
                  <a:pt x="228904" y="901128"/>
                </a:lnTo>
                <a:lnTo>
                  <a:pt x="267512" y="922959"/>
                </a:lnTo>
                <a:lnTo>
                  <a:pt x="308203" y="941285"/>
                </a:lnTo>
                <a:lnTo>
                  <a:pt x="350761" y="955890"/>
                </a:lnTo>
                <a:lnTo>
                  <a:pt x="395008" y="966571"/>
                </a:lnTo>
                <a:lnTo>
                  <a:pt x="440702" y="973137"/>
                </a:lnTo>
                <a:lnTo>
                  <a:pt x="487680" y="975360"/>
                </a:lnTo>
                <a:lnTo>
                  <a:pt x="534644" y="973137"/>
                </a:lnTo>
                <a:lnTo>
                  <a:pt x="539673" y="972413"/>
                </a:lnTo>
                <a:lnTo>
                  <a:pt x="2995701" y="972413"/>
                </a:lnTo>
                <a:lnTo>
                  <a:pt x="3000743" y="973137"/>
                </a:lnTo>
                <a:lnTo>
                  <a:pt x="3047708" y="975360"/>
                </a:lnTo>
                <a:lnTo>
                  <a:pt x="3094672" y="973137"/>
                </a:lnTo>
                <a:lnTo>
                  <a:pt x="3140379" y="966571"/>
                </a:lnTo>
                <a:lnTo>
                  <a:pt x="3184614" y="955890"/>
                </a:lnTo>
                <a:lnTo>
                  <a:pt x="3227171" y="941285"/>
                </a:lnTo>
                <a:lnTo>
                  <a:pt x="3267862" y="922959"/>
                </a:lnTo>
                <a:lnTo>
                  <a:pt x="3306470" y="901128"/>
                </a:lnTo>
                <a:lnTo>
                  <a:pt x="3342792" y="875995"/>
                </a:lnTo>
                <a:lnTo>
                  <a:pt x="3376625" y="847750"/>
                </a:lnTo>
                <a:lnTo>
                  <a:pt x="3407765" y="816610"/>
                </a:lnTo>
                <a:lnTo>
                  <a:pt x="3436010" y="782777"/>
                </a:lnTo>
                <a:lnTo>
                  <a:pt x="3461143" y="746455"/>
                </a:lnTo>
                <a:lnTo>
                  <a:pt x="3482975" y="707847"/>
                </a:lnTo>
                <a:lnTo>
                  <a:pt x="3501301" y="667156"/>
                </a:lnTo>
                <a:lnTo>
                  <a:pt x="3515906" y="624586"/>
                </a:lnTo>
                <a:lnTo>
                  <a:pt x="3526586" y="580351"/>
                </a:lnTo>
                <a:lnTo>
                  <a:pt x="3533152" y="534657"/>
                </a:lnTo>
                <a:lnTo>
                  <a:pt x="3535388" y="487680"/>
                </a:lnTo>
                <a:close/>
              </a:path>
            </a:pathLst>
          </a:custGeom>
          <a:solidFill>
            <a:srgbClr val="008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5621869" y="1739603"/>
            <a:ext cx="104521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个性化需求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539102" y="3939032"/>
            <a:ext cx="3535679" cy="975360"/>
          </a:xfrm>
          <a:custGeom>
            <a:rect l="l" t="t" r="r" b="b"/>
            <a:pathLst>
              <a:path w="3535679" h="975360">
                <a:moveTo>
                  <a:pt x="3535400" y="487680"/>
                </a:moveTo>
                <a:lnTo>
                  <a:pt x="3533165" y="440715"/>
                </a:lnTo>
                <a:lnTo>
                  <a:pt x="3526599" y="395020"/>
                </a:lnTo>
                <a:lnTo>
                  <a:pt x="3515918" y="350774"/>
                </a:lnTo>
                <a:lnTo>
                  <a:pt x="3501313" y="308216"/>
                </a:lnTo>
                <a:lnTo>
                  <a:pt x="3482987" y="267525"/>
                </a:lnTo>
                <a:lnTo>
                  <a:pt x="3461156" y="228917"/>
                </a:lnTo>
                <a:lnTo>
                  <a:pt x="3436023" y="192595"/>
                </a:lnTo>
                <a:lnTo>
                  <a:pt x="3407778" y="158762"/>
                </a:lnTo>
                <a:lnTo>
                  <a:pt x="3376638" y="127622"/>
                </a:lnTo>
                <a:lnTo>
                  <a:pt x="3342805" y="99377"/>
                </a:lnTo>
                <a:lnTo>
                  <a:pt x="3306483" y="74244"/>
                </a:lnTo>
                <a:lnTo>
                  <a:pt x="3267875" y="52412"/>
                </a:lnTo>
                <a:lnTo>
                  <a:pt x="3227184" y="34086"/>
                </a:lnTo>
                <a:lnTo>
                  <a:pt x="3184626" y="19481"/>
                </a:lnTo>
                <a:lnTo>
                  <a:pt x="3140392" y="8801"/>
                </a:lnTo>
                <a:lnTo>
                  <a:pt x="3094685" y="2235"/>
                </a:lnTo>
                <a:lnTo>
                  <a:pt x="3047720" y="0"/>
                </a:lnTo>
                <a:lnTo>
                  <a:pt x="3006090" y="1981"/>
                </a:lnTo>
                <a:lnTo>
                  <a:pt x="529297" y="1981"/>
                </a:lnTo>
                <a:lnTo>
                  <a:pt x="487680" y="0"/>
                </a:lnTo>
                <a:lnTo>
                  <a:pt x="440728" y="2235"/>
                </a:lnTo>
                <a:lnTo>
                  <a:pt x="395020" y="8801"/>
                </a:lnTo>
                <a:lnTo>
                  <a:pt x="350774" y="19481"/>
                </a:lnTo>
                <a:lnTo>
                  <a:pt x="308216" y="34086"/>
                </a:lnTo>
                <a:lnTo>
                  <a:pt x="267525" y="52412"/>
                </a:lnTo>
                <a:lnTo>
                  <a:pt x="228917" y="74244"/>
                </a:lnTo>
                <a:lnTo>
                  <a:pt x="192595" y="99377"/>
                </a:lnTo>
                <a:lnTo>
                  <a:pt x="158762" y="127622"/>
                </a:lnTo>
                <a:lnTo>
                  <a:pt x="127622" y="158762"/>
                </a:lnTo>
                <a:lnTo>
                  <a:pt x="99377" y="192595"/>
                </a:lnTo>
                <a:lnTo>
                  <a:pt x="74244" y="228917"/>
                </a:lnTo>
                <a:lnTo>
                  <a:pt x="52412" y="267525"/>
                </a:lnTo>
                <a:lnTo>
                  <a:pt x="34086" y="308216"/>
                </a:lnTo>
                <a:lnTo>
                  <a:pt x="19481" y="350774"/>
                </a:lnTo>
                <a:lnTo>
                  <a:pt x="8801" y="395008"/>
                </a:lnTo>
                <a:lnTo>
                  <a:pt x="2235" y="440715"/>
                </a:lnTo>
                <a:lnTo>
                  <a:pt x="0" y="487680"/>
                </a:lnTo>
                <a:lnTo>
                  <a:pt x="2235" y="534657"/>
                </a:lnTo>
                <a:lnTo>
                  <a:pt x="8788" y="580351"/>
                </a:lnTo>
                <a:lnTo>
                  <a:pt x="19481" y="624586"/>
                </a:lnTo>
                <a:lnTo>
                  <a:pt x="34086" y="667156"/>
                </a:lnTo>
                <a:lnTo>
                  <a:pt x="52400" y="707847"/>
                </a:lnTo>
                <a:lnTo>
                  <a:pt x="74244" y="746455"/>
                </a:lnTo>
                <a:lnTo>
                  <a:pt x="99377" y="782777"/>
                </a:lnTo>
                <a:lnTo>
                  <a:pt x="127622" y="816610"/>
                </a:lnTo>
                <a:lnTo>
                  <a:pt x="158762" y="847750"/>
                </a:lnTo>
                <a:lnTo>
                  <a:pt x="192595" y="875982"/>
                </a:lnTo>
                <a:lnTo>
                  <a:pt x="228917" y="901128"/>
                </a:lnTo>
                <a:lnTo>
                  <a:pt x="267525" y="922959"/>
                </a:lnTo>
                <a:lnTo>
                  <a:pt x="308203" y="941285"/>
                </a:lnTo>
                <a:lnTo>
                  <a:pt x="350774" y="955890"/>
                </a:lnTo>
                <a:lnTo>
                  <a:pt x="395008" y="966571"/>
                </a:lnTo>
                <a:lnTo>
                  <a:pt x="440715" y="973137"/>
                </a:lnTo>
                <a:lnTo>
                  <a:pt x="487680" y="975360"/>
                </a:lnTo>
                <a:lnTo>
                  <a:pt x="529272" y="973391"/>
                </a:lnTo>
                <a:lnTo>
                  <a:pt x="3006102" y="973391"/>
                </a:lnTo>
                <a:lnTo>
                  <a:pt x="3047720" y="975360"/>
                </a:lnTo>
                <a:lnTo>
                  <a:pt x="3094685" y="973137"/>
                </a:lnTo>
                <a:lnTo>
                  <a:pt x="3140379" y="966571"/>
                </a:lnTo>
                <a:lnTo>
                  <a:pt x="3184626" y="955890"/>
                </a:lnTo>
                <a:lnTo>
                  <a:pt x="3227184" y="941285"/>
                </a:lnTo>
                <a:lnTo>
                  <a:pt x="3267875" y="922959"/>
                </a:lnTo>
                <a:lnTo>
                  <a:pt x="3306483" y="901128"/>
                </a:lnTo>
                <a:lnTo>
                  <a:pt x="3342805" y="875982"/>
                </a:lnTo>
                <a:lnTo>
                  <a:pt x="3376638" y="847750"/>
                </a:lnTo>
                <a:lnTo>
                  <a:pt x="3407778" y="816610"/>
                </a:lnTo>
                <a:lnTo>
                  <a:pt x="3436023" y="782777"/>
                </a:lnTo>
                <a:lnTo>
                  <a:pt x="3461156" y="746455"/>
                </a:lnTo>
                <a:lnTo>
                  <a:pt x="3482987" y="707847"/>
                </a:lnTo>
                <a:lnTo>
                  <a:pt x="3501313" y="667156"/>
                </a:lnTo>
                <a:lnTo>
                  <a:pt x="3515918" y="624586"/>
                </a:lnTo>
                <a:lnTo>
                  <a:pt x="3526599" y="580351"/>
                </a:lnTo>
                <a:lnTo>
                  <a:pt x="3533165" y="534657"/>
                </a:lnTo>
                <a:lnTo>
                  <a:pt x="3535400" y="487680"/>
                </a:lnTo>
                <a:close/>
              </a:path>
            </a:pathLst>
          </a:custGeom>
          <a:solidFill>
            <a:srgbClr val="008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/>
          <p:nvPr/>
        </p:nvSpPr>
        <p:spPr>
          <a:xfrm>
            <a:off x="712366" y="5116402"/>
            <a:ext cx="31115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随着科技的发展，智能化生产成为乐事薯片行业的趋势，可以提高生产效率、降低成本并保障产品质量。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828874" y="4294265"/>
            <a:ext cx="104521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智能化生产</a:t>
            </a:r>
            <a:endParaRPr sz="1600">
              <a:latin typeface="微软雅黑"/>
              <a:cs typeface="微软雅黑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4343425" y="3939032"/>
            <a:ext cx="3535679" cy="975360"/>
          </a:xfrm>
          <a:custGeom>
            <a:rect l="l" t="t" r="r" b="b"/>
            <a:pathLst>
              <a:path w="3535679" h="975360">
                <a:moveTo>
                  <a:pt x="3535400" y="487680"/>
                </a:moveTo>
                <a:lnTo>
                  <a:pt x="3533165" y="440715"/>
                </a:lnTo>
                <a:lnTo>
                  <a:pt x="3526612" y="395020"/>
                </a:lnTo>
                <a:lnTo>
                  <a:pt x="3515918" y="350774"/>
                </a:lnTo>
                <a:lnTo>
                  <a:pt x="3501313" y="308216"/>
                </a:lnTo>
                <a:lnTo>
                  <a:pt x="3483000" y="267525"/>
                </a:lnTo>
                <a:lnTo>
                  <a:pt x="3461156" y="228917"/>
                </a:lnTo>
                <a:lnTo>
                  <a:pt x="3436023" y="192595"/>
                </a:lnTo>
                <a:lnTo>
                  <a:pt x="3407778" y="158762"/>
                </a:lnTo>
                <a:lnTo>
                  <a:pt x="3376638" y="127622"/>
                </a:lnTo>
                <a:lnTo>
                  <a:pt x="3342805" y="99377"/>
                </a:lnTo>
                <a:lnTo>
                  <a:pt x="3306483" y="74244"/>
                </a:lnTo>
                <a:lnTo>
                  <a:pt x="3267875" y="52412"/>
                </a:lnTo>
                <a:lnTo>
                  <a:pt x="3227197" y="34086"/>
                </a:lnTo>
                <a:lnTo>
                  <a:pt x="3184626" y="19481"/>
                </a:lnTo>
                <a:lnTo>
                  <a:pt x="3140392" y="8801"/>
                </a:lnTo>
                <a:lnTo>
                  <a:pt x="3094685" y="2235"/>
                </a:lnTo>
                <a:lnTo>
                  <a:pt x="3047720" y="0"/>
                </a:lnTo>
                <a:lnTo>
                  <a:pt x="3006102" y="1981"/>
                </a:lnTo>
                <a:lnTo>
                  <a:pt x="529310" y="1981"/>
                </a:lnTo>
                <a:lnTo>
                  <a:pt x="487680" y="12"/>
                </a:lnTo>
                <a:lnTo>
                  <a:pt x="440728" y="2235"/>
                </a:lnTo>
                <a:lnTo>
                  <a:pt x="395020" y="8801"/>
                </a:lnTo>
                <a:lnTo>
                  <a:pt x="350786" y="19481"/>
                </a:lnTo>
                <a:lnTo>
                  <a:pt x="308216" y="34086"/>
                </a:lnTo>
                <a:lnTo>
                  <a:pt x="267525" y="52412"/>
                </a:lnTo>
                <a:lnTo>
                  <a:pt x="228917" y="74244"/>
                </a:lnTo>
                <a:lnTo>
                  <a:pt x="192595" y="99377"/>
                </a:lnTo>
                <a:lnTo>
                  <a:pt x="158762" y="127622"/>
                </a:lnTo>
                <a:lnTo>
                  <a:pt x="127622" y="158762"/>
                </a:lnTo>
                <a:lnTo>
                  <a:pt x="99390" y="192595"/>
                </a:lnTo>
                <a:lnTo>
                  <a:pt x="74244" y="228917"/>
                </a:lnTo>
                <a:lnTo>
                  <a:pt x="52412" y="267525"/>
                </a:lnTo>
                <a:lnTo>
                  <a:pt x="34086" y="308216"/>
                </a:lnTo>
                <a:lnTo>
                  <a:pt x="19481" y="350774"/>
                </a:lnTo>
                <a:lnTo>
                  <a:pt x="8801" y="395008"/>
                </a:lnTo>
                <a:lnTo>
                  <a:pt x="2235" y="440715"/>
                </a:lnTo>
                <a:lnTo>
                  <a:pt x="12" y="487680"/>
                </a:lnTo>
                <a:lnTo>
                  <a:pt x="2235" y="534657"/>
                </a:lnTo>
                <a:lnTo>
                  <a:pt x="8801" y="580351"/>
                </a:lnTo>
                <a:lnTo>
                  <a:pt x="19481" y="624586"/>
                </a:lnTo>
                <a:lnTo>
                  <a:pt x="34086" y="667156"/>
                </a:lnTo>
                <a:lnTo>
                  <a:pt x="52412" y="707847"/>
                </a:lnTo>
                <a:lnTo>
                  <a:pt x="74244" y="746455"/>
                </a:lnTo>
                <a:lnTo>
                  <a:pt x="99377" y="782777"/>
                </a:lnTo>
                <a:lnTo>
                  <a:pt x="127622" y="816610"/>
                </a:lnTo>
                <a:lnTo>
                  <a:pt x="158762" y="847750"/>
                </a:lnTo>
                <a:lnTo>
                  <a:pt x="192595" y="875982"/>
                </a:lnTo>
                <a:lnTo>
                  <a:pt x="228917" y="901128"/>
                </a:lnTo>
                <a:lnTo>
                  <a:pt x="267525" y="922959"/>
                </a:lnTo>
                <a:lnTo>
                  <a:pt x="308216" y="941285"/>
                </a:lnTo>
                <a:lnTo>
                  <a:pt x="350774" y="955890"/>
                </a:lnTo>
                <a:lnTo>
                  <a:pt x="395020" y="966571"/>
                </a:lnTo>
                <a:lnTo>
                  <a:pt x="440715" y="973137"/>
                </a:lnTo>
                <a:lnTo>
                  <a:pt x="487692" y="975360"/>
                </a:lnTo>
                <a:lnTo>
                  <a:pt x="529285" y="973391"/>
                </a:lnTo>
                <a:lnTo>
                  <a:pt x="3006115" y="973391"/>
                </a:lnTo>
                <a:lnTo>
                  <a:pt x="3047720" y="975360"/>
                </a:lnTo>
                <a:lnTo>
                  <a:pt x="3094685" y="973137"/>
                </a:lnTo>
                <a:lnTo>
                  <a:pt x="3140392" y="966571"/>
                </a:lnTo>
                <a:lnTo>
                  <a:pt x="3184626" y="955890"/>
                </a:lnTo>
                <a:lnTo>
                  <a:pt x="3227184" y="941285"/>
                </a:lnTo>
                <a:lnTo>
                  <a:pt x="3267875" y="922959"/>
                </a:lnTo>
                <a:lnTo>
                  <a:pt x="3306483" y="901128"/>
                </a:lnTo>
                <a:lnTo>
                  <a:pt x="3342805" y="875982"/>
                </a:lnTo>
                <a:lnTo>
                  <a:pt x="3376638" y="847750"/>
                </a:lnTo>
                <a:lnTo>
                  <a:pt x="3407778" y="816610"/>
                </a:lnTo>
                <a:lnTo>
                  <a:pt x="3436023" y="782777"/>
                </a:lnTo>
                <a:lnTo>
                  <a:pt x="3461156" y="746455"/>
                </a:lnTo>
                <a:lnTo>
                  <a:pt x="3482987" y="707847"/>
                </a:lnTo>
                <a:lnTo>
                  <a:pt x="3501313" y="667156"/>
                </a:lnTo>
                <a:lnTo>
                  <a:pt x="3515918" y="624586"/>
                </a:lnTo>
                <a:lnTo>
                  <a:pt x="3526599" y="580351"/>
                </a:lnTo>
                <a:lnTo>
                  <a:pt x="3533165" y="534657"/>
                </a:lnTo>
                <a:lnTo>
                  <a:pt x="3535400" y="487680"/>
                </a:lnTo>
                <a:close/>
              </a:path>
            </a:pathLst>
          </a:custGeom>
          <a:solidFill>
            <a:srgbClr val="008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4516696" y="5116402"/>
            <a:ext cx="31115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环保和可持续发展成为全球关注的焦点，乐事薯片行业需要关注环保问题，推动可</a:t>
            </a:r>
            <a:r>
              <a:rPr sz="1350" spc="-10">
                <a:latin typeface="微软雅黑"/>
                <a:cs typeface="微软雅黑"/>
              </a:rPr>
              <a:t>持续发展。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5621869" y="4294265"/>
            <a:ext cx="1045210" cy="2705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FFFFFF"/>
                </a:solidFill>
                <a:latin typeface="微软雅黑"/>
                <a:cs typeface="微软雅黑"/>
              </a:rPr>
              <a:t>可持续发展</a:t>
            </a:r>
            <a:endParaRPr sz="1600">
              <a:latin typeface="微软雅黑"/>
              <a:cs typeface="微软雅黑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6" name="object 1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6" name="object 3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1341" y="1371514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1341" y="3243903"/>
            <a:ext cx="39116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0"/>
              <a:t>乐事薯片市场分析</a:t>
            </a:r>
            <a:endParaRPr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39481" y="1415326"/>
            <a:ext cx="4843294" cy="484329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372873" y="1642057"/>
            <a:ext cx="4483100" cy="120840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3045FC"/>
                </a:solidFill>
                <a:latin typeface="微软雅黑"/>
                <a:cs typeface="微软雅黑"/>
              </a:rPr>
              <a:t>市场地位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875"/>
              </a:spcBef>
            </a:pPr>
            <a:r>
              <a:rPr sz="1350" spc="-5">
                <a:latin typeface="微软雅黑"/>
                <a:cs typeface="微软雅黑"/>
              </a:rPr>
              <a:t>乐事薯片作为全球领先的薯片品牌，在全球薯片市场中占据</a:t>
            </a:r>
            <a:r>
              <a:rPr sz="1350" spc="-10">
                <a:latin typeface="微软雅黑"/>
                <a:cs typeface="微软雅黑"/>
              </a:rPr>
              <a:t>主导地位。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72873" y="4159927"/>
            <a:ext cx="4311650" cy="11842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3045FC"/>
                </a:solidFill>
                <a:latin typeface="微软雅黑"/>
                <a:cs typeface="微软雅黑"/>
              </a:rPr>
              <a:t>市场份额</a:t>
            </a:r>
            <a:endParaRPr sz="2000">
              <a:latin typeface="微软雅黑"/>
              <a:cs typeface="微软雅黑"/>
            </a:endParaRPr>
          </a:p>
          <a:p>
            <a:pPr marL="12700" marR="5080">
              <a:lnSpc>
                <a:spcPct val="186000"/>
              </a:lnSpc>
              <a:spcBef>
                <a:spcPts val="685"/>
              </a:spcBef>
            </a:pPr>
            <a:r>
              <a:rPr sz="1350" spc="-5">
                <a:latin typeface="微软雅黑"/>
                <a:cs typeface="微软雅黑"/>
              </a:rPr>
              <a:t>根据市场研究数据，乐事薯片在全球薯片市场的份额约为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10">
                <a:latin typeface="微软雅黑"/>
                <a:cs typeface="微软雅黑"/>
              </a:rPr>
              <a:t>30</a:t>
            </a:r>
            <a:r>
              <a:rPr sz="1350" spc="-15">
                <a:latin typeface="微软雅黑"/>
                <a:cs typeface="微软雅黑"/>
              </a:rPr>
              <a:t>%，在许多国家和地区都保持着市场领先地位。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市场地位与份额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消费者分析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3045FC"/>
                </a:solidFill>
                <a:latin typeface="微软雅黑"/>
                <a:cs typeface="微软雅黑"/>
              </a:rPr>
              <a:t>目标人</a:t>
            </a:r>
            <a:r>
              <a:rPr sz="1700" b="1" spc="-50">
                <a:solidFill>
                  <a:srgbClr val="3045FC"/>
                </a:solidFill>
                <a:latin typeface="微软雅黑"/>
                <a:cs typeface="微软雅黑"/>
              </a:rPr>
              <a:t>群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latin typeface="微软雅黑"/>
                <a:cs typeface="微软雅黑"/>
              </a:rPr>
              <a:t>乐事薯片的消费人群主要为年轻人和家庭，他们注重口感、品质和品牌形</a:t>
            </a:r>
            <a:r>
              <a:rPr sz="1500" spc="-25">
                <a:latin typeface="微软雅黑"/>
                <a:cs typeface="微软雅黑"/>
              </a:rPr>
              <a:t>象。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21007" y="3920058"/>
            <a:ext cx="3263900" cy="20701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5461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3045FC"/>
                </a:solidFill>
                <a:latin typeface="微软雅黑"/>
                <a:cs typeface="微软雅黑"/>
              </a:rPr>
              <a:t>消费习</a:t>
            </a:r>
            <a:r>
              <a:rPr sz="1700" b="1" spc="-50">
                <a:solidFill>
                  <a:srgbClr val="3045FC"/>
                </a:solidFill>
                <a:latin typeface="微软雅黑"/>
                <a:cs typeface="微软雅黑"/>
              </a:rPr>
              <a:t>惯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7000"/>
              </a:lnSpc>
              <a:spcBef>
                <a:spcPts val="565"/>
              </a:spcBef>
            </a:pPr>
            <a:r>
              <a:rPr sz="1500" spc="-5">
                <a:latin typeface="微软雅黑"/>
                <a:cs typeface="微软雅黑"/>
              </a:rPr>
              <a:t>消费者通常将乐事薯片作为零食食用，特别是在聚会、电影时光等场合，同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时，他们也倾向于选择大包装或组合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 spc="-5">
                <a:latin typeface="微软雅黑"/>
                <a:cs typeface="微软雅黑"/>
              </a:rPr>
              <a:t>装以满足家庭分享的需求。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0085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80264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竞争对手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乐事薯片的竞争对手主要包括奥利奥、品客、塔可钟等全球知名品牌，以及区域性的本土品牌。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D6DA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3045FC"/>
                </a:solidFill>
                <a:latin typeface="微软雅黑"/>
                <a:cs typeface="微软雅黑"/>
              </a:rPr>
              <a:t>竞争优势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011195"/>
                </a:solidFill>
                <a:latin typeface="微软雅黑"/>
                <a:cs typeface="微软雅黑"/>
              </a:rPr>
              <a:t>乐事薯片在口感、品质和品牌形象方面具有竞争优势，同时，乐事薯片不断创新口味和包装，以满足消费者多样</a:t>
            </a:r>
            <a:r>
              <a:rPr sz="1500" spc="-10">
                <a:solidFill>
                  <a:srgbClr val="011195"/>
                </a:solidFill>
                <a:latin typeface="微软雅黑"/>
                <a:cs typeface="微软雅黑"/>
              </a:rPr>
              <a:t>化的需求。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3045F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D6DA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竞争格局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061341" y="1371514"/>
            <a:ext cx="1222375" cy="11912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76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76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1341" y="3243903"/>
            <a:ext cx="1968500" cy="6083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3800" spc="-15"/>
              <a:t>产品分析</a:t>
            </a:r>
            <a:endParaRPr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52884" y="2055084"/>
            <a:ext cx="2476499" cy="24764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374796" y="2055084"/>
            <a:ext cx="2476499" cy="247649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338597" y="2093144"/>
            <a:ext cx="694690" cy="694690"/>
            <a:chOff x="3338597" y="2093144"/>
            <a:chExt cx="694690" cy="694690"/>
          </a:xfrm>
        </p:grpSpPr>
        <p:sp>
          <p:nvSpPr>
            <p:cNvPr id="5" name="object 5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09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4" y="14094"/>
                  </a:lnTo>
                  <a:lnTo>
                    <a:pt x="283708" y="3609"/>
                  </a:lnTo>
                  <a:lnTo>
                    <a:pt x="332897" y="0"/>
                  </a:lnTo>
                  <a:lnTo>
                    <a:pt x="382091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01084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532725" y="2292905"/>
              <a:ext cx="306705" cy="294640"/>
            </a:xfrm>
            <a:custGeom>
              <a:rect l="l" t="t" r="r" b="b"/>
              <a:pathLst>
                <a:path w="306704" h="294639">
                  <a:moveTo>
                    <a:pt x="20404" y="13969"/>
                  </a:moveTo>
                  <a:lnTo>
                    <a:pt x="10224" y="13969"/>
                  </a:lnTo>
                  <a:lnTo>
                    <a:pt x="10224" y="1269"/>
                  </a:lnTo>
                  <a:lnTo>
                    <a:pt x="12467" y="0"/>
                  </a:lnTo>
                  <a:lnTo>
                    <a:pt x="18117" y="0"/>
                  </a:lnTo>
                  <a:lnTo>
                    <a:pt x="20404" y="1269"/>
                  </a:lnTo>
                  <a:lnTo>
                    <a:pt x="20404" y="13969"/>
                  </a:lnTo>
                  <a:close/>
                </a:path>
                <a:path w="306704" h="294639">
                  <a:moveTo>
                    <a:pt x="172287" y="96519"/>
                  </a:moveTo>
                  <a:lnTo>
                    <a:pt x="160995" y="96519"/>
                  </a:lnTo>
                  <a:lnTo>
                    <a:pt x="193507" y="38100"/>
                  </a:lnTo>
                  <a:lnTo>
                    <a:pt x="190548" y="34289"/>
                  </a:lnTo>
                  <a:lnTo>
                    <a:pt x="188799" y="29210"/>
                  </a:lnTo>
                  <a:lnTo>
                    <a:pt x="188799" y="24130"/>
                  </a:lnTo>
                  <a:lnTo>
                    <a:pt x="190806" y="13969"/>
                  </a:lnTo>
                  <a:lnTo>
                    <a:pt x="196277" y="6350"/>
                  </a:lnTo>
                  <a:lnTo>
                    <a:pt x="204388" y="1269"/>
                  </a:lnTo>
                  <a:lnTo>
                    <a:pt x="214316" y="0"/>
                  </a:lnTo>
                  <a:lnTo>
                    <a:pt x="224225" y="1269"/>
                  </a:lnTo>
                  <a:lnTo>
                    <a:pt x="232338" y="6350"/>
                  </a:lnTo>
                  <a:lnTo>
                    <a:pt x="237820" y="13969"/>
                  </a:lnTo>
                  <a:lnTo>
                    <a:pt x="239833" y="24130"/>
                  </a:lnTo>
                  <a:lnTo>
                    <a:pt x="239833" y="29210"/>
                  </a:lnTo>
                  <a:lnTo>
                    <a:pt x="238174" y="34289"/>
                  </a:lnTo>
                  <a:lnTo>
                    <a:pt x="235348" y="38100"/>
                  </a:lnTo>
                  <a:lnTo>
                    <a:pt x="240526" y="44450"/>
                  </a:lnTo>
                  <a:lnTo>
                    <a:pt x="201266" y="44450"/>
                  </a:lnTo>
                  <a:lnTo>
                    <a:pt x="172287" y="96519"/>
                  </a:lnTo>
                  <a:close/>
                </a:path>
                <a:path w="306704" h="294639">
                  <a:moveTo>
                    <a:pt x="28342" y="24130"/>
                  </a:moveTo>
                  <a:lnTo>
                    <a:pt x="2287" y="24130"/>
                  </a:lnTo>
                  <a:lnTo>
                    <a:pt x="0" y="21589"/>
                  </a:lnTo>
                  <a:lnTo>
                    <a:pt x="0" y="16510"/>
                  </a:lnTo>
                  <a:lnTo>
                    <a:pt x="2287" y="13969"/>
                  </a:lnTo>
                  <a:lnTo>
                    <a:pt x="28342" y="13969"/>
                  </a:lnTo>
                  <a:lnTo>
                    <a:pt x="30629" y="16510"/>
                  </a:lnTo>
                  <a:lnTo>
                    <a:pt x="30629" y="21589"/>
                  </a:lnTo>
                  <a:lnTo>
                    <a:pt x="28342" y="24130"/>
                  </a:lnTo>
                  <a:close/>
                </a:path>
                <a:path w="306704" h="294639">
                  <a:moveTo>
                    <a:pt x="20404" y="38100"/>
                  </a:moveTo>
                  <a:lnTo>
                    <a:pt x="10224" y="38100"/>
                  </a:lnTo>
                  <a:lnTo>
                    <a:pt x="10224" y="24130"/>
                  </a:lnTo>
                  <a:lnTo>
                    <a:pt x="20404" y="24130"/>
                  </a:lnTo>
                  <a:lnTo>
                    <a:pt x="20404" y="38100"/>
                  </a:lnTo>
                  <a:close/>
                </a:path>
                <a:path w="306704" h="294639">
                  <a:moveTo>
                    <a:pt x="28342" y="48260"/>
                  </a:moveTo>
                  <a:lnTo>
                    <a:pt x="2287" y="48260"/>
                  </a:lnTo>
                  <a:lnTo>
                    <a:pt x="0" y="45719"/>
                  </a:lnTo>
                  <a:lnTo>
                    <a:pt x="0" y="40639"/>
                  </a:lnTo>
                  <a:lnTo>
                    <a:pt x="2287" y="38100"/>
                  </a:lnTo>
                  <a:lnTo>
                    <a:pt x="28342" y="38100"/>
                  </a:lnTo>
                  <a:lnTo>
                    <a:pt x="30629" y="40639"/>
                  </a:lnTo>
                  <a:lnTo>
                    <a:pt x="30629" y="45719"/>
                  </a:lnTo>
                  <a:lnTo>
                    <a:pt x="28342" y="48260"/>
                  </a:lnTo>
                  <a:close/>
                </a:path>
                <a:path w="306704" h="294639">
                  <a:moveTo>
                    <a:pt x="219338" y="48260"/>
                  </a:moveTo>
                  <a:lnTo>
                    <a:pt x="209517" y="48260"/>
                  </a:lnTo>
                  <a:lnTo>
                    <a:pt x="205123" y="46989"/>
                  </a:lnTo>
                  <a:lnTo>
                    <a:pt x="201266" y="44450"/>
                  </a:lnTo>
                  <a:lnTo>
                    <a:pt x="227949" y="44450"/>
                  </a:lnTo>
                  <a:lnTo>
                    <a:pt x="224002" y="46989"/>
                  </a:lnTo>
                  <a:lnTo>
                    <a:pt x="219338" y="48260"/>
                  </a:lnTo>
                  <a:close/>
                </a:path>
                <a:path w="306704" h="294639">
                  <a:moveTo>
                    <a:pt x="280642" y="127000"/>
                  </a:moveTo>
                  <a:lnTo>
                    <a:pt x="270714" y="125730"/>
                  </a:lnTo>
                  <a:lnTo>
                    <a:pt x="262603" y="119380"/>
                  </a:lnTo>
                  <a:lnTo>
                    <a:pt x="257132" y="111760"/>
                  </a:lnTo>
                  <a:lnTo>
                    <a:pt x="255125" y="102869"/>
                  </a:lnTo>
                  <a:lnTo>
                    <a:pt x="255125" y="96519"/>
                  </a:lnTo>
                  <a:lnTo>
                    <a:pt x="257636" y="90169"/>
                  </a:lnTo>
                  <a:lnTo>
                    <a:pt x="261717" y="86360"/>
                  </a:lnTo>
                  <a:lnTo>
                    <a:pt x="261403" y="86360"/>
                  </a:lnTo>
                  <a:lnTo>
                    <a:pt x="227949" y="44450"/>
                  </a:lnTo>
                  <a:lnTo>
                    <a:pt x="240526" y="44450"/>
                  </a:lnTo>
                  <a:lnTo>
                    <a:pt x="269521" y="80010"/>
                  </a:lnTo>
                  <a:lnTo>
                    <a:pt x="290551" y="80010"/>
                  </a:lnTo>
                  <a:lnTo>
                    <a:pt x="298664" y="85089"/>
                  </a:lnTo>
                  <a:lnTo>
                    <a:pt x="304146" y="92710"/>
                  </a:lnTo>
                  <a:lnTo>
                    <a:pt x="306159" y="102869"/>
                  </a:lnTo>
                  <a:lnTo>
                    <a:pt x="304146" y="111760"/>
                  </a:lnTo>
                  <a:lnTo>
                    <a:pt x="298664" y="119380"/>
                  </a:lnTo>
                  <a:lnTo>
                    <a:pt x="290551" y="125730"/>
                  </a:lnTo>
                  <a:lnTo>
                    <a:pt x="280642" y="127000"/>
                  </a:lnTo>
                  <a:close/>
                </a:path>
                <a:path w="306704" h="294639">
                  <a:moveTo>
                    <a:pt x="20404" y="63500"/>
                  </a:moveTo>
                  <a:lnTo>
                    <a:pt x="10224" y="63500"/>
                  </a:lnTo>
                  <a:lnTo>
                    <a:pt x="10224" y="48260"/>
                  </a:lnTo>
                  <a:lnTo>
                    <a:pt x="20404" y="48260"/>
                  </a:lnTo>
                  <a:lnTo>
                    <a:pt x="20404" y="63500"/>
                  </a:lnTo>
                  <a:close/>
                </a:path>
                <a:path w="306704" h="294639">
                  <a:moveTo>
                    <a:pt x="21525" y="161289"/>
                  </a:moveTo>
                  <a:lnTo>
                    <a:pt x="10224" y="161289"/>
                  </a:lnTo>
                  <a:lnTo>
                    <a:pt x="10224" y="147319"/>
                  </a:lnTo>
                  <a:lnTo>
                    <a:pt x="2287" y="147319"/>
                  </a:lnTo>
                  <a:lnTo>
                    <a:pt x="0" y="144780"/>
                  </a:lnTo>
                  <a:lnTo>
                    <a:pt x="0" y="139700"/>
                  </a:lnTo>
                  <a:lnTo>
                    <a:pt x="2287" y="137160"/>
                  </a:lnTo>
                  <a:lnTo>
                    <a:pt x="26593" y="137160"/>
                  </a:lnTo>
                  <a:lnTo>
                    <a:pt x="55563" y="96519"/>
                  </a:lnTo>
                  <a:lnTo>
                    <a:pt x="52738" y="92710"/>
                  </a:lnTo>
                  <a:lnTo>
                    <a:pt x="51034" y="87630"/>
                  </a:lnTo>
                  <a:lnTo>
                    <a:pt x="51034" y="82550"/>
                  </a:lnTo>
                  <a:lnTo>
                    <a:pt x="53040" y="73660"/>
                  </a:lnTo>
                  <a:lnTo>
                    <a:pt x="58511" y="66039"/>
                  </a:lnTo>
                  <a:lnTo>
                    <a:pt x="66623" y="59689"/>
                  </a:lnTo>
                  <a:lnTo>
                    <a:pt x="76551" y="58419"/>
                  </a:lnTo>
                  <a:lnTo>
                    <a:pt x="86459" y="59689"/>
                  </a:lnTo>
                  <a:lnTo>
                    <a:pt x="94573" y="66039"/>
                  </a:lnTo>
                  <a:lnTo>
                    <a:pt x="100055" y="73660"/>
                  </a:lnTo>
                  <a:lnTo>
                    <a:pt x="102068" y="82550"/>
                  </a:lnTo>
                  <a:lnTo>
                    <a:pt x="102068" y="85089"/>
                  </a:lnTo>
                  <a:lnTo>
                    <a:pt x="101664" y="87630"/>
                  </a:lnTo>
                  <a:lnTo>
                    <a:pt x="101081" y="88900"/>
                  </a:lnTo>
                  <a:lnTo>
                    <a:pt x="119916" y="97789"/>
                  </a:lnTo>
                  <a:lnTo>
                    <a:pt x="96507" y="97789"/>
                  </a:lnTo>
                  <a:lnTo>
                    <a:pt x="91843" y="104139"/>
                  </a:lnTo>
                  <a:lnTo>
                    <a:pt x="63097" y="104139"/>
                  </a:lnTo>
                  <a:lnTo>
                    <a:pt x="21525" y="161289"/>
                  </a:lnTo>
                  <a:close/>
                </a:path>
                <a:path w="306704" h="294639">
                  <a:moveTo>
                    <a:pt x="28342" y="73660"/>
                  </a:moveTo>
                  <a:lnTo>
                    <a:pt x="2287" y="73660"/>
                  </a:lnTo>
                  <a:lnTo>
                    <a:pt x="0" y="71119"/>
                  </a:lnTo>
                  <a:lnTo>
                    <a:pt x="0" y="66039"/>
                  </a:lnTo>
                  <a:lnTo>
                    <a:pt x="2287" y="63500"/>
                  </a:lnTo>
                  <a:lnTo>
                    <a:pt x="28342" y="63500"/>
                  </a:lnTo>
                  <a:lnTo>
                    <a:pt x="30629" y="66039"/>
                  </a:lnTo>
                  <a:lnTo>
                    <a:pt x="30629" y="71119"/>
                  </a:lnTo>
                  <a:lnTo>
                    <a:pt x="28342" y="73660"/>
                  </a:lnTo>
                  <a:close/>
                </a:path>
                <a:path w="306704" h="294639">
                  <a:moveTo>
                    <a:pt x="20404" y="87630"/>
                  </a:moveTo>
                  <a:lnTo>
                    <a:pt x="10224" y="87630"/>
                  </a:lnTo>
                  <a:lnTo>
                    <a:pt x="10224" y="73660"/>
                  </a:lnTo>
                  <a:lnTo>
                    <a:pt x="20404" y="73660"/>
                  </a:lnTo>
                  <a:lnTo>
                    <a:pt x="20404" y="87630"/>
                  </a:lnTo>
                  <a:close/>
                </a:path>
                <a:path w="306704" h="294639">
                  <a:moveTo>
                    <a:pt x="290551" y="80010"/>
                  </a:moveTo>
                  <a:lnTo>
                    <a:pt x="269655" y="80010"/>
                  </a:lnTo>
                  <a:lnTo>
                    <a:pt x="272974" y="78739"/>
                  </a:lnTo>
                  <a:lnTo>
                    <a:pt x="276696" y="77469"/>
                  </a:lnTo>
                  <a:lnTo>
                    <a:pt x="280642" y="77469"/>
                  </a:lnTo>
                  <a:lnTo>
                    <a:pt x="290551" y="80010"/>
                  </a:lnTo>
                  <a:close/>
                </a:path>
                <a:path w="306704" h="294639">
                  <a:moveTo>
                    <a:pt x="28342" y="97789"/>
                  </a:moveTo>
                  <a:lnTo>
                    <a:pt x="2287" y="97789"/>
                  </a:lnTo>
                  <a:lnTo>
                    <a:pt x="0" y="95250"/>
                  </a:lnTo>
                  <a:lnTo>
                    <a:pt x="0" y="90169"/>
                  </a:lnTo>
                  <a:lnTo>
                    <a:pt x="2287" y="87630"/>
                  </a:lnTo>
                  <a:lnTo>
                    <a:pt x="28342" y="87630"/>
                  </a:lnTo>
                  <a:lnTo>
                    <a:pt x="30629" y="90169"/>
                  </a:lnTo>
                  <a:lnTo>
                    <a:pt x="30629" y="95250"/>
                  </a:lnTo>
                  <a:lnTo>
                    <a:pt x="28342" y="97789"/>
                  </a:lnTo>
                  <a:close/>
                </a:path>
                <a:path w="306704" h="294639">
                  <a:moveTo>
                    <a:pt x="169460" y="101600"/>
                  </a:moveTo>
                  <a:lnTo>
                    <a:pt x="127988" y="101600"/>
                  </a:lnTo>
                  <a:lnTo>
                    <a:pt x="132697" y="96519"/>
                  </a:lnTo>
                  <a:lnTo>
                    <a:pt x="139827" y="92710"/>
                  </a:lnTo>
                  <a:lnTo>
                    <a:pt x="152743" y="92710"/>
                  </a:lnTo>
                  <a:lnTo>
                    <a:pt x="157183" y="93980"/>
                  </a:lnTo>
                  <a:lnTo>
                    <a:pt x="160995" y="96519"/>
                  </a:lnTo>
                  <a:lnTo>
                    <a:pt x="172287" y="96519"/>
                  </a:lnTo>
                  <a:lnTo>
                    <a:pt x="169460" y="101600"/>
                  </a:lnTo>
                  <a:close/>
                </a:path>
                <a:path w="306704" h="294639">
                  <a:moveTo>
                    <a:pt x="20404" y="113030"/>
                  </a:moveTo>
                  <a:lnTo>
                    <a:pt x="10224" y="113030"/>
                  </a:lnTo>
                  <a:lnTo>
                    <a:pt x="10224" y="97789"/>
                  </a:lnTo>
                  <a:lnTo>
                    <a:pt x="20404" y="97789"/>
                  </a:lnTo>
                  <a:lnTo>
                    <a:pt x="20404" y="113030"/>
                  </a:lnTo>
                  <a:close/>
                </a:path>
                <a:path w="306704" h="294639">
                  <a:moveTo>
                    <a:pt x="147989" y="142239"/>
                  </a:moveTo>
                  <a:lnTo>
                    <a:pt x="138062" y="139700"/>
                  </a:lnTo>
                  <a:lnTo>
                    <a:pt x="129950" y="134619"/>
                  </a:lnTo>
                  <a:lnTo>
                    <a:pt x="124479" y="127000"/>
                  </a:lnTo>
                  <a:lnTo>
                    <a:pt x="122472" y="116839"/>
                  </a:lnTo>
                  <a:lnTo>
                    <a:pt x="122472" y="115569"/>
                  </a:lnTo>
                  <a:lnTo>
                    <a:pt x="122876" y="113030"/>
                  </a:lnTo>
                  <a:lnTo>
                    <a:pt x="123414" y="110489"/>
                  </a:lnTo>
                  <a:lnTo>
                    <a:pt x="96507" y="97789"/>
                  </a:lnTo>
                  <a:lnTo>
                    <a:pt x="119916" y="97789"/>
                  </a:lnTo>
                  <a:lnTo>
                    <a:pt x="127988" y="101600"/>
                  </a:lnTo>
                  <a:lnTo>
                    <a:pt x="169460" y="101600"/>
                  </a:lnTo>
                  <a:lnTo>
                    <a:pt x="168753" y="102869"/>
                  </a:lnTo>
                  <a:lnTo>
                    <a:pt x="171713" y="106680"/>
                  </a:lnTo>
                  <a:lnTo>
                    <a:pt x="173461" y="111760"/>
                  </a:lnTo>
                  <a:lnTo>
                    <a:pt x="173461" y="116839"/>
                  </a:lnTo>
                  <a:lnTo>
                    <a:pt x="171455" y="127000"/>
                  </a:lnTo>
                  <a:lnTo>
                    <a:pt x="165989" y="134619"/>
                  </a:lnTo>
                  <a:lnTo>
                    <a:pt x="157891" y="139700"/>
                  </a:lnTo>
                  <a:lnTo>
                    <a:pt x="147989" y="142239"/>
                  </a:lnTo>
                  <a:close/>
                </a:path>
                <a:path w="306704" h="294639">
                  <a:moveTo>
                    <a:pt x="84668" y="107950"/>
                  </a:moveTo>
                  <a:lnTo>
                    <a:pt x="71573" y="107950"/>
                  </a:lnTo>
                  <a:lnTo>
                    <a:pt x="66999" y="106680"/>
                  </a:lnTo>
                  <a:lnTo>
                    <a:pt x="63097" y="104139"/>
                  </a:lnTo>
                  <a:lnTo>
                    <a:pt x="91843" y="104139"/>
                  </a:lnTo>
                  <a:lnTo>
                    <a:pt x="84668" y="107950"/>
                  </a:lnTo>
                  <a:close/>
                </a:path>
                <a:path w="306704" h="294639">
                  <a:moveTo>
                    <a:pt x="28342" y="121919"/>
                  </a:moveTo>
                  <a:lnTo>
                    <a:pt x="2287" y="121919"/>
                  </a:lnTo>
                  <a:lnTo>
                    <a:pt x="0" y="120650"/>
                  </a:lnTo>
                  <a:lnTo>
                    <a:pt x="0" y="114300"/>
                  </a:lnTo>
                  <a:lnTo>
                    <a:pt x="2287" y="113030"/>
                  </a:lnTo>
                  <a:lnTo>
                    <a:pt x="28342" y="113030"/>
                  </a:lnTo>
                  <a:lnTo>
                    <a:pt x="30629" y="114300"/>
                  </a:lnTo>
                  <a:lnTo>
                    <a:pt x="30629" y="120650"/>
                  </a:lnTo>
                  <a:lnTo>
                    <a:pt x="28342" y="121919"/>
                  </a:lnTo>
                  <a:close/>
                </a:path>
                <a:path w="306704" h="294639">
                  <a:moveTo>
                    <a:pt x="20404" y="137160"/>
                  </a:moveTo>
                  <a:lnTo>
                    <a:pt x="10224" y="137160"/>
                  </a:lnTo>
                  <a:lnTo>
                    <a:pt x="10224" y="121919"/>
                  </a:lnTo>
                  <a:lnTo>
                    <a:pt x="20404" y="121919"/>
                  </a:lnTo>
                  <a:lnTo>
                    <a:pt x="20404" y="137160"/>
                  </a:lnTo>
                  <a:close/>
                </a:path>
                <a:path w="306704" h="294639">
                  <a:moveTo>
                    <a:pt x="120933" y="212089"/>
                  </a:moveTo>
                  <a:lnTo>
                    <a:pt x="105297" y="212089"/>
                  </a:lnTo>
                  <a:lnTo>
                    <a:pt x="158438" y="168910"/>
                  </a:lnTo>
                  <a:lnTo>
                    <a:pt x="161097" y="160019"/>
                  </a:lnTo>
                  <a:lnTo>
                    <a:pt x="166623" y="153669"/>
                  </a:lnTo>
                  <a:lnTo>
                    <a:pt x="174368" y="148589"/>
                  </a:lnTo>
                  <a:lnTo>
                    <a:pt x="183686" y="147319"/>
                  </a:lnTo>
                  <a:lnTo>
                    <a:pt x="192865" y="148589"/>
                  </a:lnTo>
                  <a:lnTo>
                    <a:pt x="200543" y="152400"/>
                  </a:lnTo>
                  <a:lnTo>
                    <a:pt x="206093" y="160019"/>
                  </a:lnTo>
                  <a:lnTo>
                    <a:pt x="208889" y="168910"/>
                  </a:lnTo>
                  <a:lnTo>
                    <a:pt x="228924" y="179069"/>
                  </a:lnTo>
                  <a:lnTo>
                    <a:pt x="207858" y="179069"/>
                  </a:lnTo>
                  <a:lnTo>
                    <a:pt x="207137" y="180339"/>
                  </a:lnTo>
                  <a:lnTo>
                    <a:pt x="160008" y="180339"/>
                  </a:lnTo>
                  <a:lnTo>
                    <a:pt x="120933" y="212089"/>
                  </a:lnTo>
                  <a:close/>
                </a:path>
                <a:path w="306704" h="294639">
                  <a:moveTo>
                    <a:pt x="28342" y="171450"/>
                  </a:moveTo>
                  <a:lnTo>
                    <a:pt x="2287" y="171450"/>
                  </a:lnTo>
                  <a:lnTo>
                    <a:pt x="0" y="168910"/>
                  </a:lnTo>
                  <a:lnTo>
                    <a:pt x="0" y="163830"/>
                  </a:lnTo>
                  <a:lnTo>
                    <a:pt x="2287" y="161289"/>
                  </a:lnTo>
                  <a:lnTo>
                    <a:pt x="28342" y="161289"/>
                  </a:lnTo>
                  <a:lnTo>
                    <a:pt x="30629" y="163830"/>
                  </a:lnTo>
                  <a:lnTo>
                    <a:pt x="30629" y="168910"/>
                  </a:lnTo>
                  <a:lnTo>
                    <a:pt x="28342" y="171450"/>
                  </a:lnTo>
                  <a:close/>
                </a:path>
                <a:path w="306704" h="294639">
                  <a:moveTo>
                    <a:pt x="20404" y="186689"/>
                  </a:moveTo>
                  <a:lnTo>
                    <a:pt x="10224" y="186689"/>
                  </a:lnTo>
                  <a:lnTo>
                    <a:pt x="10224" y="171450"/>
                  </a:lnTo>
                  <a:lnTo>
                    <a:pt x="20404" y="171450"/>
                  </a:lnTo>
                  <a:lnTo>
                    <a:pt x="20404" y="186689"/>
                  </a:lnTo>
                  <a:close/>
                </a:path>
                <a:path w="306704" h="294639">
                  <a:moveTo>
                    <a:pt x="304434" y="193039"/>
                  </a:moveTo>
                  <a:lnTo>
                    <a:pt x="256471" y="193039"/>
                  </a:lnTo>
                  <a:lnTo>
                    <a:pt x="260077" y="186689"/>
                  </a:lnTo>
                  <a:lnTo>
                    <a:pt x="265580" y="181610"/>
                  </a:lnTo>
                  <a:lnTo>
                    <a:pt x="272571" y="177800"/>
                  </a:lnTo>
                  <a:lnTo>
                    <a:pt x="280642" y="176530"/>
                  </a:lnTo>
                  <a:lnTo>
                    <a:pt x="290551" y="177800"/>
                  </a:lnTo>
                  <a:lnTo>
                    <a:pt x="298664" y="182880"/>
                  </a:lnTo>
                  <a:lnTo>
                    <a:pt x="304146" y="191769"/>
                  </a:lnTo>
                  <a:lnTo>
                    <a:pt x="304434" y="193039"/>
                  </a:lnTo>
                  <a:close/>
                </a:path>
                <a:path w="306704" h="294639">
                  <a:moveTo>
                    <a:pt x="280642" y="226060"/>
                  </a:moveTo>
                  <a:lnTo>
                    <a:pt x="271464" y="223519"/>
                  </a:lnTo>
                  <a:lnTo>
                    <a:pt x="263786" y="219710"/>
                  </a:lnTo>
                  <a:lnTo>
                    <a:pt x="258236" y="212089"/>
                  </a:lnTo>
                  <a:lnTo>
                    <a:pt x="255439" y="204469"/>
                  </a:lnTo>
                  <a:lnTo>
                    <a:pt x="207858" y="179069"/>
                  </a:lnTo>
                  <a:lnTo>
                    <a:pt x="228924" y="179069"/>
                  </a:lnTo>
                  <a:lnTo>
                    <a:pt x="256471" y="193039"/>
                  </a:lnTo>
                  <a:lnTo>
                    <a:pt x="304434" y="193039"/>
                  </a:lnTo>
                  <a:lnTo>
                    <a:pt x="306159" y="200660"/>
                  </a:lnTo>
                  <a:lnTo>
                    <a:pt x="304146" y="210819"/>
                  </a:lnTo>
                  <a:lnTo>
                    <a:pt x="298664" y="218439"/>
                  </a:lnTo>
                  <a:lnTo>
                    <a:pt x="290551" y="223519"/>
                  </a:lnTo>
                  <a:lnTo>
                    <a:pt x="280642" y="226060"/>
                  </a:lnTo>
                  <a:close/>
                </a:path>
                <a:path w="306704" h="294639">
                  <a:moveTo>
                    <a:pt x="183686" y="195580"/>
                  </a:moveTo>
                  <a:lnTo>
                    <a:pt x="175976" y="194310"/>
                  </a:lnTo>
                  <a:lnTo>
                    <a:pt x="169224" y="191769"/>
                  </a:lnTo>
                  <a:lnTo>
                    <a:pt x="163783" y="186689"/>
                  </a:lnTo>
                  <a:lnTo>
                    <a:pt x="160008" y="180339"/>
                  </a:lnTo>
                  <a:lnTo>
                    <a:pt x="207137" y="180339"/>
                  </a:lnTo>
                  <a:lnTo>
                    <a:pt x="204252" y="185419"/>
                  </a:lnTo>
                  <a:lnTo>
                    <a:pt x="198749" y="190500"/>
                  </a:lnTo>
                  <a:lnTo>
                    <a:pt x="191758" y="194310"/>
                  </a:lnTo>
                  <a:lnTo>
                    <a:pt x="183686" y="195580"/>
                  </a:lnTo>
                  <a:close/>
                </a:path>
                <a:path w="306704" h="294639">
                  <a:moveTo>
                    <a:pt x="28342" y="195580"/>
                  </a:moveTo>
                  <a:lnTo>
                    <a:pt x="2287" y="195580"/>
                  </a:lnTo>
                  <a:lnTo>
                    <a:pt x="0" y="194310"/>
                  </a:lnTo>
                  <a:lnTo>
                    <a:pt x="0" y="187960"/>
                  </a:lnTo>
                  <a:lnTo>
                    <a:pt x="2287" y="186689"/>
                  </a:lnTo>
                  <a:lnTo>
                    <a:pt x="28342" y="186689"/>
                  </a:lnTo>
                  <a:lnTo>
                    <a:pt x="30629" y="187960"/>
                  </a:lnTo>
                  <a:lnTo>
                    <a:pt x="30629" y="194310"/>
                  </a:lnTo>
                  <a:lnTo>
                    <a:pt x="28342" y="195580"/>
                  </a:lnTo>
                  <a:close/>
                </a:path>
                <a:path w="306704" h="294639">
                  <a:moveTo>
                    <a:pt x="303872" y="284480"/>
                  </a:moveTo>
                  <a:lnTo>
                    <a:pt x="12467" y="284480"/>
                  </a:lnTo>
                  <a:lnTo>
                    <a:pt x="10224" y="281939"/>
                  </a:lnTo>
                  <a:lnTo>
                    <a:pt x="10224" y="269239"/>
                  </a:lnTo>
                  <a:lnTo>
                    <a:pt x="2287" y="269239"/>
                  </a:lnTo>
                  <a:lnTo>
                    <a:pt x="0" y="267969"/>
                  </a:lnTo>
                  <a:lnTo>
                    <a:pt x="0" y="261619"/>
                  </a:lnTo>
                  <a:lnTo>
                    <a:pt x="2287" y="260350"/>
                  </a:lnTo>
                  <a:lnTo>
                    <a:pt x="10224" y="260350"/>
                  </a:lnTo>
                  <a:lnTo>
                    <a:pt x="10224" y="245110"/>
                  </a:lnTo>
                  <a:lnTo>
                    <a:pt x="2287" y="245110"/>
                  </a:lnTo>
                  <a:lnTo>
                    <a:pt x="0" y="242569"/>
                  </a:lnTo>
                  <a:lnTo>
                    <a:pt x="0" y="237489"/>
                  </a:lnTo>
                  <a:lnTo>
                    <a:pt x="2287" y="234950"/>
                  </a:lnTo>
                  <a:lnTo>
                    <a:pt x="10224" y="234950"/>
                  </a:lnTo>
                  <a:lnTo>
                    <a:pt x="10224" y="220980"/>
                  </a:lnTo>
                  <a:lnTo>
                    <a:pt x="2287" y="220980"/>
                  </a:lnTo>
                  <a:lnTo>
                    <a:pt x="0" y="218439"/>
                  </a:lnTo>
                  <a:lnTo>
                    <a:pt x="0" y="213360"/>
                  </a:lnTo>
                  <a:lnTo>
                    <a:pt x="2287" y="210819"/>
                  </a:lnTo>
                  <a:lnTo>
                    <a:pt x="10224" y="210819"/>
                  </a:lnTo>
                  <a:lnTo>
                    <a:pt x="10224" y="195580"/>
                  </a:lnTo>
                  <a:lnTo>
                    <a:pt x="20404" y="195580"/>
                  </a:lnTo>
                  <a:lnTo>
                    <a:pt x="20404" y="215900"/>
                  </a:lnTo>
                  <a:lnTo>
                    <a:pt x="116244" y="215900"/>
                  </a:lnTo>
                  <a:lnTo>
                    <a:pt x="106866" y="223519"/>
                  </a:lnTo>
                  <a:lnTo>
                    <a:pt x="105986" y="226060"/>
                  </a:lnTo>
                  <a:lnTo>
                    <a:pt x="20404" y="226060"/>
                  </a:lnTo>
                  <a:lnTo>
                    <a:pt x="20404" y="274319"/>
                  </a:lnTo>
                  <a:lnTo>
                    <a:pt x="303872" y="274319"/>
                  </a:lnTo>
                  <a:lnTo>
                    <a:pt x="306159" y="276860"/>
                  </a:lnTo>
                  <a:lnTo>
                    <a:pt x="306159" y="281939"/>
                  </a:lnTo>
                  <a:lnTo>
                    <a:pt x="303872" y="284480"/>
                  </a:lnTo>
                  <a:close/>
                </a:path>
                <a:path w="306704" h="294639">
                  <a:moveTo>
                    <a:pt x="116244" y="215900"/>
                  </a:moveTo>
                  <a:lnTo>
                    <a:pt x="56639" y="215900"/>
                  </a:lnTo>
                  <a:lnTo>
                    <a:pt x="59817" y="208280"/>
                  </a:lnTo>
                  <a:lnTo>
                    <a:pt x="65412" y="201930"/>
                  </a:lnTo>
                  <a:lnTo>
                    <a:pt x="72866" y="196850"/>
                  </a:lnTo>
                  <a:lnTo>
                    <a:pt x="81618" y="195580"/>
                  </a:lnTo>
                  <a:lnTo>
                    <a:pt x="89335" y="196850"/>
                  </a:lnTo>
                  <a:lnTo>
                    <a:pt x="96098" y="200660"/>
                  </a:lnTo>
                  <a:lnTo>
                    <a:pt x="101540" y="205739"/>
                  </a:lnTo>
                  <a:lnTo>
                    <a:pt x="105297" y="212089"/>
                  </a:lnTo>
                  <a:lnTo>
                    <a:pt x="120933" y="212089"/>
                  </a:lnTo>
                  <a:lnTo>
                    <a:pt x="116244" y="215900"/>
                  </a:lnTo>
                  <a:close/>
                </a:path>
                <a:path w="306704" h="294639">
                  <a:moveTo>
                    <a:pt x="81618" y="245110"/>
                  </a:moveTo>
                  <a:lnTo>
                    <a:pt x="72866" y="243839"/>
                  </a:lnTo>
                  <a:lnTo>
                    <a:pt x="65412" y="240030"/>
                  </a:lnTo>
                  <a:lnTo>
                    <a:pt x="59817" y="233680"/>
                  </a:lnTo>
                  <a:lnTo>
                    <a:pt x="56639" y="226060"/>
                  </a:lnTo>
                  <a:lnTo>
                    <a:pt x="105986" y="226060"/>
                  </a:lnTo>
                  <a:lnTo>
                    <a:pt x="104227" y="231139"/>
                  </a:lnTo>
                  <a:lnTo>
                    <a:pt x="98699" y="238760"/>
                  </a:lnTo>
                  <a:lnTo>
                    <a:pt x="90942" y="243839"/>
                  </a:lnTo>
                  <a:lnTo>
                    <a:pt x="81618" y="245110"/>
                  </a:lnTo>
                  <a:close/>
                </a:path>
                <a:path w="306704" h="294639">
                  <a:moveTo>
                    <a:pt x="40809" y="274319"/>
                  </a:moveTo>
                  <a:lnTo>
                    <a:pt x="30629" y="274319"/>
                  </a:lnTo>
                  <a:lnTo>
                    <a:pt x="30629" y="266700"/>
                  </a:lnTo>
                  <a:lnTo>
                    <a:pt x="32916" y="264160"/>
                  </a:lnTo>
                  <a:lnTo>
                    <a:pt x="38522" y="264160"/>
                  </a:lnTo>
                  <a:lnTo>
                    <a:pt x="40809" y="266700"/>
                  </a:lnTo>
                  <a:lnTo>
                    <a:pt x="40809" y="274319"/>
                  </a:lnTo>
                  <a:close/>
                </a:path>
                <a:path w="306704" h="294639">
                  <a:moveTo>
                    <a:pt x="66326" y="274319"/>
                  </a:moveTo>
                  <a:lnTo>
                    <a:pt x="56146" y="274319"/>
                  </a:lnTo>
                  <a:lnTo>
                    <a:pt x="56146" y="266700"/>
                  </a:lnTo>
                  <a:lnTo>
                    <a:pt x="58388" y="264160"/>
                  </a:lnTo>
                  <a:lnTo>
                    <a:pt x="64039" y="264160"/>
                  </a:lnTo>
                  <a:lnTo>
                    <a:pt x="66326" y="266700"/>
                  </a:lnTo>
                  <a:lnTo>
                    <a:pt x="66326" y="274319"/>
                  </a:lnTo>
                  <a:close/>
                </a:path>
                <a:path w="306704" h="294639">
                  <a:moveTo>
                    <a:pt x="91843" y="274319"/>
                  </a:moveTo>
                  <a:lnTo>
                    <a:pt x="81618" y="274319"/>
                  </a:lnTo>
                  <a:lnTo>
                    <a:pt x="81618" y="266700"/>
                  </a:lnTo>
                  <a:lnTo>
                    <a:pt x="83905" y="264160"/>
                  </a:lnTo>
                  <a:lnTo>
                    <a:pt x="89556" y="264160"/>
                  </a:lnTo>
                  <a:lnTo>
                    <a:pt x="91843" y="266700"/>
                  </a:lnTo>
                  <a:lnTo>
                    <a:pt x="91843" y="274319"/>
                  </a:lnTo>
                  <a:close/>
                </a:path>
                <a:path w="306704" h="294639">
                  <a:moveTo>
                    <a:pt x="117360" y="274319"/>
                  </a:moveTo>
                  <a:lnTo>
                    <a:pt x="107135" y="274319"/>
                  </a:lnTo>
                  <a:lnTo>
                    <a:pt x="107135" y="266700"/>
                  </a:lnTo>
                  <a:lnTo>
                    <a:pt x="109422" y="264160"/>
                  </a:lnTo>
                  <a:lnTo>
                    <a:pt x="115073" y="264160"/>
                  </a:lnTo>
                  <a:lnTo>
                    <a:pt x="117360" y="266700"/>
                  </a:lnTo>
                  <a:lnTo>
                    <a:pt x="117360" y="274319"/>
                  </a:lnTo>
                  <a:close/>
                </a:path>
                <a:path w="306704" h="294639">
                  <a:moveTo>
                    <a:pt x="142877" y="274319"/>
                  </a:moveTo>
                  <a:lnTo>
                    <a:pt x="132652" y="274319"/>
                  </a:lnTo>
                  <a:lnTo>
                    <a:pt x="132652" y="266700"/>
                  </a:lnTo>
                  <a:lnTo>
                    <a:pt x="134939" y="264160"/>
                  </a:lnTo>
                  <a:lnTo>
                    <a:pt x="140590" y="264160"/>
                  </a:lnTo>
                  <a:lnTo>
                    <a:pt x="142877" y="266700"/>
                  </a:lnTo>
                  <a:lnTo>
                    <a:pt x="142877" y="274319"/>
                  </a:lnTo>
                  <a:close/>
                </a:path>
                <a:path w="306704" h="294639">
                  <a:moveTo>
                    <a:pt x="168394" y="274319"/>
                  </a:moveTo>
                  <a:lnTo>
                    <a:pt x="158169" y="274319"/>
                  </a:lnTo>
                  <a:lnTo>
                    <a:pt x="158169" y="266700"/>
                  </a:lnTo>
                  <a:lnTo>
                    <a:pt x="160456" y="264160"/>
                  </a:lnTo>
                  <a:lnTo>
                    <a:pt x="166107" y="264160"/>
                  </a:lnTo>
                  <a:lnTo>
                    <a:pt x="168394" y="266700"/>
                  </a:lnTo>
                  <a:lnTo>
                    <a:pt x="168394" y="274319"/>
                  </a:lnTo>
                  <a:close/>
                </a:path>
                <a:path w="306704" h="294639">
                  <a:moveTo>
                    <a:pt x="193866" y="274319"/>
                  </a:moveTo>
                  <a:lnTo>
                    <a:pt x="183686" y="274319"/>
                  </a:lnTo>
                  <a:lnTo>
                    <a:pt x="183686" y="266700"/>
                  </a:lnTo>
                  <a:lnTo>
                    <a:pt x="185973" y="264160"/>
                  </a:lnTo>
                  <a:lnTo>
                    <a:pt x="191624" y="264160"/>
                  </a:lnTo>
                  <a:lnTo>
                    <a:pt x="193866" y="266700"/>
                  </a:lnTo>
                  <a:lnTo>
                    <a:pt x="193866" y="274319"/>
                  </a:lnTo>
                  <a:close/>
                </a:path>
                <a:path w="306704" h="294639">
                  <a:moveTo>
                    <a:pt x="219383" y="274319"/>
                  </a:moveTo>
                  <a:lnTo>
                    <a:pt x="209203" y="274319"/>
                  </a:lnTo>
                  <a:lnTo>
                    <a:pt x="209203" y="266700"/>
                  </a:lnTo>
                  <a:lnTo>
                    <a:pt x="211490" y="264160"/>
                  </a:lnTo>
                  <a:lnTo>
                    <a:pt x="217141" y="264160"/>
                  </a:lnTo>
                  <a:lnTo>
                    <a:pt x="219383" y="266700"/>
                  </a:lnTo>
                  <a:lnTo>
                    <a:pt x="219383" y="274319"/>
                  </a:lnTo>
                  <a:close/>
                </a:path>
                <a:path w="306704" h="294639">
                  <a:moveTo>
                    <a:pt x="244900" y="274319"/>
                  </a:moveTo>
                  <a:lnTo>
                    <a:pt x="234720" y="274319"/>
                  </a:lnTo>
                  <a:lnTo>
                    <a:pt x="234720" y="266700"/>
                  </a:lnTo>
                  <a:lnTo>
                    <a:pt x="237008" y="264160"/>
                  </a:lnTo>
                  <a:lnTo>
                    <a:pt x="242613" y="264160"/>
                  </a:lnTo>
                  <a:lnTo>
                    <a:pt x="244900" y="266700"/>
                  </a:lnTo>
                  <a:lnTo>
                    <a:pt x="244900" y="274319"/>
                  </a:lnTo>
                  <a:close/>
                </a:path>
                <a:path w="306704" h="294639">
                  <a:moveTo>
                    <a:pt x="270417" y="274319"/>
                  </a:moveTo>
                  <a:lnTo>
                    <a:pt x="260237" y="274319"/>
                  </a:lnTo>
                  <a:lnTo>
                    <a:pt x="260237" y="266700"/>
                  </a:lnTo>
                  <a:lnTo>
                    <a:pt x="262480" y="264160"/>
                  </a:lnTo>
                  <a:lnTo>
                    <a:pt x="268130" y="264160"/>
                  </a:lnTo>
                  <a:lnTo>
                    <a:pt x="270417" y="266700"/>
                  </a:lnTo>
                  <a:lnTo>
                    <a:pt x="270417" y="274319"/>
                  </a:lnTo>
                  <a:close/>
                </a:path>
                <a:path w="306704" h="294639">
                  <a:moveTo>
                    <a:pt x="295935" y="274319"/>
                  </a:moveTo>
                  <a:lnTo>
                    <a:pt x="285710" y="274319"/>
                  </a:lnTo>
                  <a:lnTo>
                    <a:pt x="285710" y="266700"/>
                  </a:lnTo>
                  <a:lnTo>
                    <a:pt x="287997" y="264160"/>
                  </a:lnTo>
                  <a:lnTo>
                    <a:pt x="293647" y="264160"/>
                  </a:lnTo>
                  <a:lnTo>
                    <a:pt x="295935" y="266700"/>
                  </a:lnTo>
                  <a:lnTo>
                    <a:pt x="295935" y="274319"/>
                  </a:lnTo>
                  <a:close/>
                </a:path>
                <a:path w="306704" h="294639">
                  <a:moveTo>
                    <a:pt x="38522" y="294639"/>
                  </a:moveTo>
                  <a:lnTo>
                    <a:pt x="32916" y="294639"/>
                  </a:lnTo>
                  <a:lnTo>
                    <a:pt x="30629" y="292100"/>
                  </a:lnTo>
                  <a:lnTo>
                    <a:pt x="30629" y="284480"/>
                  </a:lnTo>
                  <a:lnTo>
                    <a:pt x="40809" y="284480"/>
                  </a:lnTo>
                  <a:lnTo>
                    <a:pt x="40809" y="292100"/>
                  </a:lnTo>
                  <a:lnTo>
                    <a:pt x="38522" y="294639"/>
                  </a:lnTo>
                  <a:close/>
                </a:path>
                <a:path w="306704" h="294639">
                  <a:moveTo>
                    <a:pt x="64039" y="294639"/>
                  </a:moveTo>
                  <a:lnTo>
                    <a:pt x="58388" y="294639"/>
                  </a:lnTo>
                  <a:lnTo>
                    <a:pt x="56146" y="292100"/>
                  </a:lnTo>
                  <a:lnTo>
                    <a:pt x="56146" y="284480"/>
                  </a:lnTo>
                  <a:lnTo>
                    <a:pt x="66326" y="284480"/>
                  </a:lnTo>
                  <a:lnTo>
                    <a:pt x="66326" y="292100"/>
                  </a:lnTo>
                  <a:lnTo>
                    <a:pt x="64039" y="294639"/>
                  </a:lnTo>
                  <a:close/>
                </a:path>
                <a:path w="306704" h="294639">
                  <a:moveTo>
                    <a:pt x="89556" y="294639"/>
                  </a:moveTo>
                  <a:lnTo>
                    <a:pt x="83905" y="294639"/>
                  </a:lnTo>
                  <a:lnTo>
                    <a:pt x="81618" y="292100"/>
                  </a:lnTo>
                  <a:lnTo>
                    <a:pt x="81618" y="284480"/>
                  </a:lnTo>
                  <a:lnTo>
                    <a:pt x="91843" y="284480"/>
                  </a:lnTo>
                  <a:lnTo>
                    <a:pt x="91843" y="292100"/>
                  </a:lnTo>
                  <a:lnTo>
                    <a:pt x="89556" y="294639"/>
                  </a:lnTo>
                  <a:close/>
                </a:path>
                <a:path w="306704" h="294639">
                  <a:moveTo>
                    <a:pt x="115073" y="294639"/>
                  </a:moveTo>
                  <a:lnTo>
                    <a:pt x="109422" y="294639"/>
                  </a:lnTo>
                  <a:lnTo>
                    <a:pt x="107135" y="292100"/>
                  </a:lnTo>
                  <a:lnTo>
                    <a:pt x="107135" y="284480"/>
                  </a:lnTo>
                  <a:lnTo>
                    <a:pt x="117360" y="284480"/>
                  </a:lnTo>
                  <a:lnTo>
                    <a:pt x="117360" y="292100"/>
                  </a:lnTo>
                  <a:lnTo>
                    <a:pt x="115073" y="294639"/>
                  </a:lnTo>
                  <a:close/>
                </a:path>
                <a:path w="306704" h="294639">
                  <a:moveTo>
                    <a:pt x="140590" y="294639"/>
                  </a:moveTo>
                  <a:lnTo>
                    <a:pt x="134939" y="294639"/>
                  </a:lnTo>
                  <a:lnTo>
                    <a:pt x="132652" y="292100"/>
                  </a:lnTo>
                  <a:lnTo>
                    <a:pt x="132652" y="284480"/>
                  </a:lnTo>
                  <a:lnTo>
                    <a:pt x="142877" y="284480"/>
                  </a:lnTo>
                  <a:lnTo>
                    <a:pt x="142877" y="292100"/>
                  </a:lnTo>
                  <a:lnTo>
                    <a:pt x="140590" y="294639"/>
                  </a:lnTo>
                  <a:close/>
                </a:path>
                <a:path w="306704" h="294639">
                  <a:moveTo>
                    <a:pt x="166107" y="294639"/>
                  </a:moveTo>
                  <a:lnTo>
                    <a:pt x="160456" y="294639"/>
                  </a:lnTo>
                  <a:lnTo>
                    <a:pt x="158169" y="292100"/>
                  </a:lnTo>
                  <a:lnTo>
                    <a:pt x="158169" y="284480"/>
                  </a:lnTo>
                  <a:lnTo>
                    <a:pt x="168394" y="284480"/>
                  </a:lnTo>
                  <a:lnTo>
                    <a:pt x="168394" y="292100"/>
                  </a:lnTo>
                  <a:lnTo>
                    <a:pt x="166107" y="294639"/>
                  </a:lnTo>
                  <a:close/>
                </a:path>
                <a:path w="306704" h="294639">
                  <a:moveTo>
                    <a:pt x="191624" y="294639"/>
                  </a:moveTo>
                  <a:lnTo>
                    <a:pt x="185973" y="294639"/>
                  </a:lnTo>
                  <a:lnTo>
                    <a:pt x="183686" y="292100"/>
                  </a:lnTo>
                  <a:lnTo>
                    <a:pt x="183686" y="284480"/>
                  </a:lnTo>
                  <a:lnTo>
                    <a:pt x="193866" y="284480"/>
                  </a:lnTo>
                  <a:lnTo>
                    <a:pt x="193866" y="292100"/>
                  </a:lnTo>
                  <a:lnTo>
                    <a:pt x="191624" y="294639"/>
                  </a:lnTo>
                  <a:close/>
                </a:path>
                <a:path w="306704" h="294639">
                  <a:moveTo>
                    <a:pt x="217141" y="294639"/>
                  </a:moveTo>
                  <a:lnTo>
                    <a:pt x="211490" y="294639"/>
                  </a:lnTo>
                  <a:lnTo>
                    <a:pt x="209203" y="292100"/>
                  </a:lnTo>
                  <a:lnTo>
                    <a:pt x="209203" y="284480"/>
                  </a:lnTo>
                  <a:lnTo>
                    <a:pt x="219383" y="284480"/>
                  </a:lnTo>
                  <a:lnTo>
                    <a:pt x="219383" y="292100"/>
                  </a:lnTo>
                  <a:lnTo>
                    <a:pt x="217141" y="294639"/>
                  </a:lnTo>
                  <a:close/>
                </a:path>
                <a:path w="306704" h="294639">
                  <a:moveTo>
                    <a:pt x="242613" y="294639"/>
                  </a:moveTo>
                  <a:lnTo>
                    <a:pt x="237008" y="294639"/>
                  </a:lnTo>
                  <a:lnTo>
                    <a:pt x="234720" y="292100"/>
                  </a:lnTo>
                  <a:lnTo>
                    <a:pt x="234720" y="284480"/>
                  </a:lnTo>
                  <a:lnTo>
                    <a:pt x="244900" y="284480"/>
                  </a:lnTo>
                  <a:lnTo>
                    <a:pt x="244900" y="292100"/>
                  </a:lnTo>
                  <a:lnTo>
                    <a:pt x="242613" y="294639"/>
                  </a:lnTo>
                  <a:close/>
                </a:path>
                <a:path w="306704" h="294639">
                  <a:moveTo>
                    <a:pt x="268130" y="294639"/>
                  </a:moveTo>
                  <a:lnTo>
                    <a:pt x="262480" y="294639"/>
                  </a:lnTo>
                  <a:lnTo>
                    <a:pt x="260237" y="292100"/>
                  </a:lnTo>
                  <a:lnTo>
                    <a:pt x="260237" y="284480"/>
                  </a:lnTo>
                  <a:lnTo>
                    <a:pt x="270417" y="284480"/>
                  </a:lnTo>
                  <a:lnTo>
                    <a:pt x="270417" y="292100"/>
                  </a:lnTo>
                  <a:lnTo>
                    <a:pt x="268130" y="294639"/>
                  </a:lnTo>
                  <a:close/>
                </a:path>
                <a:path w="306704" h="294639">
                  <a:moveTo>
                    <a:pt x="293647" y="294639"/>
                  </a:moveTo>
                  <a:lnTo>
                    <a:pt x="287997" y="294639"/>
                  </a:lnTo>
                  <a:lnTo>
                    <a:pt x="285710" y="292100"/>
                  </a:lnTo>
                  <a:lnTo>
                    <a:pt x="285710" y="284480"/>
                  </a:lnTo>
                  <a:lnTo>
                    <a:pt x="295935" y="284480"/>
                  </a:lnTo>
                  <a:lnTo>
                    <a:pt x="295935" y="292100"/>
                  </a:lnTo>
                  <a:lnTo>
                    <a:pt x="293647" y="2946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8160232" y="2093144"/>
            <a:ext cx="694690" cy="694690"/>
            <a:chOff x="8160232" y="2093144"/>
            <a:chExt cx="694690" cy="694690"/>
          </a:xfrm>
        </p:grpSpPr>
        <p:sp>
          <p:nvSpPr>
            <p:cNvPr id="9" name="object 9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3" y="53631"/>
                  </a:lnTo>
                  <a:lnTo>
                    <a:pt x="192558" y="30940"/>
                  </a:lnTo>
                  <a:lnTo>
                    <a:pt x="236754" y="14094"/>
                  </a:lnTo>
                  <a:lnTo>
                    <a:pt x="283709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01084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8354362" y="2273855"/>
              <a:ext cx="306705" cy="295275"/>
            </a:xfrm>
            <a:custGeom>
              <a:rect l="l" t="t" r="r" b="b"/>
              <a:pathLst>
                <a:path w="306704" h="295275">
                  <a:moveTo>
                    <a:pt x="306159" y="294843"/>
                  </a:moveTo>
                  <a:lnTo>
                    <a:pt x="0" y="294843"/>
                  </a:lnTo>
                  <a:lnTo>
                    <a:pt x="153057" y="0"/>
                  </a:lnTo>
                  <a:lnTo>
                    <a:pt x="178229" y="48475"/>
                  </a:lnTo>
                  <a:lnTo>
                    <a:pt x="153057" y="48475"/>
                  </a:lnTo>
                  <a:lnTo>
                    <a:pt x="104848" y="141387"/>
                  </a:lnTo>
                  <a:lnTo>
                    <a:pt x="226474" y="141387"/>
                  </a:lnTo>
                  <a:lnTo>
                    <a:pt x="239060" y="165624"/>
                  </a:lnTo>
                  <a:lnTo>
                    <a:pt x="104848" y="165624"/>
                  </a:lnTo>
                  <a:lnTo>
                    <a:pt x="111140" y="177743"/>
                  </a:lnTo>
                  <a:lnTo>
                    <a:pt x="85968" y="177743"/>
                  </a:lnTo>
                  <a:lnTo>
                    <a:pt x="37759" y="270605"/>
                  </a:lnTo>
                  <a:lnTo>
                    <a:pt x="293573" y="270605"/>
                  </a:lnTo>
                  <a:lnTo>
                    <a:pt x="306159" y="294843"/>
                  </a:lnTo>
                  <a:close/>
                </a:path>
                <a:path w="306704" h="295275">
                  <a:moveTo>
                    <a:pt x="226474" y="141387"/>
                  </a:moveTo>
                  <a:lnTo>
                    <a:pt x="201310" y="141387"/>
                  </a:lnTo>
                  <a:lnTo>
                    <a:pt x="153057" y="48475"/>
                  </a:lnTo>
                  <a:lnTo>
                    <a:pt x="178229" y="48475"/>
                  </a:lnTo>
                  <a:lnTo>
                    <a:pt x="226474" y="141387"/>
                  </a:lnTo>
                  <a:close/>
                </a:path>
                <a:path w="306704" h="295275">
                  <a:moveTo>
                    <a:pt x="178234" y="258486"/>
                  </a:moveTo>
                  <a:lnTo>
                    <a:pt x="153057" y="258486"/>
                  </a:lnTo>
                  <a:lnTo>
                    <a:pt x="201310" y="165624"/>
                  </a:lnTo>
                  <a:lnTo>
                    <a:pt x="239060" y="165624"/>
                  </a:lnTo>
                  <a:lnTo>
                    <a:pt x="245353" y="177743"/>
                  </a:lnTo>
                  <a:lnTo>
                    <a:pt x="220191" y="177743"/>
                  </a:lnTo>
                  <a:lnTo>
                    <a:pt x="178234" y="258486"/>
                  </a:lnTo>
                  <a:close/>
                </a:path>
                <a:path w="306704" h="295275">
                  <a:moveTo>
                    <a:pt x="171937" y="270605"/>
                  </a:moveTo>
                  <a:lnTo>
                    <a:pt x="134222" y="270605"/>
                  </a:lnTo>
                  <a:lnTo>
                    <a:pt x="85968" y="177743"/>
                  </a:lnTo>
                  <a:lnTo>
                    <a:pt x="111140" y="177743"/>
                  </a:lnTo>
                  <a:lnTo>
                    <a:pt x="153057" y="258486"/>
                  </a:lnTo>
                  <a:lnTo>
                    <a:pt x="178234" y="258486"/>
                  </a:lnTo>
                  <a:lnTo>
                    <a:pt x="171937" y="270605"/>
                  </a:lnTo>
                  <a:close/>
                </a:path>
                <a:path w="306704" h="295275">
                  <a:moveTo>
                    <a:pt x="293573" y="270605"/>
                  </a:moveTo>
                  <a:lnTo>
                    <a:pt x="268399" y="270605"/>
                  </a:lnTo>
                  <a:lnTo>
                    <a:pt x="220191" y="177743"/>
                  </a:lnTo>
                  <a:lnTo>
                    <a:pt x="245353" y="177743"/>
                  </a:lnTo>
                  <a:lnTo>
                    <a:pt x="293573" y="27060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238459" y="4164011"/>
            <a:ext cx="694690" cy="694690"/>
            <a:chOff x="4238459" y="4164011"/>
            <a:chExt cx="694690" cy="694690"/>
          </a:xfrm>
        </p:grpSpPr>
        <p:sp>
          <p:nvSpPr>
            <p:cNvPr id="13" name="object 13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7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01084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432224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94082" y="46355"/>
                  </a:moveTo>
                  <a:lnTo>
                    <a:pt x="41614" y="46355"/>
                  </a:lnTo>
                  <a:lnTo>
                    <a:pt x="65317" y="26505"/>
                  </a:lnTo>
                  <a:lnTo>
                    <a:pt x="92255" y="11971"/>
                  </a:lnTo>
                  <a:lnTo>
                    <a:pt x="121718" y="3040"/>
                  </a:lnTo>
                  <a:lnTo>
                    <a:pt x="152994" y="0"/>
                  </a:lnTo>
                  <a:lnTo>
                    <a:pt x="201480" y="7527"/>
                  </a:lnTo>
                  <a:lnTo>
                    <a:pt x="243610" y="28485"/>
                  </a:lnTo>
                  <a:lnTo>
                    <a:pt x="246533" y="31295"/>
                  </a:lnTo>
                  <a:lnTo>
                    <a:pt x="152994" y="31295"/>
                  </a:lnTo>
                  <a:lnTo>
                    <a:pt x="131735" y="33123"/>
                  </a:lnTo>
                  <a:lnTo>
                    <a:pt x="111257" y="38502"/>
                  </a:lnTo>
                  <a:lnTo>
                    <a:pt x="94082" y="46355"/>
                  </a:lnTo>
                  <a:close/>
                </a:path>
                <a:path w="306704" h="295275">
                  <a:moveTo>
                    <a:pt x="246553" y="263546"/>
                  </a:moveTo>
                  <a:lnTo>
                    <a:pt x="152994" y="263546"/>
                  </a:lnTo>
                  <a:lnTo>
                    <a:pt x="199979" y="254421"/>
                  </a:lnTo>
                  <a:lnTo>
                    <a:pt x="238426" y="229544"/>
                  </a:lnTo>
                  <a:lnTo>
                    <a:pt x="264389" y="192666"/>
                  </a:lnTo>
                  <a:lnTo>
                    <a:pt x="273921" y="147539"/>
                  </a:lnTo>
                  <a:lnTo>
                    <a:pt x="264389" y="102374"/>
                  </a:lnTo>
                  <a:lnTo>
                    <a:pt x="238426" y="65415"/>
                  </a:lnTo>
                  <a:lnTo>
                    <a:pt x="199979" y="40458"/>
                  </a:lnTo>
                  <a:lnTo>
                    <a:pt x="152994" y="31295"/>
                  </a:lnTo>
                  <a:lnTo>
                    <a:pt x="246533" y="31295"/>
                  </a:lnTo>
                  <a:lnTo>
                    <a:pt x="276845" y="60432"/>
                  </a:lnTo>
                  <a:lnTo>
                    <a:pt x="298647" y="100930"/>
                  </a:lnTo>
                  <a:lnTo>
                    <a:pt x="306478" y="147539"/>
                  </a:lnTo>
                  <a:lnTo>
                    <a:pt x="298647" y="194032"/>
                  </a:lnTo>
                  <a:lnTo>
                    <a:pt x="276845" y="234460"/>
                  </a:lnTo>
                  <a:lnTo>
                    <a:pt x="246553" y="263546"/>
                  </a:lnTo>
                  <a:close/>
                </a:path>
                <a:path w="306704" h="295275">
                  <a:moveTo>
                    <a:pt x="20562" y="142597"/>
                  </a:moveTo>
                  <a:lnTo>
                    <a:pt x="18359" y="141656"/>
                  </a:lnTo>
                  <a:lnTo>
                    <a:pt x="16400" y="140715"/>
                  </a:lnTo>
                  <a:lnTo>
                    <a:pt x="14687" y="138832"/>
                  </a:lnTo>
                  <a:lnTo>
                    <a:pt x="14442" y="136714"/>
                  </a:lnTo>
                  <a:lnTo>
                    <a:pt x="486" y="40458"/>
                  </a:lnTo>
                  <a:lnTo>
                    <a:pt x="7099" y="32943"/>
                  </a:lnTo>
                  <a:lnTo>
                    <a:pt x="9302" y="33884"/>
                  </a:lnTo>
                  <a:lnTo>
                    <a:pt x="41614" y="46355"/>
                  </a:lnTo>
                  <a:lnTo>
                    <a:pt x="94082" y="46355"/>
                  </a:lnTo>
                  <a:lnTo>
                    <a:pt x="92064" y="47278"/>
                  </a:lnTo>
                  <a:lnTo>
                    <a:pt x="74661" y="59297"/>
                  </a:lnTo>
                  <a:lnTo>
                    <a:pt x="103057" y="70122"/>
                  </a:lnTo>
                  <a:lnTo>
                    <a:pt x="105260" y="71063"/>
                  </a:lnTo>
                  <a:lnTo>
                    <a:pt x="106729" y="72945"/>
                  </a:lnTo>
                  <a:lnTo>
                    <a:pt x="107218" y="77416"/>
                  </a:lnTo>
                  <a:lnTo>
                    <a:pt x="106484" y="79534"/>
                  </a:lnTo>
                  <a:lnTo>
                    <a:pt x="104526" y="80946"/>
                  </a:lnTo>
                  <a:lnTo>
                    <a:pt x="24968" y="140715"/>
                  </a:lnTo>
                  <a:lnTo>
                    <a:pt x="23010" y="142126"/>
                  </a:lnTo>
                  <a:lnTo>
                    <a:pt x="20562" y="142597"/>
                  </a:lnTo>
                  <a:close/>
                </a:path>
                <a:path w="306704" h="295275">
                  <a:moveTo>
                    <a:pt x="244283" y="167773"/>
                  </a:moveTo>
                  <a:lnTo>
                    <a:pt x="145633" y="167773"/>
                  </a:lnTo>
                  <a:lnTo>
                    <a:pt x="139758" y="162126"/>
                  </a:lnTo>
                  <a:lnTo>
                    <a:pt x="139758" y="53425"/>
                  </a:lnTo>
                  <a:lnTo>
                    <a:pt x="145633" y="47778"/>
                  </a:lnTo>
                  <a:lnTo>
                    <a:pt x="160075" y="47778"/>
                  </a:lnTo>
                  <a:lnTo>
                    <a:pt x="165950" y="53425"/>
                  </a:lnTo>
                  <a:lnTo>
                    <a:pt x="165950" y="142833"/>
                  </a:lnTo>
                  <a:lnTo>
                    <a:pt x="244283" y="142833"/>
                  </a:lnTo>
                  <a:lnTo>
                    <a:pt x="250158" y="148480"/>
                  </a:lnTo>
                  <a:lnTo>
                    <a:pt x="250158" y="162126"/>
                  </a:lnTo>
                  <a:lnTo>
                    <a:pt x="244283" y="167773"/>
                  </a:lnTo>
                  <a:close/>
                </a:path>
                <a:path w="306704" h="295275">
                  <a:moveTo>
                    <a:pt x="152994" y="294842"/>
                  </a:moveTo>
                  <a:lnTo>
                    <a:pt x="111957" y="289504"/>
                  </a:lnTo>
                  <a:lnTo>
                    <a:pt x="74569" y="274194"/>
                  </a:lnTo>
                  <a:lnTo>
                    <a:pt x="42735" y="249972"/>
                  </a:lnTo>
                  <a:lnTo>
                    <a:pt x="18359" y="217896"/>
                  </a:lnTo>
                  <a:lnTo>
                    <a:pt x="17135" y="214602"/>
                  </a:lnTo>
                  <a:lnTo>
                    <a:pt x="17869" y="212954"/>
                  </a:lnTo>
                  <a:lnTo>
                    <a:pt x="18359" y="211308"/>
                  </a:lnTo>
                  <a:lnTo>
                    <a:pt x="19583" y="209896"/>
                  </a:lnTo>
                  <a:lnTo>
                    <a:pt x="21052" y="209189"/>
                  </a:lnTo>
                  <a:lnTo>
                    <a:pt x="38677" y="200954"/>
                  </a:lnTo>
                  <a:lnTo>
                    <a:pt x="41859" y="199542"/>
                  </a:lnTo>
                  <a:lnTo>
                    <a:pt x="45775" y="200719"/>
                  </a:lnTo>
                  <a:lnTo>
                    <a:pt x="47244" y="203542"/>
                  </a:lnTo>
                  <a:lnTo>
                    <a:pt x="66590" y="228503"/>
                  </a:lnTo>
                  <a:lnTo>
                    <a:pt x="91674" y="247398"/>
                  </a:lnTo>
                  <a:lnTo>
                    <a:pt x="120980" y="259366"/>
                  </a:lnTo>
                  <a:lnTo>
                    <a:pt x="152994" y="263546"/>
                  </a:lnTo>
                  <a:lnTo>
                    <a:pt x="246553" y="263546"/>
                  </a:lnTo>
                  <a:lnTo>
                    <a:pt x="243610" y="266372"/>
                  </a:lnTo>
                  <a:lnTo>
                    <a:pt x="201480" y="287316"/>
                  </a:lnTo>
                  <a:lnTo>
                    <a:pt x="152994" y="29484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7260370" y="4164011"/>
            <a:ext cx="694690" cy="694690"/>
            <a:chOff x="7260370" y="4164011"/>
            <a:chExt cx="694690" cy="694690"/>
          </a:xfrm>
        </p:grpSpPr>
        <p:sp>
          <p:nvSpPr>
            <p:cNvPr id="17" name="object 17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4" y="81653"/>
                  </a:lnTo>
                  <a:lnTo>
                    <a:pt x="151633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40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3045F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010848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7469003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53238" y="294843"/>
                  </a:moveTo>
                  <a:lnTo>
                    <a:pt x="0" y="294843"/>
                  </a:lnTo>
                  <a:lnTo>
                    <a:pt x="0" y="196562"/>
                  </a:lnTo>
                  <a:lnTo>
                    <a:pt x="53238" y="196562"/>
                  </a:lnTo>
                  <a:lnTo>
                    <a:pt x="53238" y="294843"/>
                  </a:lnTo>
                  <a:close/>
                </a:path>
                <a:path w="306704" h="295275">
                  <a:moveTo>
                    <a:pt x="133115" y="294843"/>
                  </a:moveTo>
                  <a:lnTo>
                    <a:pt x="79876" y="294843"/>
                  </a:lnTo>
                  <a:lnTo>
                    <a:pt x="79876" y="159698"/>
                  </a:lnTo>
                  <a:lnTo>
                    <a:pt x="133115" y="159698"/>
                  </a:lnTo>
                  <a:lnTo>
                    <a:pt x="133115" y="294843"/>
                  </a:lnTo>
                  <a:close/>
                </a:path>
                <a:path w="306704" h="295275">
                  <a:moveTo>
                    <a:pt x="212955" y="294843"/>
                  </a:moveTo>
                  <a:lnTo>
                    <a:pt x="159754" y="294843"/>
                  </a:lnTo>
                  <a:lnTo>
                    <a:pt x="159754" y="122834"/>
                  </a:lnTo>
                  <a:lnTo>
                    <a:pt x="212955" y="122834"/>
                  </a:lnTo>
                  <a:lnTo>
                    <a:pt x="212955" y="294843"/>
                  </a:lnTo>
                  <a:close/>
                </a:path>
                <a:path w="306704" h="295275">
                  <a:moveTo>
                    <a:pt x="292832" y="294843"/>
                  </a:moveTo>
                  <a:lnTo>
                    <a:pt x="239593" y="294843"/>
                  </a:lnTo>
                  <a:lnTo>
                    <a:pt x="239593" y="98281"/>
                  </a:lnTo>
                  <a:lnTo>
                    <a:pt x="292832" y="98281"/>
                  </a:lnTo>
                  <a:lnTo>
                    <a:pt x="292832" y="294843"/>
                  </a:lnTo>
                  <a:close/>
                </a:path>
                <a:path w="306704" h="295275">
                  <a:moveTo>
                    <a:pt x="215866" y="87513"/>
                  </a:moveTo>
                  <a:lnTo>
                    <a:pt x="207445" y="86779"/>
                  </a:lnTo>
                  <a:lnTo>
                    <a:pt x="198041" y="76368"/>
                  </a:lnTo>
                  <a:lnTo>
                    <a:pt x="198837" y="68637"/>
                  </a:lnTo>
                  <a:lnTo>
                    <a:pt x="256054" y="24577"/>
                  </a:lnTo>
                  <a:lnTo>
                    <a:pt x="232241" y="24577"/>
                  </a:lnTo>
                  <a:lnTo>
                    <a:pt x="226299" y="19092"/>
                  </a:lnTo>
                  <a:lnTo>
                    <a:pt x="226299" y="5486"/>
                  </a:lnTo>
                  <a:lnTo>
                    <a:pt x="232241" y="0"/>
                  </a:lnTo>
                  <a:lnTo>
                    <a:pt x="293202" y="0"/>
                  </a:lnTo>
                  <a:lnTo>
                    <a:pt x="293530" y="43"/>
                  </a:lnTo>
                  <a:lnTo>
                    <a:pt x="294091" y="43"/>
                  </a:lnTo>
                  <a:lnTo>
                    <a:pt x="294559" y="129"/>
                  </a:lnTo>
                  <a:lnTo>
                    <a:pt x="294746" y="129"/>
                  </a:lnTo>
                  <a:lnTo>
                    <a:pt x="295167" y="215"/>
                  </a:lnTo>
                  <a:lnTo>
                    <a:pt x="295401" y="215"/>
                  </a:lnTo>
                  <a:lnTo>
                    <a:pt x="295634" y="258"/>
                  </a:lnTo>
                  <a:lnTo>
                    <a:pt x="295868" y="345"/>
                  </a:lnTo>
                  <a:lnTo>
                    <a:pt x="296851" y="561"/>
                  </a:lnTo>
                  <a:lnTo>
                    <a:pt x="297319" y="734"/>
                  </a:lnTo>
                  <a:lnTo>
                    <a:pt x="297506" y="777"/>
                  </a:lnTo>
                  <a:lnTo>
                    <a:pt x="297694" y="863"/>
                  </a:lnTo>
                  <a:lnTo>
                    <a:pt x="297881" y="907"/>
                  </a:lnTo>
                  <a:lnTo>
                    <a:pt x="299237" y="1511"/>
                  </a:lnTo>
                  <a:lnTo>
                    <a:pt x="299565" y="1684"/>
                  </a:lnTo>
                  <a:lnTo>
                    <a:pt x="299986" y="1944"/>
                  </a:lnTo>
                  <a:lnTo>
                    <a:pt x="300173" y="2030"/>
                  </a:lnTo>
                  <a:lnTo>
                    <a:pt x="300313" y="2159"/>
                  </a:lnTo>
                  <a:lnTo>
                    <a:pt x="300641" y="2332"/>
                  </a:lnTo>
                  <a:lnTo>
                    <a:pt x="300828" y="2505"/>
                  </a:lnTo>
                  <a:lnTo>
                    <a:pt x="301389" y="2894"/>
                  </a:lnTo>
                  <a:lnTo>
                    <a:pt x="301669" y="3153"/>
                  </a:lnTo>
                  <a:lnTo>
                    <a:pt x="302044" y="3412"/>
                  </a:lnTo>
                  <a:lnTo>
                    <a:pt x="302418" y="3757"/>
                  </a:lnTo>
                  <a:lnTo>
                    <a:pt x="302606" y="3974"/>
                  </a:lnTo>
                  <a:lnTo>
                    <a:pt x="303073" y="4405"/>
                  </a:lnTo>
                  <a:lnTo>
                    <a:pt x="303355" y="4751"/>
                  </a:lnTo>
                  <a:lnTo>
                    <a:pt x="303635" y="5097"/>
                  </a:lnTo>
                  <a:lnTo>
                    <a:pt x="304150" y="5831"/>
                  </a:lnTo>
                  <a:lnTo>
                    <a:pt x="304710" y="6781"/>
                  </a:lnTo>
                  <a:lnTo>
                    <a:pt x="304804" y="6911"/>
                  </a:lnTo>
                  <a:lnTo>
                    <a:pt x="305085" y="7559"/>
                  </a:lnTo>
                  <a:lnTo>
                    <a:pt x="305272" y="7904"/>
                  </a:lnTo>
                  <a:lnTo>
                    <a:pt x="305319" y="8120"/>
                  </a:lnTo>
                  <a:lnTo>
                    <a:pt x="305506" y="8466"/>
                  </a:lnTo>
                  <a:lnTo>
                    <a:pt x="305599" y="8898"/>
                  </a:lnTo>
                  <a:lnTo>
                    <a:pt x="305693" y="9114"/>
                  </a:lnTo>
                  <a:lnTo>
                    <a:pt x="305881" y="9848"/>
                  </a:lnTo>
                  <a:lnTo>
                    <a:pt x="305927" y="10193"/>
                  </a:lnTo>
                  <a:lnTo>
                    <a:pt x="306021" y="10582"/>
                  </a:lnTo>
                  <a:lnTo>
                    <a:pt x="306114" y="38529"/>
                  </a:lnTo>
                  <a:lnTo>
                    <a:pt x="279541" y="38529"/>
                  </a:lnTo>
                  <a:lnTo>
                    <a:pt x="215866" y="87513"/>
                  </a:lnTo>
                  <a:close/>
                </a:path>
                <a:path w="306704" h="295275">
                  <a:moveTo>
                    <a:pt x="300173" y="73733"/>
                  </a:moveTo>
                  <a:lnTo>
                    <a:pt x="285482" y="73733"/>
                  </a:lnTo>
                  <a:lnTo>
                    <a:pt x="279541" y="68205"/>
                  </a:lnTo>
                  <a:lnTo>
                    <a:pt x="279541" y="38529"/>
                  </a:lnTo>
                  <a:lnTo>
                    <a:pt x="306114" y="38529"/>
                  </a:lnTo>
                  <a:lnTo>
                    <a:pt x="306114" y="68205"/>
                  </a:lnTo>
                  <a:lnTo>
                    <a:pt x="300173" y="737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2019268" y="4721553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3045FC"/>
                </a:solidFill>
                <a:latin typeface="微软雅黑"/>
                <a:cs typeface="微软雅黑"/>
              </a:rPr>
              <a:t>独特口</a:t>
            </a:r>
            <a:r>
              <a:rPr sz="1550" b="1" spc="-50">
                <a:solidFill>
                  <a:srgbClr val="3045FC"/>
                </a:solidFill>
                <a:latin typeface="微软雅黑"/>
                <a:cs typeface="微软雅黑"/>
              </a:rPr>
              <a:t>感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692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产品特点与优势</a:t>
            </a:r>
          </a:p>
        </p:txBody>
      </p:sp>
      <p:sp>
        <p:nvSpPr>
          <p:cNvPr id="43" name="object 43"/>
          <p:cNvSpPr txBox="1"/>
          <p:nvPr/>
        </p:nvSpPr>
        <p:spPr>
          <a:xfrm>
            <a:off x="853918" y="2063110"/>
            <a:ext cx="2425700" cy="979169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176530" algn="r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3045FC"/>
                </a:solidFill>
                <a:latin typeface="微软雅黑"/>
                <a:cs typeface="微软雅黑"/>
              </a:rPr>
              <a:t>高品质原</a:t>
            </a:r>
            <a:r>
              <a:rPr sz="1550" b="1" spc="-50">
                <a:solidFill>
                  <a:srgbClr val="3045FC"/>
                </a:solidFill>
                <a:latin typeface="微软雅黑"/>
                <a:cs typeface="微软雅黑"/>
              </a:rPr>
              <a:t>料</a:t>
            </a:r>
            <a:endParaRPr sz="1550">
              <a:latin typeface="微软雅黑"/>
              <a:cs typeface="微软雅黑"/>
            </a:endParaRPr>
          </a:p>
          <a:p>
            <a:pPr marR="177165" algn="r">
              <a:lnSpc>
                <a:spcPct val="100000"/>
              </a:lnSpc>
              <a:spcBef>
                <a:spcPts val="1570"/>
              </a:spcBef>
            </a:pPr>
            <a:r>
              <a:rPr sz="1350" spc="-5">
                <a:latin typeface="微软雅黑"/>
                <a:cs typeface="微软雅黑"/>
              </a:rPr>
              <a:t>乐事薯片选用优质马铃薯，确</a:t>
            </a:r>
            <a:endParaRPr sz="1350">
              <a:latin typeface="微软雅黑"/>
              <a:cs typeface="微软雅黑"/>
            </a:endParaRPr>
          </a:p>
          <a:p>
            <a:pPr marL="869315">
              <a:lnSpc>
                <a:spcPct val="100000"/>
              </a:lnSpc>
              <a:spcBef>
                <a:spcPts val="810"/>
              </a:spcBef>
            </a:pPr>
            <a:r>
              <a:rPr sz="1350" spc="-10">
                <a:latin typeface="微软雅黑"/>
                <a:cs typeface="微软雅黑"/>
              </a:rPr>
              <a:t>保产品口感和品质。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9093848" y="2097286"/>
            <a:ext cx="2254250" cy="9448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3045FC"/>
                </a:solidFill>
                <a:latin typeface="微软雅黑"/>
                <a:cs typeface="微软雅黑"/>
              </a:rPr>
              <a:t>健康选</a:t>
            </a:r>
            <a:r>
              <a:rPr sz="1550" b="1" spc="-50">
                <a:solidFill>
                  <a:srgbClr val="3045FC"/>
                </a:solidFill>
                <a:latin typeface="微软雅黑"/>
                <a:cs typeface="微软雅黑"/>
              </a:rPr>
              <a:t>择</a:t>
            </a: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490"/>
              </a:spcBef>
            </a:pPr>
            <a:r>
              <a:rPr sz="1350" spc="-5">
                <a:latin typeface="微软雅黑"/>
                <a:cs typeface="微软雅黑"/>
              </a:rPr>
              <a:t>乐事薯片低脂、低盐，符合现代人对健康饮食的追求。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019268" y="5109732"/>
            <a:ext cx="225425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latin typeface="微软雅黑"/>
                <a:cs typeface="微软雅黑"/>
              </a:rPr>
              <a:t>乐事薯片有多种口味，满足不同消费者的口味需求。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066024" y="4721553"/>
            <a:ext cx="2425700" cy="98361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408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3045FC"/>
                </a:solidFill>
                <a:latin typeface="微软雅黑"/>
                <a:cs typeface="微软雅黑"/>
              </a:rPr>
              <a:t>品牌信</a:t>
            </a:r>
            <a:r>
              <a:rPr sz="1550" b="1" spc="-50">
                <a:solidFill>
                  <a:srgbClr val="3045FC"/>
                </a:solidFill>
                <a:latin typeface="微软雅黑"/>
                <a:cs typeface="微软雅黑"/>
              </a:rPr>
              <a:t>誉</a:t>
            </a:r>
            <a:endParaRPr sz="1550">
              <a:latin typeface="微软雅黑"/>
              <a:cs typeface="微软雅黑"/>
            </a:endParaRPr>
          </a:p>
          <a:p>
            <a:pPr marL="184150" marR="5080" indent="-171450">
              <a:lnSpc>
                <a:spcPct val="150000"/>
              </a:lnSpc>
              <a:spcBef>
                <a:spcPts val="795"/>
              </a:spcBef>
            </a:pPr>
            <a:r>
              <a:rPr sz="1350" spc="-5">
                <a:latin typeface="微软雅黑"/>
                <a:cs typeface="微软雅黑"/>
              </a:rPr>
              <a:t>乐事作为知名品牌，具有较高</a:t>
            </a:r>
            <a:r>
              <a:rPr sz="1350" spc="-50">
                <a:latin typeface="微软雅黑"/>
                <a:cs typeface="微软雅黑"/>
              </a:rPr>
              <a:t> </a:t>
            </a:r>
            <a:r>
              <a:rPr sz="1350" spc="-5">
                <a:latin typeface="微软雅黑"/>
                <a:cs typeface="微软雅黑"/>
              </a:rPr>
              <a:t>的市场信誉和消费者认可度。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413500" y="1879600"/>
            <a:ext cx="2285143" cy="243967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11200" y="1879600"/>
            <a:ext cx="2286000" cy="230833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9271000" y="1892300"/>
            <a:ext cx="2271183" cy="242062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3568700" y="1892300"/>
            <a:ext cx="2266948" cy="2420620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创新与差异化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705450" y="4206759"/>
            <a:ext cx="2286000" cy="2103120"/>
          </a:xfrm>
          <a:prstGeom prst="rect">
            <a:avLst/>
          </a:prstGeom>
          <a:solidFill>
            <a:srgbClr val="011195"/>
          </a:solidFill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endParaRPr sz="2300">
              <a:latin typeface="Times New Roman"/>
              <a:cs typeface="Times New Roman"/>
            </a:endParaRPr>
          </a:p>
          <a:p>
            <a:pPr marL="180975" marR="193040" algn="ctr">
              <a:lnSpc>
                <a:spcPct val="187000"/>
              </a:lnSpc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乐事不断推出新口味，满足消费者对新鲜感的</a:t>
            </a:r>
            <a:r>
              <a:rPr sz="1500" spc="-20">
                <a:solidFill>
                  <a:srgbClr val="FFFCFC"/>
                </a:solidFill>
                <a:latin typeface="微软雅黑"/>
                <a:cs typeface="微软雅黑"/>
              </a:rPr>
              <a:t>需求。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3571418" y="4206759"/>
            <a:ext cx="2288540" cy="2103120"/>
          </a:xfrm>
          <a:prstGeom prst="rect">
            <a:avLst/>
          </a:prstGeom>
          <a:solidFill>
            <a:srgbClr val="011195"/>
          </a:solidFill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endParaRPr sz="2300">
              <a:latin typeface="Times New Roman"/>
              <a:cs typeface="Times New Roman"/>
            </a:endParaRPr>
          </a:p>
          <a:p>
            <a:pPr marL="186690" marR="187960" algn="ctr">
              <a:lnSpc>
                <a:spcPct val="187000"/>
              </a:lnSpc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乐事采用独特的调味和制作工艺，使产品与众</a:t>
            </a:r>
            <a:r>
              <a:rPr sz="1500" spc="-20">
                <a:solidFill>
                  <a:srgbClr val="FFFCFC"/>
                </a:solidFill>
                <a:latin typeface="微软雅黑"/>
                <a:cs typeface="微软雅黑"/>
              </a:rPr>
              <a:t>不同。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6416217" y="4197615"/>
            <a:ext cx="2288540" cy="2112645"/>
          </a:xfrm>
          <a:prstGeom prst="rect">
            <a:avLst/>
          </a:prstGeom>
          <a:solidFill>
            <a:srgbClr val="011195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2350">
              <a:latin typeface="Times New Roman"/>
              <a:cs typeface="Times New Roman"/>
            </a:endParaRPr>
          </a:p>
          <a:p>
            <a:pPr marL="180340" marR="194945" algn="ctr">
              <a:lnSpc>
                <a:spcPct val="187000"/>
              </a:lnSpc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乐事薯片的包装设计时尚、新颖，吸引年轻消</a:t>
            </a:r>
            <a:r>
              <a:rPr sz="1500" spc="-10">
                <a:solidFill>
                  <a:srgbClr val="FFFCFC"/>
                </a:solidFill>
                <a:latin typeface="微软雅黑"/>
                <a:cs typeface="微软雅黑"/>
              </a:rPr>
              <a:t>费者的关注。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9265250" y="4204472"/>
            <a:ext cx="2286000" cy="2105660"/>
          </a:xfrm>
          <a:prstGeom prst="rect">
            <a:avLst/>
          </a:prstGeom>
          <a:solidFill>
            <a:srgbClr val="011195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350">
              <a:latin typeface="Times New Roman"/>
              <a:cs typeface="Times New Roman"/>
            </a:endParaRPr>
          </a:p>
          <a:p>
            <a:pPr marL="182880" marR="189865" algn="ctr">
              <a:lnSpc>
                <a:spcPct val="187000"/>
              </a:lnSpc>
            </a:pPr>
            <a:r>
              <a:rPr sz="1500" spc="-5">
                <a:solidFill>
                  <a:srgbClr val="FFFCFC"/>
                </a:solidFill>
                <a:latin typeface="微软雅黑"/>
                <a:cs typeface="微软雅黑"/>
              </a:rPr>
              <a:t>乐事通过创意广告和营销活动，提高品牌知名</a:t>
            </a:r>
            <a:r>
              <a:rPr sz="1500" spc="-10">
                <a:solidFill>
                  <a:srgbClr val="FFFCFC"/>
                </a:solidFill>
                <a:latin typeface="微软雅黑"/>
                <a:cs typeface="微软雅黑"/>
              </a:rPr>
              <a:t>度和美誉度。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05450" y="3460760"/>
            <a:ext cx="2286000" cy="746125"/>
          </a:xfrm>
          <a:prstGeom prst="rect">
            <a:avLst/>
          </a:prstGeom>
          <a:solidFill>
            <a:srgbClr val="3045FC"/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1800">
              <a:latin typeface="Times New Roman"/>
              <a:cs typeface="Times New Roman"/>
            </a:endParaRPr>
          </a:p>
          <a:p>
            <a:pPr marL="586105">
              <a:lnSpc>
                <a:spcPct val="100000"/>
              </a:lnSpc>
            </a:pPr>
            <a:r>
              <a:rPr sz="1700" b="1">
                <a:solidFill>
                  <a:srgbClr val="FFFFFF"/>
                </a:solidFill>
                <a:latin typeface="微软雅黑"/>
                <a:cs typeface="微软雅黑"/>
              </a:rPr>
              <a:t>新口味研</a:t>
            </a:r>
            <a:r>
              <a:rPr sz="1700" b="1" spc="-50">
                <a:solidFill>
                  <a:srgbClr val="FFFFFF"/>
                </a:solidFill>
                <a:latin typeface="微软雅黑"/>
                <a:cs typeface="微软雅黑"/>
              </a:rPr>
              <a:t>发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3571418" y="3460760"/>
            <a:ext cx="2288540" cy="746125"/>
          </a:xfrm>
          <a:prstGeom prst="rect">
            <a:avLst/>
          </a:prstGeom>
          <a:solidFill>
            <a:srgbClr val="3045FC"/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1800">
              <a:latin typeface="Times New Roman"/>
              <a:cs typeface="Times New Roman"/>
            </a:endParaRPr>
          </a:p>
          <a:p>
            <a:pPr marL="752475">
              <a:lnSpc>
                <a:spcPct val="100000"/>
              </a:lnSpc>
            </a:pPr>
            <a:r>
              <a:rPr sz="1700" b="1">
                <a:solidFill>
                  <a:srgbClr val="FFFFFF"/>
                </a:solidFill>
                <a:latin typeface="微软雅黑"/>
                <a:cs typeface="微软雅黑"/>
              </a:rPr>
              <a:t>独特配</a:t>
            </a:r>
            <a:r>
              <a:rPr sz="1700" b="1" spc="-50">
                <a:solidFill>
                  <a:srgbClr val="FFFFFF"/>
                </a:solidFill>
                <a:latin typeface="微软雅黑"/>
                <a:cs typeface="微软雅黑"/>
              </a:rPr>
              <a:t>方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6416217" y="3460760"/>
            <a:ext cx="2288540" cy="737235"/>
          </a:xfrm>
          <a:prstGeom prst="rect">
            <a:avLst/>
          </a:prstGeom>
          <a:solidFill>
            <a:srgbClr val="3045FC"/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1800">
              <a:latin typeface="Times New Roman"/>
              <a:cs typeface="Times New Roman"/>
            </a:endParaRPr>
          </a:p>
          <a:p>
            <a:pPr marL="713105">
              <a:lnSpc>
                <a:spcPct val="100000"/>
              </a:lnSpc>
            </a:pPr>
            <a:r>
              <a:rPr sz="1700" b="1">
                <a:solidFill>
                  <a:srgbClr val="FFFFFF"/>
                </a:solidFill>
                <a:latin typeface="微软雅黑"/>
                <a:cs typeface="微软雅黑"/>
              </a:rPr>
              <a:t>包装创</a:t>
            </a:r>
            <a:r>
              <a:rPr sz="1700" b="1" spc="-50">
                <a:solidFill>
                  <a:srgbClr val="FFFFFF"/>
                </a:solidFill>
                <a:latin typeface="微软雅黑"/>
                <a:cs typeface="微软雅黑"/>
              </a:rPr>
              <a:t>新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9265250" y="3460760"/>
            <a:ext cx="2286000" cy="744220"/>
          </a:xfrm>
          <a:prstGeom prst="rect">
            <a:avLst/>
          </a:prstGeom>
          <a:solidFill>
            <a:srgbClr val="3045FC"/>
          </a:solidFill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1800">
              <a:latin typeface="Times New Roman"/>
              <a:cs typeface="Times New Roman"/>
            </a:endParaRPr>
          </a:p>
          <a:p>
            <a:pPr marL="695325">
              <a:lnSpc>
                <a:spcPct val="100000"/>
              </a:lnSpc>
            </a:pPr>
            <a:r>
              <a:rPr sz="1700" b="1">
                <a:solidFill>
                  <a:srgbClr val="FFFFFF"/>
                </a:solidFill>
                <a:latin typeface="微软雅黑"/>
                <a:cs typeface="微软雅黑"/>
              </a:rPr>
              <a:t>营销创</a:t>
            </a:r>
            <a:r>
              <a:rPr sz="1700" b="1" spc="-50">
                <a:solidFill>
                  <a:srgbClr val="FFFFFF"/>
                </a:solidFill>
                <a:latin typeface="微软雅黑"/>
                <a:cs typeface="微软雅黑"/>
              </a:rPr>
              <a:t>新</a:t>
            </a:r>
            <a:endParaRPr sz="17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https://d.book118.com/548056141023006044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Office Theme</vt:lpstr>
      <vt:lpstr>乐事薯片行业报告</vt:lpstr>
      <vt:lpstr>PowerPoint Presentation</vt:lpstr>
      <vt:lpstr>行业概述</vt:lpstr>
      <vt:lpstr>定义与分类</vt:lpstr>
      <vt:lpstr>市场规模与增长</vt:lpstr>
      <vt:lpstr>行业发展趋势</vt:lpstr>
      <vt:lpstr>乐事薯片市场分析</vt:lpstr>
      <vt:lpstr>市场地位与份额</vt:lpstr>
      <vt:lpstr>消费者分析</vt:lpstr>
      <vt:lpstr>竞争格局</vt:lpstr>
      <vt:lpstr>产品分析</vt:lpstr>
      <vt:lpstr>产品特点与优势</vt:lpstr>
      <vt:lpstr>创新与差异化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2024-09-24T01:37:42.990</cp:lastPrinted>
  <dcterms:created xsi:type="dcterms:W3CDTF">2024-09-23T17:37:43Z</dcterms:created>
  <dcterms:modified xsi:type="dcterms:W3CDTF">2024-09-23T17:37:44Z</dcterms:modified>
</cp:coreProperties>
</file>