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9C07F9-B30C-4202-99D1-D3CB3A5D78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8606D1-F32B-480F-BC35-CDD91F4CE3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1CF4C17-4DB5-4F40-AC69-25DE90C5FA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D43178-4935-492D-B59C-49C807B34C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5655AF1-04D3-46C1-B95E-91E6E428EE1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A24E97-58BA-461A-82BA-B0FA74D3FC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E17DB9-2501-4498-A00F-235B866A2C7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39BD30-09D0-4965-952C-B72E0B3563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FF3FBA-9520-49D4-923B-AC703AAF88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ADBE93-3FAD-4D0A-8D81-56FAC468C9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44A044-1FE9-46B6-9522-5AF67CA1B3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hf hdr="0" ftr="0" dt="0"/>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1">
          <a:blip r:embed="rId12"/>
          <a:stretch>
            <a:fillRect/>
          </a:stretch>
        </a:blipFill>
        <a:effectLst/>
      </p:bgPr>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8071123055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微软雅黑" panose="020b0503020204020204" charset="-122"/>
                <a:ea typeface="微软雅黑" panose="020b0503020204020204" charset="-122"/>
                <a:cs typeface="微软雅黑" panose="020b0503020204020204" charset="-122"/>
              </a:rPr>
              <a:t>探索体育场馆营销的创新思维</a:t>
            </a:r>
            <a:endParaRPr lang="en-US" sz="517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FFFFFF">
                    <a:alpha val="100000"/>
                  </a:srgbClr>
                </a:solidFill>
                <a:latin typeface="微软雅黑" panose="020b0503020204020204" charset="-122"/>
                <a:ea typeface="微软雅黑" panose="020b0503020204020204" charset="-122"/>
                <a:cs typeface="微软雅黑" panose="020b0503020204020204" charset="-122"/>
              </a:rPr>
              <a:t>汇报人：</a:t>
            </a:r>
            <a:endParaRPr lang="en-US" sz="2025">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微软雅黑" panose="020b0503020204020204" charset="-122"/>
                <a:ea typeface="微软雅黑" panose="020b0503020204020204" charset="-122"/>
                <a:cs typeface="微软雅黑" panose="020b0503020204020204" charset="-122"/>
              </a:rPr>
              <a:t>2024-01-09</a:t>
            </a:r>
            <a:endParaRPr lang="en-US" sz="2025">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灯片编号占位符 4"/>
          <p:cNvSpPr>
            <a:spLocks noGrp="1"/>
          </p:cNvSpPr>
          <p:nvPr>
            <p:ph type="sldNum" sz="quarter" idx="12"/>
          </p:nvPr>
        </p:nvSpPr>
        <p:spPr/>
        <p:txBody>
          <a:bodyPr/>
          <a:lstStyle/>
          <a:p>
            <a:fld id="{B6F15528-21DE-4FAA-801E-634DDDAF4B2B}" type="slidenum">
              <a:rPr lang="en-US" smtClean="0"/>
              <a:t>1</a:t>
            </a:fld>
            <a:endParaRPr lang="en-US"/>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微软雅黑" panose="020b0503020204020204" charset="-122"/>
                <a:ea typeface="微软雅黑" panose="020b0503020204020204" charset="-122"/>
                <a:cs typeface="微软雅黑" panose="020b0503020204020204" charset="-122"/>
              </a:rPr>
              <a:t>目录</a:t>
            </a:r>
            <a:endParaRPr lang="en-US" sz="570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微软雅黑" panose="020b0503020204020204" charset="-122"/>
                <a:ea typeface="微软雅黑" panose="020b0503020204020204" charset="-122"/>
                <a:cs typeface="微软雅黑" panose="020b0503020204020204" charset="-122"/>
              </a:rPr>
              <a:t>体育场馆营销概述</a:t>
            </a:r>
            <a:endParaRPr lang="en-US" sz="2400">
              <a:solidFill>
                <a:srgbClr val="000000">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spcBef>
                <a:spcPts val="450"/>
              </a:spcBef>
              <a:buFont typeface="Arial"/>
              <a:buChar char="•"/>
            </a:pPr>
            <a:r>
              <a:rPr lang="en-US" sz="2400">
                <a:solidFill>
                  <a:srgbClr val="000000">
                    <a:alpha val="100000"/>
                  </a:srgbClr>
                </a:solidFill>
                <a:latin typeface="微软雅黑" panose="020b0503020204020204" charset="-122"/>
                <a:ea typeface="微软雅黑" panose="020b0503020204020204" charset="-122"/>
                <a:cs typeface="微软雅黑" panose="020b0503020204020204" charset="-122"/>
              </a:rPr>
              <a:t>创新营销策略</a:t>
            </a:r>
            <a:endParaRPr lang="en-US" sz="2400">
              <a:solidFill>
                <a:srgbClr val="000000">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spcBef>
                <a:spcPts val="450"/>
              </a:spcBef>
              <a:buFont typeface="Arial"/>
              <a:buChar char="•"/>
            </a:pPr>
            <a:r>
              <a:rPr lang="en-US" sz="2400">
                <a:solidFill>
                  <a:srgbClr val="000000">
                    <a:alpha val="100000"/>
                  </a:srgbClr>
                </a:solidFill>
                <a:latin typeface="微软雅黑" panose="020b0503020204020204" charset="-122"/>
                <a:ea typeface="微软雅黑" panose="020b0503020204020204" charset="-122"/>
                <a:cs typeface="微软雅黑" panose="020b0503020204020204" charset="-122"/>
              </a:rPr>
              <a:t>创新产品与服务</a:t>
            </a:r>
            <a:endParaRPr lang="en-US" sz="2400">
              <a:solidFill>
                <a:srgbClr val="000000">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spcBef>
                <a:spcPts val="450"/>
              </a:spcBef>
              <a:buFont typeface="Arial"/>
              <a:buChar char="•"/>
            </a:pPr>
            <a:r>
              <a:rPr lang="en-US" sz="2400">
                <a:solidFill>
                  <a:srgbClr val="000000">
                    <a:alpha val="100000"/>
                  </a:srgbClr>
                </a:solidFill>
                <a:latin typeface="微软雅黑" panose="020b0503020204020204" charset="-122"/>
                <a:ea typeface="微软雅黑" panose="020b0503020204020204" charset="-122"/>
                <a:cs typeface="微软雅黑" panose="020b0503020204020204" charset="-122"/>
              </a:rPr>
              <a:t>创新市场定位与品牌建设</a:t>
            </a:r>
            <a:endParaRPr lang="en-US" sz="2400">
              <a:solidFill>
                <a:srgbClr val="000000">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spcBef>
                <a:spcPts val="450"/>
              </a:spcBef>
              <a:buFont typeface="Arial"/>
              <a:buChar char="•"/>
            </a:pPr>
            <a:r>
              <a:rPr lang="en-US" sz="2400">
                <a:solidFill>
                  <a:srgbClr val="000000">
                    <a:alpha val="100000"/>
                  </a:srgbClr>
                </a:solidFill>
                <a:latin typeface="微软雅黑" panose="020b0503020204020204" charset="-122"/>
                <a:ea typeface="微软雅黑" panose="020b0503020204020204" charset="-122"/>
                <a:cs typeface="微软雅黑" panose="020b0503020204020204" charset="-122"/>
              </a:rPr>
              <a:t>创新管理与人才培养</a:t>
            </a:r>
            <a:endParaRPr lang="en-US" sz="2400">
              <a:solidFill>
                <a:srgbClr val="000000">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spcBef>
                <a:spcPts val="450"/>
              </a:spcBef>
              <a:buFont typeface="Arial"/>
              <a:buChar char="•"/>
            </a:pPr>
            <a:r>
              <a:rPr lang="en-US" sz="2400">
                <a:solidFill>
                  <a:srgbClr val="000000">
                    <a:alpha val="100000"/>
                  </a:srgbClr>
                </a:solidFill>
                <a:latin typeface="微软雅黑" panose="020b0503020204020204" charset="-122"/>
                <a:ea typeface="微软雅黑" panose="020b0503020204020204" charset="-122"/>
                <a:cs typeface="微软雅黑" panose="020b0503020204020204" charset="-122"/>
              </a:rPr>
              <a:t>案例分享</a:t>
            </a:r>
            <a:endParaRPr lang="en-US" sz="2400">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灯片编号占位符 4"/>
          <p:cNvSpPr>
            <a:spLocks noGrp="1"/>
          </p:cNvSpPr>
          <p:nvPr>
            <p:ph type="sldNum" sz="quarter" idx="12"/>
          </p:nvPr>
        </p:nvSpPr>
        <p:spPr/>
        <p:txBody>
          <a:bodyPr/>
          <a:lstStyle/>
          <a:p>
            <a:fld id="{B6F15528-21DE-4FAA-801E-634DDDAF4B2B}" type="slidenum">
              <a:rPr lang="en-US" smtClean="0"/>
              <a:t>2</a:t>
            </a:fld>
            <a:endParaRPr lang="en-US"/>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微软雅黑" panose="020b0503020204020204" charset="-122"/>
                <a:ea typeface="微软雅黑" panose="020b0503020204020204" charset="-122"/>
                <a:cs typeface="微软雅黑" panose="020b0503020204020204" charset="-122"/>
              </a:rPr>
              <a:t>01</a:t>
            </a:r>
            <a:endParaRPr lang="en-US" sz="10275" b="1">
              <a:solidFill>
                <a:schemeClr val="lt2">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微软雅黑" panose="020b0503020204020204" charset="-122"/>
                <a:ea typeface="微软雅黑" panose="020b0503020204020204" charset="-122"/>
                <a:cs typeface="微软雅黑" panose="020b0503020204020204" charset="-122"/>
              </a:rPr>
              <a:t>体育场馆营销概述</a:t>
            </a:r>
            <a:endParaRPr lang="en-US" sz="3450" b="1">
              <a:solidFill>
                <a:srgbClr val="000000">
                  <a:alpha val="100000"/>
                </a:srgbClr>
              </a:solidFill>
              <a:highlight>
                <a:srgbClr val="000000">
                  <a:alpha val="0"/>
                </a:srgbClr>
              </a:highlight>
              <a:latin typeface="微软雅黑" panose="020b0503020204020204" charset="-122"/>
              <a:ea typeface="微软雅黑" panose="020b0503020204020204" charset="-122"/>
              <a:cs typeface="微软雅黑" panose="020b0503020204020204" charset="-122"/>
            </a:endParaRPr>
          </a:p>
        </p:txBody>
      </p:sp>
      <p:sp>
        <p:nvSpPr>
          <p:cNvPr id="4" name="灯片编号占位符 3"/>
          <p:cNvSpPr>
            <a:spLocks noGrp="1"/>
          </p:cNvSpPr>
          <p:nvPr>
            <p:ph type="sldNum" sz="quarter" idx="12"/>
          </p:nvPr>
        </p:nvSpPr>
        <p:spPr/>
        <p:txBody>
          <a:bodyPr/>
          <a:lstStyle/>
          <a:p>
            <a:fld id="{B6F15528-21DE-4FAA-801E-634DDDAF4B2B}" type="slidenum">
              <a:rPr lang="en-US" smtClean="0"/>
              <a:t>3</a:t>
            </a:fld>
            <a:endParaRPr lang="en-US"/>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873" r="3187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营销是一种通过创造和交换价值来满足消费者需求并实现企业目标的过程。</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营销定义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通过满足消费者需求，实现企业目标，包括提高销售额、市场份额和品牌知名度等。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营销目的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营销的定义与目的</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3" name="灯片编号占位符 32"/>
          <p:cNvSpPr>
            <a:spLocks noGrp="1"/>
          </p:cNvSpPr>
          <p:nvPr>
            <p:ph type="sldNum" sz="quarter" idx="12"/>
          </p:nvPr>
        </p:nvSpPr>
        <p:spPr/>
        <p:txBody>
          <a:bodyPr/>
          <a:lstStyle/>
          <a:p>
            <a:fld id="{B6F15528-21DE-4FAA-801E-634DDDAF4B2B}" type="slidenum">
              <a:rPr lang="en-US" smtClean="0"/>
              <a:t>4</a:t>
            </a:fld>
            <a:endParaRPr lang="en-US"/>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Picture 2"/>
          <p:cNvPicPr>
            <a:picLocks noChangeAspect="1"/>
          </p:cNvPicPr>
          <p:nvPr/>
        </p:nvPicPr>
        <p:blipFill>
          <a:blip r:embed="rId2"/>
          <a:srcRect l="455" r="45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体育场馆营销涉及赛事、场地、票务等多个方面，需要综合考虑市场需求、品牌形象和客户关系等因素。</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体育场馆营销面临市场竞争激烈、客户需求多样化、品牌建设难度大等挑战。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体育场馆营销的特点与挑战</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微软雅黑" panose="020b0503020204020204" charset="-122"/>
                <a:ea typeface="微软雅黑" panose="020b0503020204020204" charset="-122"/>
                <a:cs typeface="微软雅黑" panose="020b0503020204020204" charset="-122"/>
              </a:rPr>
              <a:t>挑战</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特点</a:t>
            </a:r>
            <a:endParaRPr lang="en-US" sz="1100"/>
          </a:p>
        </p:txBody>
      </p:sp>
      <p:sp>
        <p:nvSpPr>
          <p:cNvPr id="30" name="灯片编号占位符 29"/>
          <p:cNvSpPr>
            <a:spLocks noGrp="1"/>
          </p:cNvSpPr>
          <p:nvPr>
            <p:ph type="sldNum" sz="quarter" idx="12"/>
          </p:nvPr>
        </p:nvSpPr>
        <p:spPr/>
        <p:txBody>
          <a:bodyPr/>
          <a:lstStyle/>
          <a:p>
            <a:fld id="{B6F15528-21DE-4FAA-801E-634DDDAF4B2B}" type="slidenum">
              <a:rPr lang="en-US" smtClean="0"/>
              <a:t>5</a:t>
            </a:fld>
            <a:endParaRPr 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Picture 2"/>
          <p:cNvPicPr>
            <a:picLocks noChangeAspect="1"/>
          </p:cNvPicPr>
          <p:nvPr/>
        </p:nvPicPr>
        <p:blipFill>
          <a:blip r:embed="rId2"/>
          <a:srcRect l="30352" r="3035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241" r="3224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创新思维在体育场馆营销中的重要性</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创新思维有助于提高体育场馆的竞争力，提升客户体验和忠诚度，增加市场份额和品牌知名度。</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创新思维能够为体育场馆营销带来新的思路和方法，帮助企业应对市场变化和挑战。</a:t>
            </a:r>
            <a:endParaRPr lang="en-US" sz="1100"/>
          </a:p>
        </p:txBody>
      </p:sp>
      <p:sp>
        <p:nvSpPr>
          <p:cNvPr id="33" name="灯片编号占位符 32"/>
          <p:cNvSpPr>
            <a:spLocks noGrp="1"/>
          </p:cNvSpPr>
          <p:nvPr>
            <p:ph type="sldNum" sz="quarter" idx="12"/>
          </p:nvPr>
        </p:nvSpPr>
        <p:spPr/>
        <p:txBody>
          <a:bodyPr/>
          <a:lstStyle/>
          <a:p>
            <a:fld id="{B6F15528-21DE-4FAA-801E-634DDDAF4B2B}" type="slidenum">
              <a:rPr lang="en-US" smtClean="0"/>
              <a:t>6</a:t>
            </a:fld>
            <a:endParaRPr lang="en-US"/>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微软雅黑" panose="020b0503020204020204" charset="-122"/>
                <a:ea typeface="微软雅黑" panose="020b0503020204020204" charset="-122"/>
                <a:cs typeface="微软雅黑" panose="020b0503020204020204" charset="-122"/>
              </a:rPr>
              <a:t>02</a:t>
            </a:r>
            <a:endParaRPr lang="en-US" sz="10275" b="1">
              <a:solidFill>
                <a:schemeClr val="lt2">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微软雅黑" panose="020b0503020204020204" charset="-122"/>
                <a:ea typeface="微软雅黑" panose="020b0503020204020204" charset="-122"/>
                <a:cs typeface="微软雅黑" panose="020b0503020204020204" charset="-122"/>
              </a:rPr>
              <a:t>创新营销策略</a:t>
            </a:r>
            <a:endParaRPr lang="en-US" sz="3450" b="1">
              <a:solidFill>
                <a:srgbClr val="000000">
                  <a:alpha val="100000"/>
                </a:srgbClr>
              </a:solidFill>
              <a:highlight>
                <a:srgbClr val="000000">
                  <a:alpha val="0"/>
                </a:srgbClr>
              </a:highlight>
              <a:latin typeface="微软雅黑" panose="020b0503020204020204" charset="-122"/>
              <a:ea typeface="微软雅黑" panose="020b0503020204020204" charset="-122"/>
              <a:cs typeface="微软雅黑" panose="020b0503020204020204" charset="-122"/>
            </a:endParaRPr>
          </a:p>
        </p:txBody>
      </p:sp>
      <p:sp>
        <p:nvSpPr>
          <p:cNvPr id="4" name="灯片编号占位符 3"/>
          <p:cNvSpPr>
            <a:spLocks noGrp="1"/>
          </p:cNvSpPr>
          <p:nvPr>
            <p:ph type="sldNum" sz="quarter" idx="12"/>
          </p:nvPr>
        </p:nvSpPr>
        <p:spPr/>
        <p:txBody>
          <a:bodyPr/>
          <a:lstStyle/>
          <a:p>
            <a:fld id="{B6F15528-21DE-4FAA-801E-634DDDAF4B2B}" type="slidenum">
              <a:rPr lang="en-US" smtClean="0"/>
              <a:t>7</a:t>
            </a:fld>
            <a:endParaRPr lang="en-US"/>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体验式营销强调为顾客创造独特的体验，通过提供难忘的体验来吸引和保留顾客。</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rPr>
              <a:t>总结词</a:t>
            </a:r>
            <a:endPar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rPr>
              <a:t>体育场馆可以通过举办主题活动、特色活动和互动体验来吸引观众。例如，场馆可以举办明星见面会、粉丝见面会、主题赛事等，为观众提供独特的观赛体验。此外，场馆还可以提供餐饮、娱乐、购物等服务，让观众在观赛的同时享受其他体验。</a:t>
            </a:r>
            <a:endParaRPr lang="en-US" sz="15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详细描述</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体验式营销</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2" name="灯片编号占位符 31"/>
          <p:cNvSpPr>
            <a:spLocks noGrp="1"/>
          </p:cNvSpPr>
          <p:nvPr>
            <p:ph type="sldNum" sz="quarter" idx="12"/>
          </p:nvPr>
        </p:nvSpPr>
        <p:spPr/>
        <p:txBody>
          <a:bodyPr/>
          <a:lstStyle/>
          <a:p>
            <a:fld id="{B6F15528-21DE-4FAA-801E-634DDDAF4B2B}" type="slidenum">
              <a:rPr lang="en-US" smtClean="0"/>
              <a:t>8</a:t>
            </a:fld>
            <a:endParaRPr lang="en-US"/>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总结词</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数字化营销利用数字技术和互联网平台来推广产品和服务，具有传播速度快、覆盖面广、互动性强等优点。</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详细描述</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体育场馆可以利用社交媒体、网站、移动应用等平台进行数字化营销。例如，场馆可以在社交媒体上发布赛事信息、明星动态和活动预告，吸引粉丝关注和参与。此外，场馆还可以通过移动应用提供在线购票、电子导览等服务，方便观众获取信息和参与活动。</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数字化营销</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6" name="灯片编号占位符 35"/>
          <p:cNvSpPr>
            <a:spLocks noGrp="1"/>
          </p:cNvSpPr>
          <p:nvPr>
            <p:ph type="sldNum" sz="quarter" idx="12"/>
          </p:nvPr>
        </p:nvSpPr>
        <p:spPr/>
        <p:txBody>
          <a:bodyPr/>
          <a:lstStyle/>
          <a:p>
            <a:fld id="{B6F15528-21DE-4FAA-801E-634DDDAF4B2B}" type="slidenum">
              <a:rPr lang="en-US" smtClean="0"/>
              <a:t>9</a:t>
            </a:fld>
            <a:endParaRPr lang="en-US"/>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总结词</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合作营销是通过与其他企业和机构合作，共同推广产品和服务，以扩大市场影响力和提高销售额。</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详细描述</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体育场馆可以与旅游景点、电影院等商家合作，共同举办活动和促销。例如，场馆可以与电影院合作举办观赛+电影联票活动，与旅游景点合作举办赛事+旅游套餐活动。通过合作营销，场馆可以吸引更多潜在客户，提高市场知名度和销售额。</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合作营销</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1" name="灯片编号占位符 30"/>
          <p:cNvSpPr>
            <a:spLocks noGrp="1"/>
          </p:cNvSpPr>
          <p:nvPr>
            <p:ph type="sldNum" sz="quarter" idx="12"/>
          </p:nvPr>
        </p:nvSpPr>
        <p:spPr/>
        <p:txBody>
          <a:bodyPr/>
          <a:lstStyle/>
          <a:p>
            <a:fld id="{B6F15528-21DE-4FAA-801E-634DDDAF4B2B}" type="slidenum">
              <a:rPr lang="en-US" smtClean="0"/>
              <a:t>10</a:t>
            </a:fld>
            <a:endParaRPr lang="en-US"/>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VS</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社区营销是通过深入了解目标客户的需求和喜好，以建立品牌忠诚度和客户黏性。</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详细描述</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rPr>
              <a:t>体育场馆可以针对不同社区的特点和需求，制定相应的营销策略。例如，针对学生群体，场馆可以推出学生优惠票和组织学生赛事活动；针对家庭群体，场馆可以推出家庭套票和亲子活动。通过社区营销，场馆可以更好地满足客户需求，提高客户满意度和忠诚度。</a:t>
            </a:r>
            <a:endParaRPr lang="en-US" sz="135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rPr>
              <a:t>总结词</a:t>
            </a:r>
            <a:endPar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社区营销</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5" name="灯片编号占位符 34"/>
          <p:cNvSpPr>
            <a:spLocks noGrp="1"/>
          </p:cNvSpPr>
          <p:nvPr>
            <p:ph type="sldNum" sz="quarter" idx="12"/>
          </p:nvPr>
        </p:nvSpPr>
        <p:spPr/>
        <p:txBody>
          <a:bodyPr/>
          <a:lstStyle/>
          <a:p>
            <a:fld id="{B6F15528-21DE-4FAA-801E-634DDDAF4B2B}" type="slidenum">
              <a:rPr lang="en-US" smtClean="0"/>
              <a:t>11</a:t>
            </a:fld>
            <a:endParaRPr lang="en-US"/>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微软雅黑" panose="020b0503020204020204" charset="-122"/>
                <a:ea typeface="微软雅黑" panose="020b0503020204020204" charset="-122"/>
                <a:cs typeface="微软雅黑" panose="020b0503020204020204" charset="-122"/>
              </a:rPr>
              <a:t>03</a:t>
            </a:r>
            <a:endParaRPr lang="en-US" sz="10275" b="1">
              <a:solidFill>
                <a:schemeClr val="lt2">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微软雅黑" panose="020b0503020204020204" charset="-122"/>
                <a:ea typeface="微软雅黑" panose="020b0503020204020204" charset="-122"/>
                <a:cs typeface="微软雅黑" panose="020b0503020204020204" charset="-122"/>
              </a:rPr>
              <a:t>创新产品与服务</a:t>
            </a:r>
            <a:endParaRPr lang="en-US" sz="3450" b="1">
              <a:solidFill>
                <a:srgbClr val="000000">
                  <a:alpha val="100000"/>
                </a:srgbClr>
              </a:solidFill>
              <a:highlight>
                <a:srgbClr val="000000">
                  <a:alpha val="0"/>
                </a:srgbClr>
              </a:highlight>
              <a:latin typeface="微软雅黑" panose="020b0503020204020204" charset="-122"/>
              <a:ea typeface="微软雅黑" panose="020b0503020204020204" charset="-122"/>
              <a:cs typeface="微软雅黑" panose="020b0503020204020204" charset="-122"/>
            </a:endParaRPr>
          </a:p>
        </p:txBody>
      </p:sp>
      <p:sp>
        <p:nvSpPr>
          <p:cNvPr id="4" name="灯片编号占位符 3"/>
          <p:cNvSpPr>
            <a:spLocks noGrp="1"/>
          </p:cNvSpPr>
          <p:nvPr>
            <p:ph type="sldNum" sz="quarter" idx="12"/>
          </p:nvPr>
        </p:nvSpPr>
        <p:spPr/>
        <p:txBody>
          <a:bodyPr/>
          <a:lstStyle/>
          <a:p>
            <a:fld id="{B6F15528-21DE-4FAA-801E-634DDDAF4B2B}" type="slidenum">
              <a:rPr lang="en-US" smtClean="0"/>
              <a:t>12</a:t>
            </a:fld>
            <a:endParaRPr lang="en-US"/>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提供个性化的服务，如私人教练、专属场地预订等，以满足不同顾客的需求。</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定制化服务</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7080" b="708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会员制度</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2485" r="2248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顾客关怀</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637" r="263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设立会员制度，为会员提供专属权益、优惠和个性化服务，提高客户忠诚度。</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注重顾客体验，提供舒适的场地、优质的设施和服务，以及及时解决顾客问题。</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个性化服务与体验</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8" name="灯片编号占位符 47"/>
          <p:cNvSpPr>
            <a:spLocks noGrp="1"/>
          </p:cNvSpPr>
          <p:nvPr>
            <p:ph type="sldNum" sz="quarter" idx="12"/>
          </p:nvPr>
        </p:nvSpPr>
        <p:spPr/>
        <p:txBody>
          <a:bodyPr/>
          <a:lstStyle/>
          <a:p>
            <a:fld id="{B6F15528-21DE-4FAA-801E-634DDDAF4B2B}" type="slidenum">
              <a:rPr lang="en-US" smtClean="0"/>
              <a:t>13</a:t>
            </a:fld>
            <a:endParaRPr lang="en-US"/>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举办各类体育赛事、活动和表演，吸引不同兴趣的观众，提高场馆知名度和使用率。</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举办各类赛事</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策划各类主题活动，如亲子活动、团建活动等，吸引目标客户群体。</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主题活动</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举办文化交流活动，如国际赛事、民间文化表演等，提升场馆的文化内涵。</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文化交流活动</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多元化活动与赛事</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4" name="灯片编号占位符 33"/>
          <p:cNvSpPr>
            <a:spLocks noGrp="1"/>
          </p:cNvSpPr>
          <p:nvPr>
            <p:ph type="sldNum" sz="quarter" idx="12"/>
          </p:nvPr>
        </p:nvSpPr>
        <p:spPr/>
        <p:txBody>
          <a:bodyPr/>
          <a:lstStyle/>
          <a:p>
            <a:fld id="{B6F15528-21DE-4FAA-801E-634DDDAF4B2B}" type="slidenum">
              <a:rPr lang="en-US" smtClean="0"/>
              <a:t>14</a:t>
            </a:fld>
            <a:endParaRPr lang="en-US"/>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https://d.book118.com/548071123055006026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2024-09-03T15:03:28.587</cp:lastPrinted>
  <dcterms:created xsi:type="dcterms:W3CDTF">2024-09-03T07:03:28Z</dcterms:created>
  <dcterms:modified xsi:type="dcterms:W3CDTF">2024-09-03T07:03:30Z</dcterms:modified>
</cp:coreProperties>
</file>