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9144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CCA46F-33EF-4057-972F-9DBC60354373}" type="datetimeFigureOut">
              <a:rPr lang="zh-CN" altLang="en-US" smtClean="0"/>
              <a:t>2010-3-29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80EB30-C311-4FB0-9E55-638787ADCBD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B80EB30-C311-4FB0-9E55-638787ADCB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DFB1E-A79B-4128-8672-D77590E1F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1E0D4-669B-4555-A501-F1FECBD77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90204-E91D-4B5A-9A9C-39C8FADF8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5D1CB5-71DD-462E-9838-C7A49A054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5FD8A2-D05A-418C-8DC4-09BEA5984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D547DB-3DBC-4725-9EFF-FB0AD737D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83CED1-2DFB-4C01-93DF-30D7B5239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0DB309-BD33-415C-8471-9A498A97F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EEAFB9-FB1D-4EF3-B655-B0959914B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356A2-BCAD-4FA7-B5E4-96807F843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ECEC9-C35F-4B0C-8BFF-EBD6A5A74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2010-3-29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2010-3-29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2010-3-29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2010-3-29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2010-3-29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2010-3-29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2010-3-29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2010-3-29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2010-3-29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2010-3-29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2010-3-29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2010-3-29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7207101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 smtClean="0"/>
              <a:t>C++</a:t>
            </a:r>
            <a:r>
              <a:rPr lang="zh-CN" altLang="en-US" smtClean="0"/>
              <a:t>程序生成过程</a:t>
            </a:r>
            <a:endParaRPr lang="zh-CN" altLang="en-US"/>
          </a:p>
        </p:txBody>
      </p:sp>
      <p:sp>
        <p:nvSpPr>
          <p:cNvPr id="3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C3B68-C669-461B-94F8-242CC702A2CA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程序生成的三个步骤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mtClean="0"/>
              <a:t>编译预处理</a:t>
            </a:r>
            <a:endParaRPr lang="en-US" altLang="zh-CN" smtClean="0"/>
          </a:p>
          <a:p>
            <a:pPr lvl="1"/>
            <a:r>
              <a:rPr lang="en-US" altLang="zh-CN" smtClean="0"/>
              <a:t>#include</a:t>
            </a:r>
            <a:r>
              <a:rPr lang="zh-CN" altLang="en-US" smtClean="0"/>
              <a:t>文件引入，宏展开，预编译指令处理，模板展开</a:t>
            </a:r>
            <a:endParaRPr lang="en-US" altLang="zh-CN" smtClean="0"/>
          </a:p>
          <a:p>
            <a:r>
              <a:rPr lang="zh-CN" altLang="en-US" smtClean="0"/>
              <a:t>分别编译</a:t>
            </a:r>
            <a:endParaRPr lang="en-US" altLang="zh-CN" smtClean="0"/>
          </a:p>
          <a:p>
            <a:pPr lvl="1"/>
            <a:r>
              <a:rPr lang="zh-CN" altLang="en-US" smtClean="0"/>
              <a:t>每个编译单位（经过预处理的文件）独立的进行编译</a:t>
            </a:r>
            <a:endParaRPr lang="en-US" altLang="zh-CN" smtClean="0"/>
          </a:p>
          <a:p>
            <a:r>
              <a:rPr lang="zh-CN" altLang="en-US" smtClean="0"/>
              <a:t>链接</a:t>
            </a:r>
            <a:endParaRPr lang="en-US" altLang="zh-CN" smtClean="0"/>
          </a:p>
          <a:p>
            <a:pPr lvl="1"/>
            <a:r>
              <a:rPr lang="zh-CN" altLang="en-US" smtClean="0"/>
              <a:t>保证每个编译单位中符号意义的一致</a:t>
            </a:r>
            <a:endParaRPr lang="en-US" altLang="zh-CN" smtClean="0"/>
          </a:p>
          <a:p>
            <a:pPr lvl="1"/>
            <a:endParaRPr lang="en-US" altLang="zh-CN" smtClean="0"/>
          </a:p>
          <a:p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BE837-872E-4C9C-B635-153D6860556F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编译预处理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mtClean="0"/>
              <a:t>纯文本操作，从源文件到编译单元</a:t>
            </a:r>
            <a:r>
              <a:rPr lang="en-US" altLang="zh-CN" smtClean="0"/>
              <a:t>……</a:t>
            </a: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FBFB26-3C8E-46E5-AE2F-158CC510534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头文件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zh-CN" altLang="en-US" smtClean="0"/>
              <a:t>编译器不区分头文件与普通程序文件，只是提供了</a:t>
            </a:r>
            <a:r>
              <a:rPr lang="en-US" altLang="zh-CN" smtClean="0"/>
              <a:t>#include</a:t>
            </a:r>
            <a:r>
              <a:rPr lang="zh-CN" altLang="en-US" smtClean="0"/>
              <a:t>预编译指令</a:t>
            </a:r>
            <a:endParaRPr lang="en-US" altLang="zh-CN" smtClean="0"/>
          </a:p>
          <a:p>
            <a:r>
              <a:rPr lang="zh-CN" altLang="en-US" smtClean="0"/>
              <a:t>头文件通过</a:t>
            </a:r>
            <a:r>
              <a:rPr lang="en-US" altLang="zh-CN" smtClean="0"/>
              <a:t>#include</a:t>
            </a:r>
            <a:r>
              <a:rPr lang="zh-CN" altLang="en-US" smtClean="0"/>
              <a:t>预编译指令引入</a:t>
            </a:r>
            <a:endParaRPr lang="en-US" altLang="zh-CN" smtClean="0"/>
          </a:p>
          <a:p>
            <a:pPr lvl="1"/>
            <a:r>
              <a:rPr lang="en-US" altLang="zh-CN" smtClean="0"/>
              <a:t>#include ”headFile.h”</a:t>
            </a:r>
          </a:p>
          <a:p>
            <a:pPr lvl="1"/>
            <a:r>
              <a:rPr lang="zh-CN" altLang="en-US" smtClean="0"/>
              <a:t>使用头文件的全文替换</a:t>
            </a:r>
            <a:r>
              <a:rPr lang="en-US" altLang="zh-CN" smtClean="0"/>
              <a:t>#include</a:t>
            </a:r>
            <a:r>
              <a:rPr lang="zh-CN" altLang="en-US" smtClean="0"/>
              <a:t>所在行</a:t>
            </a:r>
            <a:endParaRPr lang="en-US" altLang="zh-CN" smtClean="0"/>
          </a:p>
          <a:p>
            <a:pPr lvl="1"/>
            <a:r>
              <a:rPr lang="en-US" altLang="zh-CN" smtClean="0"/>
              <a:t>STL</a:t>
            </a:r>
            <a:r>
              <a:rPr lang="zh-CN" altLang="en-US" smtClean="0"/>
              <a:t>头文件使用</a:t>
            </a:r>
            <a:r>
              <a:rPr lang="en-US" altLang="zh-CN" smtClean="0"/>
              <a:t>#include&lt;xxxx&gt;</a:t>
            </a:r>
            <a:r>
              <a:rPr lang="zh-CN" altLang="en-US" smtClean="0"/>
              <a:t>的形式，</a:t>
            </a:r>
            <a:r>
              <a:rPr lang="en-US" altLang="zh-CN" err="1" smtClean="0"/>
              <a:t>xxxx</a:t>
            </a:r>
            <a:r>
              <a:rPr lang="zh-CN" altLang="en-US" smtClean="0"/>
              <a:t>是否是一个文件由实现定义</a:t>
            </a:r>
            <a:endParaRPr lang="en-US" altLang="zh-CN" smtClean="0"/>
          </a:p>
          <a:p>
            <a:r>
              <a:rPr lang="zh-CN" altLang="en-US" smtClean="0"/>
              <a:t>头文件保护</a:t>
            </a:r>
            <a:endParaRPr lang="en-US" altLang="zh-CN" smtClean="0"/>
          </a:p>
          <a:p>
            <a:pPr lvl="1"/>
            <a:r>
              <a:rPr lang="zh-CN" altLang="en-US" smtClean="0"/>
              <a:t>经典的</a:t>
            </a:r>
            <a:r>
              <a:rPr lang="en-US" altLang="zh-CN" smtClean="0"/>
              <a:t>#ifndef</a:t>
            </a:r>
          </a:p>
          <a:p>
            <a:pPr lvl="1"/>
            <a:r>
              <a:rPr lang="en-US" altLang="zh-CN" smtClean="0"/>
              <a:t>#pragma once </a:t>
            </a:r>
            <a:r>
              <a:rPr lang="zh-CN" altLang="en-US" smtClean="0"/>
              <a:t>（实现定义，</a:t>
            </a:r>
            <a:r>
              <a:rPr lang="en-US" altLang="zh-CN" err="1" smtClean="0"/>
              <a:t>vc/gcc/icc</a:t>
            </a:r>
            <a:r>
              <a:rPr lang="zh-CN" altLang="en-US" smtClean="0"/>
              <a:t>均支持）</a:t>
            </a: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15C487-690B-40A9-B023-7AEFFB72CD4A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宏与模板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smtClean="0"/>
              <a:t>#define</a:t>
            </a:r>
          </a:p>
          <a:p>
            <a:pPr lvl="1"/>
            <a:r>
              <a:rPr lang="zh-CN" altLang="en-US" smtClean="0"/>
              <a:t>简单的替换，尽量避免使用</a:t>
            </a:r>
            <a:endParaRPr lang="en-US" altLang="zh-CN" smtClean="0"/>
          </a:p>
          <a:p>
            <a:r>
              <a:rPr lang="zh-CN" altLang="en-US" smtClean="0"/>
              <a:t>模板也是宏的一种，在预处理阶段展开</a:t>
            </a:r>
            <a:endParaRPr lang="en-US" altLang="zh-CN" smtClean="0"/>
          </a:p>
          <a:p>
            <a:r>
              <a:rPr lang="zh-CN" altLang="en-US" smtClean="0"/>
              <a:t>使用宏与模板时，宏与模板的全部信息必须位于当前文件中（单次扫描编译）</a:t>
            </a:r>
            <a:endParaRPr lang="en-US" altLang="zh-CN" smtClean="0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80D650-18A2-4E34-AFB1-4CB2A797C0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编译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mtClean="0"/>
              <a:t>单次扫描编译器</a:t>
            </a:r>
            <a:r>
              <a:rPr lang="en-US" altLang="zh-CN" smtClean="0"/>
              <a:t>……</a:t>
            </a:r>
            <a:r>
              <a:rPr lang="zh-CN" altLang="en-US" smtClean="0"/>
              <a:t>从编译单元生成目标码文件</a:t>
            </a:r>
            <a:r>
              <a:rPr lang="en-US" altLang="zh-CN" smtClean="0"/>
              <a:t>……</a:t>
            </a: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728D4-A4D7-4103-A5C9-CE8A5A5F1002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单次扫描编译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mtClean="0"/>
              <a:t>编译器每次只处理一个文件，每个文件只处理一次。编译一个文件时不能获得其他文件的信息</a:t>
            </a:r>
            <a:endParaRPr lang="en-US" altLang="zh-CN" smtClean="0"/>
          </a:p>
          <a:p>
            <a:r>
              <a:rPr lang="zh-CN" altLang="en-US" smtClean="0"/>
              <a:t>若需要使用其他编译单元</a:t>
            </a:r>
            <a:r>
              <a:rPr lang="en-US" altLang="zh-CN" smtClean="0"/>
              <a:t>【</a:t>
            </a:r>
            <a:r>
              <a:rPr lang="zh-CN" altLang="en-US" smtClean="0"/>
              <a:t>定义</a:t>
            </a:r>
            <a:r>
              <a:rPr lang="en-US" altLang="zh-CN" smtClean="0"/>
              <a:t>】</a:t>
            </a:r>
            <a:r>
              <a:rPr lang="zh-CN" altLang="en-US" smtClean="0"/>
              <a:t>的符号，必须在本编译单元中</a:t>
            </a:r>
            <a:r>
              <a:rPr lang="en-US" altLang="zh-CN" smtClean="0"/>
              <a:t>【</a:t>
            </a:r>
            <a:r>
              <a:rPr lang="zh-CN" altLang="en-US" smtClean="0"/>
              <a:t>声明</a:t>
            </a:r>
            <a:r>
              <a:rPr lang="en-US" altLang="zh-CN" smtClean="0"/>
              <a:t>】</a:t>
            </a:r>
          </a:p>
          <a:p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CAE29-8984-45AC-8B3C-DEE6D712C3BA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定义与声明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mtClean="0"/>
              <a:t>一般来说，实际分配空间的就是定义，否则就是声明</a:t>
            </a:r>
            <a:endParaRPr lang="en-US" altLang="zh-CN" smtClean="0"/>
          </a:p>
          <a:p>
            <a:r>
              <a:rPr lang="zh-CN" altLang="en-US" smtClean="0"/>
              <a:t>类？模板？</a:t>
            </a: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AEFFE-E44A-4877-B7AE-D16FE696D75B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头文件的注意事项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zh-CN" altLang="en-US" smtClean="0"/>
              <a:t>可以有</a:t>
            </a:r>
            <a:endParaRPr lang="en-US" altLang="zh-CN" smtClean="0"/>
          </a:p>
          <a:p>
            <a:pPr lvl="1"/>
            <a:r>
              <a:rPr lang="zh-CN" altLang="en-US" smtClean="0"/>
              <a:t>一般只包含各类声明</a:t>
            </a:r>
            <a:endParaRPr lang="en-US" altLang="zh-CN" smtClean="0"/>
          </a:p>
          <a:p>
            <a:pPr lvl="1"/>
            <a:r>
              <a:rPr lang="zh-CN" altLang="en-US" smtClean="0"/>
              <a:t>类与模板可以在头文件中定义</a:t>
            </a:r>
            <a:endParaRPr lang="en-US" altLang="zh-CN" smtClean="0"/>
          </a:p>
          <a:p>
            <a:pPr lvl="2"/>
            <a:r>
              <a:rPr lang="zh-CN" altLang="en-US" smtClean="0"/>
              <a:t>单一定义规则（</a:t>
            </a:r>
            <a:r>
              <a:rPr lang="en-US" altLang="zh-CN" smtClean="0"/>
              <a:t>One-Definition Rule, ODR</a:t>
            </a:r>
            <a:r>
              <a:rPr lang="zh-CN" altLang="en-US" smtClean="0"/>
              <a:t>）</a:t>
            </a:r>
            <a:endParaRPr lang="en-US" altLang="zh-CN" smtClean="0"/>
          </a:p>
          <a:p>
            <a:pPr lvl="1"/>
            <a:r>
              <a:rPr lang="zh-CN" altLang="en-US" smtClean="0"/>
              <a:t>可以包含</a:t>
            </a:r>
            <a:r>
              <a:rPr lang="en-US" altLang="zh-CN" smtClean="0"/>
              <a:t>const</a:t>
            </a:r>
            <a:r>
              <a:rPr lang="zh-CN" altLang="en-US" smtClean="0"/>
              <a:t>常量</a:t>
            </a:r>
            <a:r>
              <a:rPr lang="en-US" altLang="zh-CN" smtClean="0"/>
              <a:t>/inline</a:t>
            </a:r>
            <a:r>
              <a:rPr lang="zh-CN" altLang="en-US" smtClean="0"/>
              <a:t>函数的定义</a:t>
            </a:r>
            <a:endParaRPr lang="en-US" altLang="zh-CN" smtClean="0"/>
          </a:p>
          <a:p>
            <a:endParaRPr lang="en-US" altLang="zh-CN" smtClean="0"/>
          </a:p>
          <a:p>
            <a:r>
              <a:rPr lang="zh-CN" altLang="en-US" smtClean="0"/>
              <a:t>不能有</a:t>
            </a:r>
            <a:endParaRPr lang="en-US" altLang="zh-CN" smtClean="0"/>
          </a:p>
          <a:p>
            <a:pPr lvl="1"/>
            <a:r>
              <a:rPr lang="zh-CN" altLang="en-US" smtClean="0"/>
              <a:t>绝不能有数据或函数的定义</a:t>
            </a:r>
            <a:endParaRPr lang="en-US" altLang="zh-CN" smtClean="0"/>
          </a:p>
          <a:p>
            <a:pPr lvl="1"/>
            <a:r>
              <a:rPr lang="zh-CN" altLang="en-US" smtClean="0"/>
              <a:t>不应包含</a:t>
            </a:r>
            <a:r>
              <a:rPr lang="en-US" altLang="zh-CN" smtClean="0"/>
              <a:t>using</a:t>
            </a:r>
            <a:r>
              <a:rPr lang="zh-CN" altLang="en-US" smtClean="0"/>
              <a:t>操作</a:t>
            </a:r>
            <a:endParaRPr lang="en-US" altLang="zh-CN" smtClean="0"/>
          </a:p>
          <a:p>
            <a:pPr lvl="1"/>
            <a:r>
              <a:rPr lang="zh-CN" altLang="en-US" smtClean="0"/>
              <a:t>不应包含</a:t>
            </a:r>
            <a:r>
              <a:rPr lang="en-US" altLang="zh-CN" smtClean="0"/>
              <a:t>#define</a:t>
            </a:r>
          </a:p>
          <a:p>
            <a:pPr lvl="1"/>
            <a:r>
              <a:rPr lang="en-US" altLang="zh-CN" smtClean="0"/>
              <a:t>……</a:t>
            </a:r>
          </a:p>
          <a:p>
            <a:pPr lvl="1"/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091190-9180-4A45-AC94-F1C2A9644940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编译工作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mtClean="0"/>
              <a:t>为当前编译单元中定义的数据分配地址空间</a:t>
            </a:r>
            <a:endParaRPr lang="en-US" altLang="zh-CN" smtClean="0"/>
          </a:p>
          <a:p>
            <a:r>
              <a:rPr lang="zh-CN" altLang="en-US" smtClean="0"/>
              <a:t>将当前编译单元中的函数转为机器码，外部符号的地址会暂时空出来等待链接时处理</a:t>
            </a:r>
            <a:endParaRPr lang="en-US" altLang="zh-CN" smtClean="0"/>
          </a:p>
          <a:p>
            <a:r>
              <a:rPr lang="zh-CN" altLang="en-US" smtClean="0"/>
              <a:t>产生三个表</a:t>
            </a: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CF6DBC-32F4-429E-9E15-E1FB9919F150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与链接相关的三个表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mtClean="0"/>
              <a:t>未解决符号表（</a:t>
            </a:r>
            <a:r>
              <a:rPr lang="en-US" smtClean="0"/>
              <a:t>unresolved symbol table</a:t>
            </a:r>
            <a:r>
              <a:rPr lang="zh-CN" altLang="en-US" smtClean="0"/>
              <a:t>）</a:t>
            </a:r>
            <a:endParaRPr lang="en-US" smtClean="0"/>
          </a:p>
          <a:p>
            <a:r>
              <a:rPr lang="zh-CN" altLang="en-US" smtClean="0"/>
              <a:t>导出符号表（</a:t>
            </a:r>
            <a:r>
              <a:rPr lang="en-US" smtClean="0"/>
              <a:t>export symbol table</a:t>
            </a:r>
            <a:r>
              <a:rPr lang="zh-CN" altLang="en-US" smtClean="0"/>
              <a:t>）</a:t>
            </a:r>
            <a:endParaRPr lang="en-US" smtClean="0"/>
          </a:p>
          <a:p>
            <a:r>
              <a:rPr lang="zh-CN" altLang="en-US" smtClean="0"/>
              <a:t>地址重定向表（</a:t>
            </a:r>
            <a:r>
              <a:rPr lang="en-US" smtClean="0"/>
              <a:t>address redirect table</a:t>
            </a:r>
            <a:r>
              <a:rPr lang="zh-CN" altLang="en-US" smtClean="0"/>
              <a:t>）</a:t>
            </a: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55AC0-30E4-437B-9414-1C18724E6057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链接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mtClean="0"/>
              <a:t>将各个编译单元目标代码组织起来</a:t>
            </a:r>
            <a:r>
              <a:rPr lang="en-US" altLang="zh-CN" smtClean="0"/>
              <a:t>……</a:t>
            </a: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B0ACD-F9A7-4523-A74A-F9229D0B88A8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https://d.book118.com/548072071010006034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宋体</vt:lpstr>
      <vt:lpstr>Office Theme</vt:lpstr>
      <vt:lpstr>C++程序生成过程</vt:lpstr>
      <vt:lpstr>程序生成的三个步骤</vt:lpstr>
      <vt:lpstr>编译预处理</vt:lpstr>
      <vt:lpstr>头文件</vt:lpstr>
      <vt:lpstr>宏与模板</vt:lpstr>
      <vt:lpstr>编译</vt:lpstr>
      <vt:lpstr>单次扫描编译</vt:lpstr>
      <vt:lpstr>定义与声明</vt:lpstr>
      <vt:lpstr>头文件的注意事项</vt:lpstr>
      <vt:lpstr>编译工作</vt:lpstr>
      <vt:lpstr>与链接相关的三个表</vt:lpstr>
      <vt:lpstr>链接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2024-09-12T06:14:31.260</cp:lastPrinted>
  <dcterms:created xsi:type="dcterms:W3CDTF">2024-09-11T22:14:31Z</dcterms:created>
  <dcterms:modified xsi:type="dcterms:W3CDTF">2024-09-11T22:14:33Z</dcterms:modified>
</cp:coreProperties>
</file>