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07C96-A2AD-4910-BD02-533DD27DF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4103F-4A20-45A8-B166-6C08AC9E5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12299-2673-405F-93DD-078F846AB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E5BFA-A637-4E7C-857C-925DD1E00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5AD7FE-0BB0-437D-B25C-D97F58B8C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D86D0B-BDDD-49F6-97E5-D2F47C751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B4C7AA-3F78-40BB-88F8-7B5EB82DF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92A69-20CB-4223-9E2D-BD4C51270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F0379-65C2-48A5-A109-626C603D0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F2B58-DD62-4DF2-89A5-98C044B01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64CC9-3619-463F-9F01-53B140EA4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7512300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学生鼻塞的常见原因与缓解方法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汇报时间：15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学生鼻塞的常见原因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鼻塞的危害和影响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缓解鼻塞的方法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预防鼻塞的措施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提高学生和家长对鼻塞的认知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通过介绍鼻塞的常见原因和缓解方法，帮助学生和家长更好地了解和应对这一症状，提高生活质量。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促进学校健康教育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将鼻塞的相关知识纳入学校健康教育内容，有助于提高学生自我保健意识和能力。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94" r="265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22323" y="1727645"/>
            <a:ext cx="4036891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22323" y="2089213"/>
            <a:ext cx="4088130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鼻塞是指鼻腔通气不畅，通常由鼻腔黏膜肿胀、分泌物增多或鼻腔结构异常等引起。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410" y="1744028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6947" y="1938814"/>
            <a:ext cx="555689" cy="348139"/>
          </a:xfrm>
          <a:custGeom>
            <a:rect l="l" t="t" r="r" b="b"/>
            <a:pathLst>
              <a:path w="260" h="162">
                <a:moveTo>
                  <a:pt x="211" y="65"/>
                </a:moveTo>
                <a:cubicBezTo>
                  <a:pt x="211" y="29"/>
                  <a:pt x="182" y="0"/>
                  <a:pt x="146" y="0"/>
                </a:cubicBezTo>
                <a:cubicBezTo>
                  <a:pt x="122" y="0"/>
                  <a:pt x="101" y="13"/>
                  <a:pt x="90" y="33"/>
                </a:cubicBezTo>
                <a:cubicBezTo>
                  <a:pt x="87" y="33"/>
                  <a:pt x="84" y="32"/>
                  <a:pt x="81" y="32"/>
                </a:cubicBezTo>
                <a:cubicBezTo>
                  <a:pt x="59" y="32"/>
                  <a:pt x="41" y="47"/>
                  <a:pt x="35" y="67"/>
                </a:cubicBezTo>
                <a:cubicBezTo>
                  <a:pt x="15" y="73"/>
                  <a:pt x="0" y="92"/>
                  <a:pt x="0" y="114"/>
                </a:cubicBezTo>
                <a:cubicBezTo>
                  <a:pt x="0" y="140"/>
                  <a:pt x="22" y="162"/>
                  <a:pt x="49" y="162"/>
                </a:cubicBezTo>
                <a:cubicBezTo>
                  <a:pt x="211" y="162"/>
                  <a:pt x="211" y="162"/>
                  <a:pt x="211" y="162"/>
                </a:cubicBezTo>
                <a:cubicBezTo>
                  <a:pt x="238" y="162"/>
                  <a:pt x="260" y="140"/>
                  <a:pt x="260" y="114"/>
                </a:cubicBezTo>
                <a:cubicBezTo>
                  <a:pt x="260" y="87"/>
                  <a:pt x="238" y="65"/>
                  <a:pt x="211" y="65"/>
                </a:cubicBezTo>
                <a:close/>
                <a:moveTo>
                  <a:pt x="130" y="146"/>
                </a:moveTo>
                <a:cubicBezTo>
                  <a:pt x="81" y="81"/>
                  <a:pt x="81" y="81"/>
                  <a:pt x="81" y="81"/>
                </a:cubicBezTo>
                <a:cubicBezTo>
                  <a:pt x="114" y="81"/>
                  <a:pt x="114" y="81"/>
                  <a:pt x="114" y="81"/>
                </a:cubicBezTo>
                <a:cubicBezTo>
                  <a:pt x="114" y="32"/>
                  <a:pt x="114" y="32"/>
                  <a:pt x="114" y="32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6" y="81"/>
                  <a:pt x="146" y="81"/>
                  <a:pt x="146" y="81"/>
                </a:cubicBezTo>
                <a:cubicBezTo>
                  <a:pt x="179" y="81"/>
                  <a:pt x="179" y="81"/>
                  <a:pt x="179" y="81"/>
                </a:cubicBezTo>
                <a:lnTo>
                  <a:pt x="130" y="14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822323" y="4983480"/>
            <a:ext cx="40405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鼻涕多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822323" y="5348574"/>
            <a:ext cx="405955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鼻腔分泌物增多，可能伴有咳嗽、打喷嚏等症状。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626935" y="4993005"/>
            <a:ext cx="759619" cy="759619"/>
            <a:chOff x="626935" y="4993005"/>
            <a:chExt cx="759619" cy="759619"/>
          </a:xfrm>
        </p:grpSpPr>
        <p:sp>
          <p:nvSpPr>
            <p:cNvPr id="9" name="AutoShape 9"/>
            <p:cNvSpPr/>
            <p:nvPr/>
          </p:nvSpPr>
          <p:spPr>
            <a:xfrm>
              <a:off x="626935" y="4993005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78573" y="5175218"/>
            <a:ext cx="437293" cy="412528"/>
            <a:chOff x="778573" y="5175218"/>
            <a:chExt cx="437293" cy="412528"/>
          </a:xfrm>
        </p:grpSpPr>
        <p:sp>
          <p:nvSpPr>
            <p:cNvPr id="11" name="Freeform 11"/>
            <p:cNvSpPr/>
            <p:nvPr/>
          </p:nvSpPr>
          <p:spPr>
            <a:xfrm>
              <a:off x="778573" y="5337524"/>
              <a:ext cx="123158" cy="250222"/>
            </a:xfrm>
            <a:custGeom>
              <a:rect l="l" t="t" r="r" b="b"/>
              <a:pathLst>
                <a:path w="54" h="109">
                  <a:moveTo>
                    <a:pt x="41" y="13"/>
                  </a:moveTo>
                  <a:cubicBezTo>
                    <a:pt x="41" y="47"/>
                    <a:pt x="41" y="47"/>
                    <a:pt x="41" y="47"/>
                  </a:cubicBezTo>
                  <a:cubicBezTo>
                    <a:pt x="13" y="47"/>
                    <a:pt x="13" y="47"/>
                    <a:pt x="13" y="47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1" y="13"/>
                    <a:pt x="41" y="13"/>
                    <a:pt x="41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05"/>
                    <a:pt x="0" y="105"/>
                    <a:pt x="0" y="105"/>
                  </a:cubicBezTo>
                  <a:cubicBezTo>
                    <a:pt x="0" y="107"/>
                    <a:pt x="2" y="109"/>
                    <a:pt x="4" y="109"/>
                  </a:cubicBezTo>
                  <a:cubicBezTo>
                    <a:pt x="50" y="109"/>
                    <a:pt x="50" y="109"/>
                    <a:pt x="50" y="109"/>
                  </a:cubicBezTo>
                  <a:cubicBezTo>
                    <a:pt x="52" y="109"/>
                    <a:pt x="54" y="107"/>
                    <a:pt x="54" y="105"/>
                  </a:cubicBezTo>
                  <a:cubicBezTo>
                    <a:pt x="54" y="5"/>
                    <a:pt x="54" y="5"/>
                    <a:pt x="54" y="5"/>
                  </a:cubicBezTo>
                  <a:cubicBezTo>
                    <a:pt x="54" y="2"/>
                    <a:pt x="52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932307" y="5278374"/>
              <a:ext cx="125063" cy="309372"/>
            </a:xfrm>
            <a:custGeom>
              <a:rect l="l" t="t" r="r" b="b"/>
              <a:pathLst>
                <a:path w="55" h="135">
                  <a:moveTo>
                    <a:pt x="42" y="13"/>
                  </a:moveTo>
                  <a:cubicBezTo>
                    <a:pt x="42" y="81"/>
                    <a:pt x="42" y="81"/>
                    <a:pt x="42" y="81"/>
                  </a:cubicBezTo>
                  <a:cubicBezTo>
                    <a:pt x="13" y="81"/>
                    <a:pt x="13" y="81"/>
                    <a:pt x="13" y="81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31"/>
                    <a:pt x="0" y="131"/>
                    <a:pt x="0" y="131"/>
                  </a:cubicBezTo>
                  <a:cubicBezTo>
                    <a:pt x="0" y="133"/>
                    <a:pt x="2" y="135"/>
                    <a:pt x="5" y="135"/>
                  </a:cubicBezTo>
                  <a:cubicBezTo>
                    <a:pt x="51" y="135"/>
                    <a:pt x="51" y="135"/>
                    <a:pt x="51" y="135"/>
                  </a:cubicBezTo>
                  <a:cubicBezTo>
                    <a:pt x="53" y="135"/>
                    <a:pt x="55" y="133"/>
                    <a:pt x="55" y="131"/>
                  </a:cubicBezTo>
                  <a:cubicBezTo>
                    <a:pt x="55" y="5"/>
                    <a:pt x="55" y="5"/>
                    <a:pt x="55" y="5"/>
                  </a:cubicBezTo>
                  <a:cubicBezTo>
                    <a:pt x="55" y="2"/>
                    <a:pt x="53" y="0"/>
                    <a:pt x="5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089850" y="5175218"/>
              <a:ext cx="126016" cy="412528"/>
            </a:xfrm>
            <a:custGeom>
              <a:rect l="l" t="t" r="r" b="b"/>
              <a:pathLst>
                <a:path w="55" h="180">
                  <a:moveTo>
                    <a:pt x="42" y="13"/>
                  </a:moveTo>
                  <a:cubicBezTo>
                    <a:pt x="42" y="96"/>
                    <a:pt x="42" y="96"/>
                    <a:pt x="42" y="96"/>
                  </a:cubicBezTo>
                  <a:cubicBezTo>
                    <a:pt x="13" y="96"/>
                    <a:pt x="13" y="96"/>
                    <a:pt x="13" y="96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0" y="178"/>
                    <a:pt x="2" y="180"/>
                    <a:pt x="4" y="180"/>
                  </a:cubicBezTo>
                  <a:cubicBezTo>
                    <a:pt x="50" y="180"/>
                    <a:pt x="50" y="180"/>
                    <a:pt x="50" y="180"/>
                  </a:cubicBezTo>
                  <a:cubicBezTo>
                    <a:pt x="53" y="180"/>
                    <a:pt x="55" y="178"/>
                    <a:pt x="55" y="176"/>
                  </a:cubicBezTo>
                  <a:cubicBezTo>
                    <a:pt x="55" y="4"/>
                    <a:pt x="55" y="4"/>
                    <a:pt x="55" y="4"/>
                  </a:cubicBezTo>
                  <a:cubicBezTo>
                    <a:pt x="55" y="2"/>
                    <a:pt x="53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822323" y="3321082"/>
            <a:ext cx="39738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呼吸不畅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22323" y="3739801"/>
            <a:ext cx="394525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患者感觉呼吸费力，需要张口呼吸。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617410" y="3366040"/>
            <a:ext cx="759619" cy="759619"/>
            <a:chOff x="617410" y="3366040"/>
            <a:chExt cx="759619" cy="759619"/>
          </a:xfrm>
        </p:grpSpPr>
        <p:sp>
          <p:nvSpPr>
            <p:cNvPr id="17" name="AutoShape 17"/>
            <p:cNvSpPr/>
            <p:nvPr/>
          </p:nvSpPr>
          <p:spPr>
            <a:xfrm>
              <a:off x="617410" y="3366040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94575" y="3504533"/>
            <a:ext cx="405384" cy="482632"/>
            <a:chOff x="794575" y="3504533"/>
            <a:chExt cx="405384" cy="482632"/>
          </a:xfrm>
        </p:grpSpPr>
        <p:sp>
          <p:nvSpPr>
            <p:cNvPr id="19" name="Freeform 19"/>
            <p:cNvSpPr/>
            <p:nvPr/>
          </p:nvSpPr>
          <p:spPr>
            <a:xfrm>
              <a:off x="794575" y="3504533"/>
              <a:ext cx="405384" cy="482632"/>
            </a:xfrm>
            <a:custGeom>
              <a:rect l="l" t="t" r="r" b="b"/>
              <a:pathLst>
                <a:path w="156" h="178">
                  <a:moveTo>
                    <a:pt x="145" y="22"/>
                  </a:moveTo>
                  <a:cubicBezTo>
                    <a:pt x="134" y="22"/>
                    <a:pt x="134" y="22"/>
                    <a:pt x="134" y="22"/>
                  </a:cubicBezTo>
                  <a:cubicBezTo>
                    <a:pt x="134" y="11"/>
                    <a:pt x="134" y="11"/>
                    <a:pt x="134" y="11"/>
                  </a:cubicBezTo>
                  <a:cubicBezTo>
                    <a:pt x="134" y="5"/>
                    <a:pt x="129" y="0"/>
                    <a:pt x="123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5" y="0"/>
                    <a:pt x="0" y="5"/>
                    <a:pt x="0" y="11"/>
                  </a:cubicBezTo>
                  <a:cubicBezTo>
                    <a:pt x="0" y="145"/>
                    <a:pt x="0" y="145"/>
                    <a:pt x="0" y="145"/>
                  </a:cubicBezTo>
                  <a:cubicBezTo>
                    <a:pt x="0" y="151"/>
                    <a:pt x="5" y="156"/>
                    <a:pt x="11" y="156"/>
                  </a:cubicBezTo>
                  <a:cubicBezTo>
                    <a:pt x="22" y="156"/>
                    <a:pt x="22" y="156"/>
                    <a:pt x="22" y="156"/>
                  </a:cubicBezTo>
                  <a:cubicBezTo>
                    <a:pt x="22" y="167"/>
                    <a:pt x="22" y="167"/>
                    <a:pt x="22" y="167"/>
                  </a:cubicBezTo>
                  <a:cubicBezTo>
                    <a:pt x="22" y="173"/>
                    <a:pt x="27" y="178"/>
                    <a:pt x="33" y="178"/>
                  </a:cubicBezTo>
                  <a:cubicBezTo>
                    <a:pt x="145" y="178"/>
                    <a:pt x="145" y="178"/>
                    <a:pt x="145" y="178"/>
                  </a:cubicBezTo>
                  <a:cubicBezTo>
                    <a:pt x="151" y="178"/>
                    <a:pt x="156" y="173"/>
                    <a:pt x="156" y="167"/>
                  </a:cubicBezTo>
                  <a:cubicBezTo>
                    <a:pt x="156" y="33"/>
                    <a:pt x="156" y="33"/>
                    <a:pt x="156" y="33"/>
                  </a:cubicBezTo>
                  <a:cubicBezTo>
                    <a:pt x="156" y="27"/>
                    <a:pt x="151" y="22"/>
                    <a:pt x="145" y="22"/>
                  </a:cubicBezTo>
                  <a:close/>
                  <a:moveTo>
                    <a:pt x="11" y="145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23" y="11"/>
                    <a:pt x="123" y="11"/>
                    <a:pt x="123" y="11"/>
                  </a:cubicBezTo>
                  <a:cubicBezTo>
                    <a:pt x="123" y="145"/>
                    <a:pt x="123" y="145"/>
                    <a:pt x="123" y="145"/>
                  </a:cubicBezTo>
                  <a:lnTo>
                    <a:pt x="11" y="145"/>
                  </a:lnTo>
                  <a:close/>
                  <a:moveTo>
                    <a:pt x="145" y="167"/>
                  </a:moveTo>
                  <a:cubicBezTo>
                    <a:pt x="33" y="167"/>
                    <a:pt x="33" y="167"/>
                    <a:pt x="33" y="167"/>
                  </a:cubicBezTo>
                  <a:cubicBezTo>
                    <a:pt x="33" y="156"/>
                    <a:pt x="33" y="156"/>
                    <a:pt x="33" y="156"/>
                  </a:cubicBezTo>
                  <a:cubicBezTo>
                    <a:pt x="123" y="156"/>
                    <a:pt x="123" y="156"/>
                    <a:pt x="123" y="156"/>
                  </a:cubicBezTo>
                  <a:cubicBezTo>
                    <a:pt x="129" y="156"/>
                    <a:pt x="134" y="151"/>
                    <a:pt x="134" y="145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45" y="33"/>
                    <a:pt x="145" y="33"/>
                    <a:pt x="145" y="33"/>
                  </a:cubicBezTo>
                  <a:lnTo>
                    <a:pt x="145" y="16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11352" y="3594545"/>
              <a:ext cx="174022" cy="29242"/>
            </a:xfrm>
            <a:custGeom>
              <a:rect l="l" t="t" r="r" b="b"/>
              <a:pathLst>
                <a:path w="67" h="11">
                  <a:moveTo>
                    <a:pt x="6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3"/>
                    <a:pt x="0" y="6"/>
                  </a:cubicBezTo>
                  <a:cubicBezTo>
                    <a:pt x="0" y="9"/>
                    <a:pt x="2" y="11"/>
                    <a:pt x="5" y="11"/>
                  </a:cubicBezTo>
                  <a:cubicBezTo>
                    <a:pt x="61" y="11"/>
                    <a:pt x="61" y="11"/>
                    <a:pt x="61" y="11"/>
                  </a:cubicBezTo>
                  <a:cubicBezTo>
                    <a:pt x="64" y="11"/>
                    <a:pt x="67" y="9"/>
                    <a:pt x="67" y="6"/>
                  </a:cubicBezTo>
                  <a:cubicBezTo>
                    <a:pt x="67" y="3"/>
                    <a:pt x="64" y="0"/>
                    <a:pt x="6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850773" y="3686842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2"/>
                    <a:pt x="0" y="5"/>
                  </a:cubicBezTo>
                  <a:cubicBezTo>
                    <a:pt x="0" y="8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8"/>
                    <a:pt x="90" y="5"/>
                  </a:cubicBezTo>
                  <a:cubicBezTo>
                    <a:pt x="90" y="2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850773" y="3746468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850773" y="3804952"/>
              <a:ext cx="234601" cy="32671"/>
            </a:xfrm>
            <a:custGeom>
              <a:rect l="l" t="t" r="r" b="b"/>
              <a:pathLst>
                <a:path w="90" h="12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2"/>
                    <a:pt x="6" y="12"/>
                  </a:cubicBezTo>
                  <a:cubicBezTo>
                    <a:pt x="84" y="12"/>
                    <a:pt x="84" y="12"/>
                    <a:pt x="84" y="12"/>
                  </a:cubicBezTo>
                  <a:cubicBezTo>
                    <a:pt x="87" y="12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6408706" y="1748314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568440" y="1918145"/>
            <a:ext cx="425768" cy="418052"/>
          </a:xfrm>
          <a:custGeom>
            <a:rect l="l" t="t" r="r" b="b"/>
            <a:pathLst>
              <a:path w="208" h="204">
                <a:moveTo>
                  <a:pt x="179" y="79"/>
                </a:moveTo>
                <a:cubicBezTo>
                  <a:pt x="174" y="66"/>
                  <a:pt x="174" y="66"/>
                  <a:pt x="174" y="66"/>
                </a:cubicBezTo>
                <a:cubicBezTo>
                  <a:pt x="174" y="66"/>
                  <a:pt x="186" y="39"/>
                  <a:pt x="185" y="38"/>
                </a:cubicBezTo>
                <a:cubicBezTo>
                  <a:pt x="169" y="22"/>
                  <a:pt x="169" y="22"/>
                  <a:pt x="169" y="22"/>
                </a:cubicBezTo>
                <a:cubicBezTo>
                  <a:pt x="168" y="21"/>
                  <a:pt x="140" y="33"/>
                  <a:pt x="140" y="33"/>
                </a:cubicBezTo>
                <a:cubicBezTo>
                  <a:pt x="128" y="28"/>
                  <a:pt x="128" y="28"/>
                  <a:pt x="128" y="28"/>
                </a:cubicBezTo>
                <a:cubicBezTo>
                  <a:pt x="128" y="28"/>
                  <a:pt x="116" y="0"/>
                  <a:pt x="115" y="0"/>
                </a:cubicBezTo>
                <a:cubicBezTo>
                  <a:pt x="92" y="0"/>
                  <a:pt x="92" y="0"/>
                  <a:pt x="92" y="0"/>
                </a:cubicBezTo>
                <a:cubicBezTo>
                  <a:pt x="90" y="0"/>
                  <a:pt x="80" y="28"/>
                  <a:pt x="80" y="28"/>
                </a:cubicBezTo>
                <a:cubicBezTo>
                  <a:pt x="67" y="33"/>
                  <a:pt x="67" y="33"/>
                  <a:pt x="67" y="33"/>
                </a:cubicBezTo>
                <a:cubicBezTo>
                  <a:pt x="67" y="33"/>
                  <a:pt x="39" y="21"/>
                  <a:pt x="38" y="22"/>
                </a:cubicBezTo>
                <a:cubicBezTo>
                  <a:pt x="22" y="38"/>
                  <a:pt x="22" y="38"/>
                  <a:pt x="22" y="38"/>
                </a:cubicBezTo>
                <a:cubicBezTo>
                  <a:pt x="21" y="39"/>
                  <a:pt x="34" y="66"/>
                  <a:pt x="34" y="66"/>
                </a:cubicBezTo>
                <a:cubicBezTo>
                  <a:pt x="28" y="79"/>
                  <a:pt x="28" y="79"/>
                  <a:pt x="28" y="79"/>
                </a:cubicBezTo>
                <a:cubicBezTo>
                  <a:pt x="28" y="79"/>
                  <a:pt x="0" y="90"/>
                  <a:pt x="0" y="91"/>
                </a:cubicBezTo>
                <a:cubicBezTo>
                  <a:pt x="0" y="114"/>
                  <a:pt x="0" y="114"/>
                  <a:pt x="0" y="114"/>
                </a:cubicBezTo>
                <a:cubicBezTo>
                  <a:pt x="0" y="115"/>
                  <a:pt x="28" y="126"/>
                  <a:pt x="28" y="126"/>
                </a:cubicBezTo>
                <a:cubicBezTo>
                  <a:pt x="34" y="138"/>
                  <a:pt x="34" y="138"/>
                  <a:pt x="34" y="138"/>
                </a:cubicBezTo>
                <a:cubicBezTo>
                  <a:pt x="34" y="138"/>
                  <a:pt x="21" y="166"/>
                  <a:pt x="23" y="167"/>
                </a:cubicBezTo>
                <a:cubicBezTo>
                  <a:pt x="39" y="182"/>
                  <a:pt x="39" y="182"/>
                  <a:pt x="39" y="182"/>
                </a:cubicBezTo>
                <a:cubicBezTo>
                  <a:pt x="40" y="184"/>
                  <a:pt x="67" y="171"/>
                  <a:pt x="67" y="171"/>
                </a:cubicBezTo>
                <a:cubicBezTo>
                  <a:pt x="80" y="176"/>
                  <a:pt x="80" y="176"/>
                  <a:pt x="80" y="176"/>
                </a:cubicBezTo>
                <a:cubicBezTo>
                  <a:pt x="80" y="176"/>
                  <a:pt x="91" y="204"/>
                  <a:pt x="93" y="204"/>
                </a:cubicBezTo>
                <a:cubicBezTo>
                  <a:pt x="116" y="204"/>
                  <a:pt x="116" y="204"/>
                  <a:pt x="116" y="204"/>
                </a:cubicBezTo>
                <a:cubicBezTo>
                  <a:pt x="117" y="204"/>
                  <a:pt x="128" y="176"/>
                  <a:pt x="128" y="176"/>
                </a:cubicBezTo>
                <a:cubicBezTo>
                  <a:pt x="141" y="171"/>
                  <a:pt x="141" y="171"/>
                  <a:pt x="141" y="171"/>
                </a:cubicBezTo>
                <a:cubicBezTo>
                  <a:pt x="141" y="171"/>
                  <a:pt x="169" y="183"/>
                  <a:pt x="170" y="182"/>
                </a:cubicBezTo>
                <a:cubicBezTo>
                  <a:pt x="186" y="166"/>
                  <a:pt x="186" y="166"/>
                  <a:pt x="186" y="166"/>
                </a:cubicBezTo>
                <a:cubicBezTo>
                  <a:pt x="187" y="165"/>
                  <a:pt x="174" y="138"/>
                  <a:pt x="174" y="138"/>
                </a:cubicBezTo>
                <a:cubicBezTo>
                  <a:pt x="179" y="125"/>
                  <a:pt x="179" y="125"/>
                  <a:pt x="179" y="125"/>
                </a:cubicBezTo>
                <a:cubicBezTo>
                  <a:pt x="179" y="125"/>
                  <a:pt x="208" y="114"/>
                  <a:pt x="208" y="113"/>
                </a:cubicBezTo>
                <a:cubicBezTo>
                  <a:pt x="208" y="90"/>
                  <a:pt x="208" y="90"/>
                  <a:pt x="208" y="90"/>
                </a:cubicBezTo>
                <a:cubicBezTo>
                  <a:pt x="208" y="89"/>
                  <a:pt x="179" y="79"/>
                  <a:pt x="179" y="79"/>
                </a:cubicBezTo>
                <a:close/>
                <a:moveTo>
                  <a:pt x="137" y="102"/>
                </a:moveTo>
                <a:cubicBezTo>
                  <a:pt x="137" y="120"/>
                  <a:pt x="122" y="135"/>
                  <a:pt x="104" y="135"/>
                </a:cubicBezTo>
                <a:cubicBezTo>
                  <a:pt x="86" y="135"/>
                  <a:pt x="71" y="120"/>
                  <a:pt x="71" y="102"/>
                </a:cubicBezTo>
                <a:cubicBezTo>
                  <a:pt x="71" y="84"/>
                  <a:pt x="86" y="69"/>
                  <a:pt x="104" y="69"/>
                </a:cubicBezTo>
                <a:cubicBezTo>
                  <a:pt x="122" y="69"/>
                  <a:pt x="137" y="84"/>
                  <a:pt x="137" y="10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7609427" y="1709261"/>
            <a:ext cx="39262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609427" y="2107597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鼻塞患者可能出现以下症状</a:t>
            </a:r>
          </a:p>
        </p:txBody>
      </p:sp>
      <p:sp>
        <p:nvSpPr>
          <p:cNvPr id="28" name="AutoShape 28"/>
          <p:cNvSpPr/>
          <p:nvPr/>
        </p:nvSpPr>
        <p:spPr>
          <a:xfrm>
            <a:off x="6408706" y="3370326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499670" y="3494913"/>
            <a:ext cx="554926" cy="455962"/>
          </a:xfrm>
          <a:custGeom>
            <a:rect l="l" t="t" r="r" b="b"/>
            <a:pathLst>
              <a:path w="244" h="200">
                <a:moveTo>
                  <a:pt x="221" y="66"/>
                </a:moveTo>
                <a:cubicBezTo>
                  <a:pt x="214" y="66"/>
                  <a:pt x="207" y="72"/>
                  <a:pt x="207" y="80"/>
                </a:cubicBezTo>
                <a:cubicBezTo>
                  <a:pt x="207" y="87"/>
                  <a:pt x="214" y="93"/>
                  <a:pt x="221" y="93"/>
                </a:cubicBezTo>
                <a:cubicBezTo>
                  <a:pt x="229" y="93"/>
                  <a:pt x="235" y="87"/>
                  <a:pt x="235" y="80"/>
                </a:cubicBezTo>
                <a:cubicBezTo>
                  <a:pt x="235" y="72"/>
                  <a:pt x="229" y="66"/>
                  <a:pt x="221" y="66"/>
                </a:cubicBezTo>
                <a:close/>
                <a:moveTo>
                  <a:pt x="23" y="66"/>
                </a:moveTo>
                <a:cubicBezTo>
                  <a:pt x="15" y="66"/>
                  <a:pt x="9" y="72"/>
                  <a:pt x="9" y="80"/>
                </a:cubicBezTo>
                <a:cubicBezTo>
                  <a:pt x="9" y="87"/>
                  <a:pt x="15" y="93"/>
                  <a:pt x="23" y="93"/>
                </a:cubicBezTo>
                <a:cubicBezTo>
                  <a:pt x="31" y="93"/>
                  <a:pt x="37" y="87"/>
                  <a:pt x="37" y="80"/>
                </a:cubicBezTo>
                <a:cubicBezTo>
                  <a:pt x="37" y="72"/>
                  <a:pt x="31" y="66"/>
                  <a:pt x="23" y="66"/>
                </a:cubicBezTo>
                <a:close/>
                <a:moveTo>
                  <a:pt x="180" y="41"/>
                </a:moveTo>
                <a:cubicBezTo>
                  <a:pt x="169" y="41"/>
                  <a:pt x="160" y="50"/>
                  <a:pt x="160" y="61"/>
                </a:cubicBezTo>
                <a:cubicBezTo>
                  <a:pt x="160" y="73"/>
                  <a:pt x="169" y="82"/>
                  <a:pt x="180" y="82"/>
                </a:cubicBezTo>
                <a:cubicBezTo>
                  <a:pt x="191" y="82"/>
                  <a:pt x="201" y="73"/>
                  <a:pt x="201" y="61"/>
                </a:cubicBezTo>
                <a:cubicBezTo>
                  <a:pt x="201" y="50"/>
                  <a:pt x="191" y="41"/>
                  <a:pt x="180" y="41"/>
                </a:cubicBezTo>
                <a:close/>
                <a:moveTo>
                  <a:pt x="244" y="166"/>
                </a:moveTo>
                <a:cubicBezTo>
                  <a:pt x="220" y="166"/>
                  <a:pt x="220" y="166"/>
                  <a:pt x="220" y="166"/>
                </a:cubicBezTo>
                <a:cubicBezTo>
                  <a:pt x="220" y="123"/>
                  <a:pt x="220" y="123"/>
                  <a:pt x="220" y="123"/>
                </a:cubicBezTo>
                <a:cubicBezTo>
                  <a:pt x="220" y="115"/>
                  <a:pt x="218" y="108"/>
                  <a:pt x="215" y="102"/>
                </a:cubicBezTo>
                <a:cubicBezTo>
                  <a:pt x="217" y="102"/>
                  <a:pt x="219" y="101"/>
                  <a:pt x="221" y="101"/>
                </a:cubicBezTo>
                <a:cubicBezTo>
                  <a:pt x="234" y="101"/>
                  <a:pt x="244" y="111"/>
                  <a:pt x="244" y="124"/>
                </a:cubicBezTo>
                <a:lnTo>
                  <a:pt x="244" y="166"/>
                </a:lnTo>
                <a:close/>
                <a:moveTo>
                  <a:pt x="64" y="41"/>
                </a:moveTo>
                <a:cubicBezTo>
                  <a:pt x="53" y="41"/>
                  <a:pt x="43" y="50"/>
                  <a:pt x="43" y="61"/>
                </a:cubicBezTo>
                <a:cubicBezTo>
                  <a:pt x="43" y="73"/>
                  <a:pt x="53" y="82"/>
                  <a:pt x="64" y="82"/>
                </a:cubicBezTo>
                <a:cubicBezTo>
                  <a:pt x="75" y="82"/>
                  <a:pt x="84" y="73"/>
                  <a:pt x="84" y="61"/>
                </a:cubicBezTo>
                <a:cubicBezTo>
                  <a:pt x="84" y="50"/>
                  <a:pt x="75" y="41"/>
                  <a:pt x="64" y="41"/>
                </a:cubicBezTo>
                <a:close/>
                <a:moveTo>
                  <a:pt x="23" y="101"/>
                </a:moveTo>
                <a:cubicBezTo>
                  <a:pt x="25" y="101"/>
                  <a:pt x="27" y="102"/>
                  <a:pt x="29" y="102"/>
                </a:cubicBezTo>
                <a:cubicBezTo>
                  <a:pt x="26" y="108"/>
                  <a:pt x="24" y="115"/>
                  <a:pt x="24" y="123"/>
                </a:cubicBezTo>
                <a:cubicBezTo>
                  <a:pt x="24" y="166"/>
                  <a:pt x="24" y="166"/>
                  <a:pt x="24" y="166"/>
                </a:cubicBezTo>
                <a:cubicBezTo>
                  <a:pt x="0" y="166"/>
                  <a:pt x="0" y="166"/>
                  <a:pt x="0" y="166"/>
                </a:cubicBezTo>
                <a:cubicBezTo>
                  <a:pt x="0" y="124"/>
                  <a:pt x="0" y="124"/>
                  <a:pt x="0" y="124"/>
                </a:cubicBezTo>
                <a:cubicBezTo>
                  <a:pt x="0" y="111"/>
                  <a:pt x="11" y="101"/>
                  <a:pt x="23" y="101"/>
                </a:cubicBezTo>
                <a:close/>
                <a:moveTo>
                  <a:pt x="122" y="0"/>
                </a:moveTo>
                <a:cubicBezTo>
                  <a:pt x="105" y="0"/>
                  <a:pt x="92" y="13"/>
                  <a:pt x="92" y="30"/>
                </a:cubicBezTo>
                <a:cubicBezTo>
                  <a:pt x="92" y="47"/>
                  <a:pt x="105" y="60"/>
                  <a:pt x="122" y="60"/>
                </a:cubicBezTo>
                <a:cubicBezTo>
                  <a:pt x="139" y="60"/>
                  <a:pt x="152" y="47"/>
                  <a:pt x="152" y="30"/>
                </a:cubicBezTo>
                <a:cubicBezTo>
                  <a:pt x="152" y="13"/>
                  <a:pt x="139" y="0"/>
                  <a:pt x="122" y="0"/>
                </a:cubicBezTo>
                <a:close/>
                <a:moveTo>
                  <a:pt x="213" y="182"/>
                </a:moveTo>
                <a:cubicBezTo>
                  <a:pt x="177" y="182"/>
                  <a:pt x="177" y="182"/>
                  <a:pt x="177" y="182"/>
                </a:cubicBezTo>
                <a:cubicBezTo>
                  <a:pt x="177" y="116"/>
                  <a:pt x="177" y="116"/>
                  <a:pt x="177" y="116"/>
                </a:cubicBezTo>
                <a:cubicBezTo>
                  <a:pt x="177" y="107"/>
                  <a:pt x="175" y="99"/>
                  <a:pt x="171" y="91"/>
                </a:cubicBezTo>
                <a:cubicBezTo>
                  <a:pt x="174" y="90"/>
                  <a:pt x="177" y="90"/>
                  <a:pt x="180" y="90"/>
                </a:cubicBezTo>
                <a:cubicBezTo>
                  <a:pt x="198" y="90"/>
                  <a:pt x="213" y="104"/>
                  <a:pt x="213" y="123"/>
                </a:cubicBezTo>
                <a:lnTo>
                  <a:pt x="213" y="182"/>
                </a:lnTo>
                <a:close/>
                <a:moveTo>
                  <a:pt x="67" y="116"/>
                </a:moveTo>
                <a:cubicBezTo>
                  <a:pt x="67" y="182"/>
                  <a:pt x="67" y="182"/>
                  <a:pt x="67" y="182"/>
                </a:cubicBezTo>
                <a:cubicBezTo>
                  <a:pt x="31" y="182"/>
                  <a:pt x="31" y="182"/>
                  <a:pt x="31" y="182"/>
                </a:cubicBezTo>
                <a:cubicBezTo>
                  <a:pt x="31" y="123"/>
                  <a:pt x="31" y="123"/>
                  <a:pt x="31" y="123"/>
                </a:cubicBezTo>
                <a:cubicBezTo>
                  <a:pt x="31" y="104"/>
                  <a:pt x="46" y="90"/>
                  <a:pt x="64" y="90"/>
                </a:cubicBezTo>
                <a:cubicBezTo>
                  <a:pt x="67" y="90"/>
                  <a:pt x="70" y="90"/>
                  <a:pt x="73" y="91"/>
                </a:cubicBezTo>
                <a:cubicBezTo>
                  <a:pt x="69" y="99"/>
                  <a:pt x="67" y="107"/>
                  <a:pt x="67" y="116"/>
                </a:cubicBezTo>
                <a:close/>
                <a:moveTo>
                  <a:pt x="74" y="200"/>
                </a:moveTo>
                <a:cubicBezTo>
                  <a:pt x="170" y="200"/>
                  <a:pt x="170" y="200"/>
                  <a:pt x="170" y="200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70" y="90"/>
                  <a:pt x="148" y="69"/>
                  <a:pt x="122" y="69"/>
                </a:cubicBezTo>
                <a:cubicBezTo>
                  <a:pt x="96" y="69"/>
                  <a:pt x="74" y="90"/>
                  <a:pt x="74" y="116"/>
                </a:cubicBezTo>
                <a:lnTo>
                  <a:pt x="74" y="2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7609427" y="3325939"/>
            <a:ext cx="39262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鼻音重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09427" y="3735038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说话时鼻音明显，影响语音清晰度。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6408706" y="5005864"/>
            <a:ext cx="751142" cy="751142"/>
            <a:chOff x="6408706" y="5005864"/>
            <a:chExt cx="751142" cy="751142"/>
          </a:xfrm>
        </p:grpSpPr>
        <p:sp>
          <p:nvSpPr>
            <p:cNvPr id="33" name="AutoShape 33"/>
            <p:cNvSpPr/>
            <p:nvPr/>
          </p:nvSpPr>
          <p:spPr>
            <a:xfrm>
              <a:off x="6408706" y="5005864"/>
              <a:ext cx="751142" cy="751142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6542817" y="5140547"/>
            <a:ext cx="482918" cy="481774"/>
            <a:chOff x="6542817" y="5140547"/>
            <a:chExt cx="482918" cy="481774"/>
          </a:xfrm>
        </p:grpSpPr>
        <p:sp>
          <p:nvSpPr>
            <p:cNvPr id="35" name="Freeform 35"/>
            <p:cNvSpPr/>
            <p:nvPr/>
          </p:nvSpPr>
          <p:spPr>
            <a:xfrm>
              <a:off x="6833425" y="5433250"/>
              <a:ext cx="192310" cy="189071"/>
            </a:xfrm>
            <a:custGeom>
              <a:rect l="l" t="t" r="r" b="b"/>
              <a:pathLst>
                <a:path w="75" h="74">
                  <a:moveTo>
                    <a:pt x="68" y="42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19" y="10"/>
                    <a:pt x="10" y="18"/>
                    <a:pt x="0" y="24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50" y="74"/>
                    <a:pt x="61" y="74"/>
                    <a:pt x="68" y="67"/>
                  </a:cubicBezTo>
                  <a:cubicBezTo>
                    <a:pt x="75" y="60"/>
                    <a:pt x="75" y="49"/>
                    <a:pt x="68" y="4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6542817" y="5140547"/>
              <a:ext cx="356806" cy="358997"/>
            </a:xfrm>
            <a:custGeom>
              <a:rect l="l" t="t" r="r" b="b"/>
              <a:pathLst>
                <a:path w="139" h="140">
                  <a:moveTo>
                    <a:pt x="139" y="70"/>
                  </a:moveTo>
                  <a:cubicBezTo>
                    <a:pt x="139" y="31"/>
                    <a:pt x="108" y="0"/>
                    <a:pt x="70" y="0"/>
                  </a:cubicBezTo>
                  <a:cubicBezTo>
                    <a:pt x="31" y="0"/>
                    <a:pt x="0" y="31"/>
                    <a:pt x="0" y="70"/>
                  </a:cubicBezTo>
                  <a:cubicBezTo>
                    <a:pt x="0" y="108"/>
                    <a:pt x="31" y="140"/>
                    <a:pt x="70" y="140"/>
                  </a:cubicBezTo>
                  <a:cubicBezTo>
                    <a:pt x="108" y="140"/>
                    <a:pt x="139" y="108"/>
                    <a:pt x="139" y="70"/>
                  </a:cubicBezTo>
                  <a:close/>
                  <a:moveTo>
                    <a:pt x="70" y="122"/>
                  </a:moveTo>
                  <a:cubicBezTo>
                    <a:pt x="41" y="122"/>
                    <a:pt x="17" y="99"/>
                    <a:pt x="17" y="70"/>
                  </a:cubicBezTo>
                  <a:cubicBezTo>
                    <a:pt x="17" y="41"/>
                    <a:pt x="41" y="17"/>
                    <a:pt x="70" y="17"/>
                  </a:cubicBezTo>
                  <a:cubicBezTo>
                    <a:pt x="98" y="17"/>
                    <a:pt x="122" y="41"/>
                    <a:pt x="122" y="70"/>
                  </a:cubicBezTo>
                  <a:cubicBezTo>
                    <a:pt x="122" y="99"/>
                    <a:pt x="98" y="122"/>
                    <a:pt x="70" y="1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6617684" y="5215318"/>
              <a:ext cx="105728" cy="104680"/>
            </a:xfrm>
            <a:custGeom>
              <a:rect l="l" t="t" r="r" b="b"/>
              <a:pathLst>
                <a:path w="41" h="41">
                  <a:moveTo>
                    <a:pt x="0" y="41"/>
                  </a:moveTo>
                  <a:cubicBezTo>
                    <a:pt x="12" y="41"/>
                    <a:pt x="12" y="41"/>
                    <a:pt x="12" y="41"/>
                  </a:cubicBezTo>
                  <a:cubicBezTo>
                    <a:pt x="12" y="25"/>
                    <a:pt x="25" y="12"/>
                    <a:pt x="41" y="12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18" y="0"/>
                    <a:pt x="0" y="18"/>
                    <a:pt x="0" y="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7609427" y="4983480"/>
            <a:ext cx="391668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嗅觉减退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09427" y="5348574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患者对气味的敏感度降低，甚至出现嗅觉丧失。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鼻塞的定义和症状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学生鼻塞的常见原因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19" r="3519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学生可能接触到各种过敏原，如尘螨、花粉、动物皮屑等，引发过敏性鼻炎。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鼻塞、鼻痒、打喷嚏、流清鼻涕等。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过敏原接触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过敏性鼻炎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https://d.book118.com/548075123006006047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2024-09-28T03:32:02.358</cp:lastPrinted>
  <dcterms:created xsi:type="dcterms:W3CDTF">2024-09-27T19:32:02Z</dcterms:created>
  <dcterms:modified xsi:type="dcterms:W3CDTF">2024-09-27T19:32:04Z</dcterms:modified>
</cp:coreProperties>
</file>