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8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09E81-03F9-4ACB-A51E-ACE99000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5EE9B-5A65-44D3-A1EC-EE8DA27E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1164B-A161-440A-A06F-2F6C04C1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10556-E1E4-478E-A3CE-F530F654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B5B89-6416-4351-AA5D-23A041A6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85213-3027-4F7A-95E3-27CC38D3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FCB4C9-0C01-4D41-A826-6ADF99F3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F7CCE-C69A-4724-8510-E93DA19C3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1CC48-E1EA-41D6-AA4B-36FC0E9A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B4DE6-5024-4084-B30A-19767B57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AC63-446B-4558-877A-242E2FDA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842" r:id="rId2"/>
    <p:sldLayoutId id="2147499843" r:id="rId3"/>
    <p:sldLayoutId id="2147499844" r:id="rId4"/>
    <p:sldLayoutId id="2147499845" r:id="rId5"/>
    <p:sldLayoutId id="2147499846" r:id="rId6"/>
    <p:sldLayoutId id="2147499847" r:id="rId7"/>
    <p:sldLayoutId id="2147499848" r:id="rId8"/>
    <p:sldLayoutId id="2147499849" r:id="rId9"/>
    <p:sldLayoutId id="2147499850" r:id="rId10"/>
    <p:sldLayoutId id="21474998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tags" Target="../tags/tag188.xml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6.xml" /><Relationship Id="rId30" Type="http://schemas.openxmlformats.org/officeDocument/2006/relationships/tags" Target="../tags/tag313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6106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中国化工市场分析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中国化工市场概述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中国化工市场需求分析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中国化工市场供给分析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中国化工市场竞争格局分析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中国化工市场政策环境分析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中国化工市场发展趋势与展望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中国化工市场概述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化工市场定义与分类</a:t>
            </a:r>
            <a:endParaRPr lang="zh-CN" altLang="en-US"/>
          </a:p>
        </p:txBody>
      </p:sp>
      <p:sp>
        <p:nvSpPr>
          <p:cNvPr id="1048906" name="矩形: 圆角 2"/>
          <p:cNvSpPr/>
          <p:nvPr>
            <p:custDataLst>
              <p:tags r:id="rId2"/>
            </p:custDataLst>
          </p:nvPr>
        </p:nvSpPr>
        <p:spPr>
          <a:xfrm>
            <a:off x="1698251" y="1478870"/>
            <a:ext cx="4057563" cy="1109073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08" name="Freeform 6"/>
          <p:cNvSpPr/>
          <p:nvPr>
            <p:custDataLst>
              <p:tags r:id="rId3"/>
            </p:custDataLst>
          </p:nvPr>
        </p:nvSpPr>
        <p:spPr bwMode="auto">
          <a:xfrm>
            <a:off x="1698251" y="1558003"/>
            <a:ext cx="820693" cy="95148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0" name="正文"/>
          <p:cNvSpPr txBox="1"/>
          <p:nvPr>
            <p:custDataLst>
              <p:tags r:id="rId4"/>
            </p:custDataLst>
          </p:nvPr>
        </p:nvSpPr>
        <p:spPr>
          <a:xfrm>
            <a:off x="2534507" y="1487039"/>
            <a:ext cx="2964612" cy="109274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化工市场：指从事化工产品生产、销售、服务的市场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2" name="矩形: 圆角 61"/>
          <p:cNvSpPr/>
          <p:nvPr>
            <p:custDataLst>
              <p:tags r:id="rId5"/>
            </p:custDataLst>
          </p:nvPr>
        </p:nvSpPr>
        <p:spPr>
          <a:xfrm>
            <a:off x="6436016" y="1478870"/>
            <a:ext cx="4057563" cy="1109073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4" name="Freeform 6"/>
          <p:cNvSpPr/>
          <p:nvPr>
            <p:custDataLst>
              <p:tags r:id="rId6"/>
            </p:custDataLst>
          </p:nvPr>
        </p:nvSpPr>
        <p:spPr bwMode="auto">
          <a:xfrm>
            <a:off x="6436016" y="1558003"/>
            <a:ext cx="820693" cy="95148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6" name="正文"/>
          <p:cNvSpPr txBox="1"/>
          <p:nvPr>
            <p:custDataLst>
              <p:tags r:id="rId7"/>
            </p:custDataLst>
          </p:nvPr>
        </p:nvSpPr>
        <p:spPr>
          <a:xfrm>
            <a:off x="7272273" y="1487039"/>
            <a:ext cx="2964612" cy="109274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分类：根据产品类型、应用领域、市场规模等不同维度进行分类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8" name="矩形: 圆角 99"/>
          <p:cNvSpPr/>
          <p:nvPr>
            <p:custDataLst>
              <p:tags r:id="rId8"/>
            </p:custDataLst>
          </p:nvPr>
        </p:nvSpPr>
        <p:spPr>
          <a:xfrm>
            <a:off x="1698251" y="2832298"/>
            <a:ext cx="4057563" cy="1109073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0" name="Freeform 6"/>
          <p:cNvSpPr/>
          <p:nvPr>
            <p:custDataLst>
              <p:tags r:id="rId9"/>
            </p:custDataLst>
          </p:nvPr>
        </p:nvSpPr>
        <p:spPr bwMode="auto">
          <a:xfrm>
            <a:off x="1698251" y="2910921"/>
            <a:ext cx="820693" cy="95148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2534507" y="2840467"/>
            <a:ext cx="2964612" cy="109274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主要产品类型：有机化工、无机化工、精细化工等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4" name="矩形: 圆角 95"/>
          <p:cNvSpPr/>
          <p:nvPr>
            <p:custDataLst>
              <p:tags r:id="rId11"/>
            </p:custDataLst>
          </p:nvPr>
        </p:nvSpPr>
        <p:spPr>
          <a:xfrm>
            <a:off x="6436016" y="2832298"/>
            <a:ext cx="4057563" cy="1109073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6" name="Freeform 6"/>
          <p:cNvSpPr/>
          <p:nvPr>
            <p:custDataLst>
              <p:tags r:id="rId12"/>
            </p:custDataLst>
          </p:nvPr>
        </p:nvSpPr>
        <p:spPr bwMode="auto">
          <a:xfrm>
            <a:off x="6436016" y="2910921"/>
            <a:ext cx="820693" cy="95148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8" name="正文"/>
          <p:cNvSpPr txBox="1"/>
          <p:nvPr>
            <p:custDataLst>
              <p:tags r:id="rId13"/>
            </p:custDataLst>
          </p:nvPr>
        </p:nvSpPr>
        <p:spPr>
          <a:xfrm>
            <a:off x="7272273" y="2840467"/>
            <a:ext cx="2964612" cy="109274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主要应用领域：石油化工、煤化工、天然气化工等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0" name="矩形: 圆角 110"/>
          <p:cNvSpPr/>
          <p:nvPr>
            <p:custDataLst>
              <p:tags r:id="rId14"/>
            </p:custDataLst>
          </p:nvPr>
        </p:nvSpPr>
        <p:spPr>
          <a:xfrm>
            <a:off x="1698251" y="4185727"/>
            <a:ext cx="4057563" cy="1109073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32" name="Freeform 6"/>
          <p:cNvSpPr/>
          <p:nvPr>
            <p:custDataLst>
              <p:tags r:id="rId15"/>
            </p:custDataLst>
          </p:nvPr>
        </p:nvSpPr>
        <p:spPr bwMode="auto">
          <a:xfrm>
            <a:off x="1698251" y="4264349"/>
            <a:ext cx="820693" cy="951485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4" name="正文"/>
          <p:cNvSpPr txBox="1"/>
          <p:nvPr>
            <p:custDataLst>
              <p:tags r:id="rId16"/>
            </p:custDataLst>
          </p:nvPr>
        </p:nvSpPr>
        <p:spPr>
          <a:xfrm>
            <a:off x="2534507" y="4193896"/>
            <a:ext cx="2964612" cy="109274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市场规模：根据销售额、产量、进出口额等指标进行衡量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中国化工市场发展历程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2413176" y="3646363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2413176" y="3533618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861569" y="3534135"/>
            <a:ext cx="67543" cy="1125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890531" y="3655155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21世纪初：化工行业进入快速发展期，企业规模不断扩大，市场竞争加剧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2413176" y="1592132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2413176" y="1478870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861569" y="1479387"/>
            <a:ext cx="67543" cy="1125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890531" y="1594718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改革开放初期：化工行业快速发展，产能过剩问题开始显现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2413176" y="2619247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2413176" y="2505985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861569" y="2507020"/>
            <a:ext cx="67543" cy="1125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890531" y="2628039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20世纪90年代：化工行业进入调整期，企业开始注重技术创新和品牌建设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2413176" y="4673996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2413176" y="4560734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861569" y="4561251"/>
            <a:ext cx="67543" cy="1125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890531" y="4682270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近年来：化工行业面临环保压力，企业开始注重绿色发展和可持续发展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中国化工市场现状与特点</a:t>
            </a:r>
            <a:endParaRPr lang="zh-CN" altLang="en-US"/>
          </a:p>
        </p:txBody>
      </p:sp>
      <p:sp>
        <p:nvSpPr>
          <p:cNvPr id="1049028" name="矩形: 圆角 2"/>
          <p:cNvSpPr/>
          <p:nvPr>
            <p:custDataLst>
              <p:tags r:id="rId2"/>
            </p:custDataLst>
          </p:nvPr>
        </p:nvSpPr>
        <p:spPr>
          <a:xfrm>
            <a:off x="1706137" y="1482958"/>
            <a:ext cx="4253663" cy="1124230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Freeform 5"/>
          <p:cNvSpPr/>
          <p:nvPr>
            <p:custDataLst>
              <p:tags r:id="rId3"/>
            </p:custDataLst>
          </p:nvPr>
        </p:nvSpPr>
        <p:spPr bwMode="auto">
          <a:xfrm>
            <a:off x="1702560" y="1478870"/>
            <a:ext cx="835507" cy="65818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32" name="矩形: 圆角 16"/>
          <p:cNvSpPr/>
          <p:nvPr>
            <p:custDataLst>
              <p:tags r:id="rId4"/>
            </p:custDataLst>
          </p:nvPr>
        </p:nvSpPr>
        <p:spPr>
          <a:xfrm>
            <a:off x="6242916" y="1489601"/>
            <a:ext cx="4253663" cy="1124230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文本框 24"/>
          <p:cNvSpPr txBox="1"/>
          <p:nvPr>
            <p:custDataLst>
              <p:tags r:id="rId5"/>
            </p:custDataLst>
          </p:nvPr>
        </p:nvSpPr>
        <p:spPr>
          <a:xfrm>
            <a:off x="2520182" y="1612245"/>
            <a:ext cx="3106031" cy="8651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市场规模：中国化工市场是全球最大的化工市场之一，市场规模庞大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文本框 32"/>
          <p:cNvSpPr txBox="1"/>
          <p:nvPr>
            <p:custDataLst>
              <p:tags r:id="rId6"/>
            </p:custDataLst>
          </p:nvPr>
        </p:nvSpPr>
        <p:spPr>
          <a:xfrm>
            <a:off x="6552591" y="1612245"/>
            <a:ext cx="3106031" cy="8651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产业结构：中国化工市场产业结构复杂，包括石油化工、精细化工、新材料等多个领域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文本框 38"/>
          <p:cNvSpPr txBox="1"/>
          <p:nvPr>
            <p:custDataLst>
              <p:tags r:id="rId7"/>
            </p:custDataLst>
          </p:nvPr>
        </p:nvSpPr>
        <p:spPr>
          <a:xfrm>
            <a:off x="1766437" y="1612245"/>
            <a:ext cx="505904" cy="408811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1049040" name="Freeform 5"/>
          <p:cNvSpPr/>
          <p:nvPr>
            <p:custDataLst>
              <p:tags r:id="rId8"/>
            </p:custDataLst>
          </p:nvPr>
        </p:nvSpPr>
        <p:spPr bwMode="auto">
          <a:xfrm flipH="1">
            <a:off x="9659043" y="1492156"/>
            <a:ext cx="835507" cy="65818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42" name="文本框 50"/>
          <p:cNvSpPr txBox="1"/>
          <p:nvPr>
            <p:custDataLst>
              <p:tags r:id="rId9"/>
            </p:custDataLst>
          </p:nvPr>
        </p:nvSpPr>
        <p:spPr>
          <a:xfrm flipH="1">
            <a:off x="9906885" y="1612245"/>
            <a:ext cx="505904" cy="408811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44" name="矩形: 圆角 13"/>
          <p:cNvSpPr/>
          <p:nvPr>
            <p:custDataLst>
              <p:tags r:id="rId10"/>
            </p:custDataLst>
          </p:nvPr>
        </p:nvSpPr>
        <p:spPr>
          <a:xfrm>
            <a:off x="1699494" y="2826924"/>
            <a:ext cx="4253663" cy="1124230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Freeform 5"/>
          <p:cNvSpPr/>
          <p:nvPr>
            <p:custDataLst>
              <p:tags r:id="rId11"/>
            </p:custDataLst>
          </p:nvPr>
        </p:nvSpPr>
        <p:spPr bwMode="auto">
          <a:xfrm>
            <a:off x="1695406" y="2822836"/>
            <a:ext cx="835507" cy="65818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48" name="矩形: 圆角 19"/>
          <p:cNvSpPr/>
          <p:nvPr>
            <p:custDataLst>
              <p:tags r:id="rId12"/>
            </p:custDataLst>
          </p:nvPr>
        </p:nvSpPr>
        <p:spPr>
          <a:xfrm>
            <a:off x="6236273" y="2834078"/>
            <a:ext cx="4253663" cy="1124230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28"/>
          <p:cNvSpPr txBox="1"/>
          <p:nvPr>
            <p:custDataLst>
              <p:tags r:id="rId13"/>
            </p:custDataLst>
          </p:nvPr>
        </p:nvSpPr>
        <p:spPr>
          <a:xfrm>
            <a:off x="2520182" y="2956211"/>
            <a:ext cx="3106031" cy="8651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竞争格局：中国化工市场竞争激烈，企业数量众多，但集中度较低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2" name="文本框 36"/>
          <p:cNvSpPr txBox="1"/>
          <p:nvPr>
            <p:custDataLst>
              <p:tags r:id="rId14"/>
            </p:custDataLst>
          </p:nvPr>
        </p:nvSpPr>
        <p:spPr>
          <a:xfrm>
            <a:off x="6552591" y="2956211"/>
            <a:ext cx="3106031" cy="8651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技术水平：中国化工市场技术水平参差不齐，部分领域处于国际领先水平，部分领域仍需提升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文本框 42"/>
          <p:cNvSpPr txBox="1"/>
          <p:nvPr>
            <p:custDataLst>
              <p:tags r:id="rId15"/>
            </p:custDataLst>
          </p:nvPr>
        </p:nvSpPr>
        <p:spPr>
          <a:xfrm>
            <a:off x="1766437" y="2956211"/>
            <a:ext cx="505904" cy="408811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56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9652400" y="2836633"/>
            <a:ext cx="835507" cy="65818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58" name="文本框 52"/>
          <p:cNvSpPr txBox="1"/>
          <p:nvPr>
            <p:custDataLst>
              <p:tags r:id="rId17"/>
            </p:custDataLst>
          </p:nvPr>
        </p:nvSpPr>
        <p:spPr>
          <a:xfrm flipH="1">
            <a:off x="9906885" y="2956211"/>
            <a:ext cx="505904" cy="408811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060" name="矩形: 圆角 13"/>
          <p:cNvSpPr/>
          <p:nvPr>
            <p:custDataLst>
              <p:tags r:id="rId18"/>
            </p:custDataLst>
          </p:nvPr>
        </p:nvSpPr>
        <p:spPr>
          <a:xfrm>
            <a:off x="1700005" y="4170379"/>
            <a:ext cx="4253663" cy="1124230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Freeform 5"/>
          <p:cNvSpPr/>
          <p:nvPr>
            <p:custDataLst>
              <p:tags r:id="rId19"/>
            </p:custDataLst>
          </p:nvPr>
        </p:nvSpPr>
        <p:spPr bwMode="auto">
          <a:xfrm>
            <a:off x="1695917" y="4166802"/>
            <a:ext cx="835507" cy="658186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20"/>
            </p:custDataLst>
          </p:nvPr>
        </p:nvSpPr>
        <p:spPr>
          <a:xfrm>
            <a:off x="2520693" y="4299666"/>
            <a:ext cx="3106031" cy="8651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政策环境：中国化工市场政策环境复杂，环保、安全等政策对行业发展产生重要影响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21"/>
            </p:custDataLst>
          </p:nvPr>
        </p:nvSpPr>
        <p:spPr>
          <a:xfrm>
            <a:off x="1766948" y="4299666"/>
            <a:ext cx="505904" cy="408811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中国化工市场需求分析</a:t>
            </a:r>
            <a:endParaRPr lang="zh-CN" altLang="en-US"/>
          </a:p>
        </p:txBody>
      </p:sp>
      <p:sp>
        <p:nvSpPr>
          <p:cNvPr id="10490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化工产品需求结构</a:t>
            </a:r>
            <a:endParaRPr lang="zh-CN" altLang="en-US"/>
          </a:p>
        </p:txBody>
      </p:sp>
      <p:sp>
        <p:nvSpPr>
          <p:cNvPr id="1049136" name="矩形: 圆角"/>
          <p:cNvSpPr/>
          <p:nvPr>
            <p:custDataLst>
              <p:tags r:id="rId2"/>
            </p:custDataLst>
          </p:nvPr>
        </p:nvSpPr>
        <p:spPr>
          <a:xfrm>
            <a:off x="1721005" y="1578429"/>
            <a:ext cx="4146812" cy="979332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直角三角形"/>
          <p:cNvSpPr/>
          <p:nvPr>
            <p:custDataLst>
              <p:tags r:id="rId3"/>
            </p:custDataLst>
          </p:nvPr>
        </p:nvSpPr>
        <p:spPr>
          <a:xfrm>
            <a:off x="2507316" y="1485473"/>
            <a:ext cx="95999" cy="9498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: 圆角"/>
          <p:cNvSpPr/>
          <p:nvPr>
            <p:custDataLst>
              <p:tags r:id="rId4"/>
            </p:custDataLst>
          </p:nvPr>
        </p:nvSpPr>
        <p:spPr>
          <a:xfrm>
            <a:off x="1992252" y="1478870"/>
            <a:ext cx="529650" cy="645100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装饰3"/>
          <p:cNvSpPr/>
          <p:nvPr>
            <p:custDataLst>
              <p:tags r:id="rId5"/>
            </p:custDataLst>
          </p:nvPr>
        </p:nvSpPr>
        <p:spPr>
          <a:xfrm>
            <a:off x="5472234" y="2411979"/>
            <a:ext cx="406362" cy="152386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装饰2"/>
          <p:cNvSpPr/>
          <p:nvPr>
            <p:custDataLst>
              <p:tags r:id="rId6"/>
            </p:custDataLst>
          </p:nvPr>
        </p:nvSpPr>
        <p:spPr>
          <a:xfrm>
            <a:off x="5726211" y="2158002"/>
            <a:ext cx="152386" cy="406362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装饰1"/>
          <p:cNvSpPr/>
          <p:nvPr>
            <p:custDataLst>
              <p:tags r:id="rId7"/>
            </p:custDataLst>
          </p:nvPr>
        </p:nvSpPr>
        <p:spPr>
          <a:xfrm>
            <a:off x="5435662" y="2128033"/>
            <a:ext cx="439379" cy="43937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18"/>
          <p:cNvSpPr txBox="1"/>
          <p:nvPr>
            <p:custDataLst>
              <p:tags r:id="rId8"/>
            </p:custDataLst>
          </p:nvPr>
        </p:nvSpPr>
        <p:spPr>
          <a:xfrm>
            <a:off x="2039999" y="1699829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50" name="文本框 22"/>
          <p:cNvSpPr txBox="1"/>
          <p:nvPr>
            <p:custDataLst>
              <p:tags r:id="rId9"/>
            </p:custDataLst>
          </p:nvPr>
        </p:nvSpPr>
        <p:spPr>
          <a:xfrm>
            <a:off x="2730307" y="1699829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基础化工产品：如石油、天然气、煤炭等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52" name="矩形: 圆角"/>
          <p:cNvSpPr/>
          <p:nvPr>
            <p:custDataLst>
              <p:tags r:id="rId10"/>
            </p:custDataLst>
          </p:nvPr>
        </p:nvSpPr>
        <p:spPr>
          <a:xfrm>
            <a:off x="6324071" y="2981393"/>
            <a:ext cx="4146812" cy="979108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直角三角形"/>
          <p:cNvSpPr/>
          <p:nvPr>
            <p:custDataLst>
              <p:tags r:id="rId11"/>
            </p:custDataLst>
          </p:nvPr>
        </p:nvSpPr>
        <p:spPr>
          <a:xfrm>
            <a:off x="9554649" y="2886914"/>
            <a:ext cx="96000" cy="9498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: 圆角"/>
          <p:cNvSpPr/>
          <p:nvPr>
            <p:custDataLst>
              <p:tags r:id="rId12"/>
            </p:custDataLst>
          </p:nvPr>
        </p:nvSpPr>
        <p:spPr>
          <a:xfrm>
            <a:off x="9635921" y="2880311"/>
            <a:ext cx="529650" cy="64510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装饰12"/>
          <p:cNvSpPr/>
          <p:nvPr>
            <p:custDataLst>
              <p:tags r:id="rId13"/>
            </p:custDataLst>
          </p:nvPr>
        </p:nvSpPr>
        <p:spPr>
          <a:xfrm>
            <a:off x="6322039" y="2970219"/>
            <a:ext cx="152386" cy="406362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装饰11"/>
          <p:cNvSpPr/>
          <p:nvPr>
            <p:custDataLst>
              <p:tags r:id="rId14"/>
            </p:custDataLst>
          </p:nvPr>
        </p:nvSpPr>
        <p:spPr>
          <a:xfrm>
            <a:off x="6322039" y="2970219"/>
            <a:ext cx="406362" cy="152386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装饰10"/>
          <p:cNvSpPr/>
          <p:nvPr>
            <p:custDataLst>
              <p:tags r:id="rId15"/>
            </p:custDataLst>
          </p:nvPr>
        </p:nvSpPr>
        <p:spPr>
          <a:xfrm>
            <a:off x="6318991" y="2973774"/>
            <a:ext cx="439379" cy="439379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2"/>
          <p:cNvSpPr txBox="1"/>
          <p:nvPr>
            <p:custDataLst>
              <p:tags r:id="rId16"/>
            </p:custDataLst>
          </p:nvPr>
        </p:nvSpPr>
        <p:spPr>
          <a:xfrm>
            <a:off x="9683669" y="3103302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66" name="矩形: 圆角"/>
          <p:cNvSpPr/>
          <p:nvPr>
            <p:custDataLst>
              <p:tags r:id="rId17"/>
            </p:custDataLst>
          </p:nvPr>
        </p:nvSpPr>
        <p:spPr>
          <a:xfrm>
            <a:off x="6324071" y="1597223"/>
            <a:ext cx="4146812" cy="979332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直角三角形"/>
          <p:cNvSpPr/>
          <p:nvPr>
            <p:custDataLst>
              <p:tags r:id="rId18"/>
            </p:custDataLst>
          </p:nvPr>
        </p:nvSpPr>
        <p:spPr>
          <a:xfrm>
            <a:off x="9555157" y="1504268"/>
            <a:ext cx="96000" cy="9498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: 圆角"/>
          <p:cNvSpPr/>
          <p:nvPr>
            <p:custDataLst>
              <p:tags r:id="rId19"/>
            </p:custDataLst>
          </p:nvPr>
        </p:nvSpPr>
        <p:spPr>
          <a:xfrm>
            <a:off x="9636429" y="1497664"/>
            <a:ext cx="529650" cy="64510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装饰6"/>
          <p:cNvSpPr/>
          <p:nvPr>
            <p:custDataLst>
              <p:tags r:id="rId20"/>
            </p:custDataLst>
          </p:nvPr>
        </p:nvSpPr>
        <p:spPr>
          <a:xfrm>
            <a:off x="6318991" y="2429249"/>
            <a:ext cx="406362" cy="152386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装饰5"/>
          <p:cNvSpPr/>
          <p:nvPr>
            <p:custDataLst>
              <p:tags r:id="rId21"/>
            </p:custDataLst>
          </p:nvPr>
        </p:nvSpPr>
        <p:spPr>
          <a:xfrm>
            <a:off x="6318991" y="2175273"/>
            <a:ext cx="152386" cy="406362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装饰4"/>
          <p:cNvSpPr/>
          <p:nvPr>
            <p:custDataLst>
              <p:tags r:id="rId22"/>
            </p:custDataLst>
          </p:nvPr>
        </p:nvSpPr>
        <p:spPr>
          <a:xfrm>
            <a:off x="6322547" y="2145304"/>
            <a:ext cx="439379" cy="43937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12"/>
          <p:cNvSpPr txBox="1"/>
          <p:nvPr>
            <p:custDataLst>
              <p:tags r:id="rId23"/>
            </p:custDataLst>
          </p:nvPr>
        </p:nvSpPr>
        <p:spPr>
          <a:xfrm>
            <a:off x="9684176" y="1722687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80" name="矩形: 圆角"/>
          <p:cNvSpPr/>
          <p:nvPr>
            <p:custDataLst>
              <p:tags r:id="rId24"/>
            </p:custDataLst>
          </p:nvPr>
        </p:nvSpPr>
        <p:spPr>
          <a:xfrm>
            <a:off x="1721005" y="2980886"/>
            <a:ext cx="4146812" cy="979108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直角三角形"/>
          <p:cNvSpPr/>
          <p:nvPr>
            <p:custDataLst>
              <p:tags r:id="rId25"/>
            </p:custDataLst>
          </p:nvPr>
        </p:nvSpPr>
        <p:spPr>
          <a:xfrm>
            <a:off x="2507316" y="2886914"/>
            <a:ext cx="95999" cy="94986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: 圆角"/>
          <p:cNvSpPr/>
          <p:nvPr>
            <p:custDataLst>
              <p:tags r:id="rId26"/>
            </p:custDataLst>
          </p:nvPr>
        </p:nvSpPr>
        <p:spPr>
          <a:xfrm>
            <a:off x="1992252" y="2880311"/>
            <a:ext cx="529650" cy="645100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9"/>
          <p:cNvSpPr txBox="1"/>
          <p:nvPr>
            <p:custDataLst>
              <p:tags r:id="rId27"/>
            </p:custDataLst>
          </p:nvPr>
        </p:nvSpPr>
        <p:spPr>
          <a:xfrm>
            <a:off x="2039999" y="3101270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88" name="装饰9"/>
          <p:cNvSpPr/>
          <p:nvPr>
            <p:custDataLst>
              <p:tags r:id="rId28"/>
            </p:custDataLst>
          </p:nvPr>
        </p:nvSpPr>
        <p:spPr>
          <a:xfrm>
            <a:off x="5722147" y="2970219"/>
            <a:ext cx="152386" cy="406362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装饰8"/>
          <p:cNvSpPr/>
          <p:nvPr>
            <p:custDataLst>
              <p:tags r:id="rId29"/>
            </p:custDataLst>
          </p:nvPr>
        </p:nvSpPr>
        <p:spPr>
          <a:xfrm>
            <a:off x="5438202" y="2973774"/>
            <a:ext cx="439379" cy="439379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装饰7"/>
          <p:cNvSpPr/>
          <p:nvPr>
            <p:custDataLst>
              <p:tags r:id="rId30"/>
            </p:custDataLst>
          </p:nvPr>
        </p:nvSpPr>
        <p:spPr>
          <a:xfrm>
            <a:off x="5468171" y="2970219"/>
            <a:ext cx="406362" cy="152386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2"/>
          <p:cNvSpPr txBox="1"/>
          <p:nvPr>
            <p:custDataLst>
              <p:tags r:id="rId31"/>
            </p:custDataLst>
          </p:nvPr>
        </p:nvSpPr>
        <p:spPr>
          <a:xfrm>
            <a:off x="6885866" y="1699829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精细化工产品：如农药、医药、化妆品等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6" name="文本框 43"/>
          <p:cNvSpPr txBox="1"/>
          <p:nvPr>
            <p:custDataLst>
              <p:tags r:id="rId32"/>
            </p:custDataLst>
          </p:nvPr>
        </p:nvSpPr>
        <p:spPr>
          <a:xfrm>
            <a:off x="2728783" y="3067237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特种化工产品：如高性能材料、新能源材料等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8" name="文本框 44"/>
          <p:cNvSpPr txBox="1"/>
          <p:nvPr>
            <p:custDataLst>
              <p:tags r:id="rId33"/>
            </p:custDataLst>
          </p:nvPr>
        </p:nvSpPr>
        <p:spPr>
          <a:xfrm>
            <a:off x="6884342" y="3067237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化工中间体：如催化剂、溶剂、助剂等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0" name="矩形: 圆角"/>
          <p:cNvSpPr/>
          <p:nvPr>
            <p:custDataLst>
              <p:tags r:id="rId34"/>
            </p:custDataLst>
          </p:nvPr>
        </p:nvSpPr>
        <p:spPr>
          <a:xfrm>
            <a:off x="1721005" y="4288863"/>
            <a:ext cx="4146812" cy="979332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直角三角形"/>
          <p:cNvSpPr/>
          <p:nvPr>
            <p:custDataLst>
              <p:tags r:id="rId35"/>
            </p:custDataLst>
          </p:nvPr>
        </p:nvSpPr>
        <p:spPr>
          <a:xfrm>
            <a:off x="2507316" y="4195908"/>
            <a:ext cx="95999" cy="9498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: 圆角"/>
          <p:cNvSpPr/>
          <p:nvPr>
            <p:custDataLst>
              <p:tags r:id="rId36"/>
            </p:custDataLst>
          </p:nvPr>
        </p:nvSpPr>
        <p:spPr>
          <a:xfrm>
            <a:off x="1992252" y="4189305"/>
            <a:ext cx="529650" cy="645100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装饰3"/>
          <p:cNvSpPr/>
          <p:nvPr>
            <p:custDataLst>
              <p:tags r:id="rId37"/>
            </p:custDataLst>
          </p:nvPr>
        </p:nvSpPr>
        <p:spPr>
          <a:xfrm>
            <a:off x="5472234" y="5122413"/>
            <a:ext cx="406362" cy="152386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装饰2"/>
          <p:cNvSpPr/>
          <p:nvPr>
            <p:custDataLst>
              <p:tags r:id="rId38"/>
            </p:custDataLst>
          </p:nvPr>
        </p:nvSpPr>
        <p:spPr>
          <a:xfrm>
            <a:off x="5726211" y="4868437"/>
            <a:ext cx="152386" cy="406362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装饰1"/>
          <p:cNvSpPr/>
          <p:nvPr>
            <p:custDataLst>
              <p:tags r:id="rId39"/>
            </p:custDataLst>
          </p:nvPr>
        </p:nvSpPr>
        <p:spPr>
          <a:xfrm>
            <a:off x="5435662" y="4838468"/>
            <a:ext cx="439379" cy="43937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62"/>
          <p:cNvSpPr txBox="1"/>
          <p:nvPr>
            <p:custDataLst>
              <p:tags r:id="rId40"/>
            </p:custDataLst>
          </p:nvPr>
        </p:nvSpPr>
        <p:spPr>
          <a:xfrm>
            <a:off x="2039999" y="4410264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14" name="文本框 63"/>
          <p:cNvSpPr txBox="1"/>
          <p:nvPr>
            <p:custDataLst>
              <p:tags r:id="rId41"/>
            </p:custDataLst>
          </p:nvPr>
        </p:nvSpPr>
        <p:spPr>
          <a:xfrm>
            <a:off x="2730307" y="4410264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化工设备：如反应器、分离器、泵等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16" name="矩形: 圆角"/>
          <p:cNvSpPr/>
          <p:nvPr>
            <p:custDataLst>
              <p:tags r:id="rId42"/>
            </p:custDataLst>
          </p:nvPr>
        </p:nvSpPr>
        <p:spPr>
          <a:xfrm>
            <a:off x="6324071" y="4307657"/>
            <a:ext cx="4146812" cy="979332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直角三角形"/>
          <p:cNvSpPr/>
          <p:nvPr>
            <p:custDataLst>
              <p:tags r:id="rId43"/>
            </p:custDataLst>
          </p:nvPr>
        </p:nvSpPr>
        <p:spPr>
          <a:xfrm>
            <a:off x="9555157" y="4214702"/>
            <a:ext cx="96000" cy="9498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: 圆角"/>
          <p:cNvSpPr/>
          <p:nvPr>
            <p:custDataLst>
              <p:tags r:id="rId44"/>
            </p:custDataLst>
          </p:nvPr>
        </p:nvSpPr>
        <p:spPr>
          <a:xfrm>
            <a:off x="9636429" y="4208099"/>
            <a:ext cx="529650" cy="645100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装饰6"/>
          <p:cNvSpPr/>
          <p:nvPr>
            <p:custDataLst>
              <p:tags r:id="rId45"/>
            </p:custDataLst>
          </p:nvPr>
        </p:nvSpPr>
        <p:spPr>
          <a:xfrm>
            <a:off x="6318991" y="5139684"/>
            <a:ext cx="406362" cy="152386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装饰5"/>
          <p:cNvSpPr/>
          <p:nvPr>
            <p:custDataLst>
              <p:tags r:id="rId46"/>
            </p:custDataLst>
          </p:nvPr>
        </p:nvSpPr>
        <p:spPr>
          <a:xfrm>
            <a:off x="6318991" y="4885707"/>
            <a:ext cx="152386" cy="406362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装饰4"/>
          <p:cNvSpPr/>
          <p:nvPr>
            <p:custDataLst>
              <p:tags r:id="rId47"/>
            </p:custDataLst>
          </p:nvPr>
        </p:nvSpPr>
        <p:spPr>
          <a:xfrm>
            <a:off x="6322547" y="4855738"/>
            <a:ext cx="439379" cy="43937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12"/>
          <p:cNvSpPr txBox="1"/>
          <p:nvPr>
            <p:custDataLst>
              <p:tags r:id="rId48"/>
            </p:custDataLst>
          </p:nvPr>
        </p:nvSpPr>
        <p:spPr>
          <a:xfrm>
            <a:off x="9684176" y="4433122"/>
            <a:ext cx="434299" cy="38214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30" name="文本框 72"/>
          <p:cNvSpPr txBox="1"/>
          <p:nvPr>
            <p:custDataLst>
              <p:tags r:id="rId49"/>
            </p:custDataLst>
          </p:nvPr>
        </p:nvSpPr>
        <p:spPr>
          <a:xfrm>
            <a:off x="6885866" y="4410264"/>
            <a:ext cx="2625606" cy="80561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化工服务：如技术咨询、工程设计、设备维护等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化工产品需求影响因素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432643" y="1478870"/>
            <a:ext cx="4479207" cy="113078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1100840" y="1478870"/>
            <a:ext cx="161813" cy="113078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603802" y="1576425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经济发展：经济增长带动化工产品需求增长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432643" y="2821272"/>
            <a:ext cx="4479207" cy="113078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1100840" y="2821272"/>
            <a:ext cx="161813" cy="113078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603802" y="2918827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政策法规：政策法规对化工产品需求产生影响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432643" y="4163674"/>
            <a:ext cx="4479207" cy="113078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1100840" y="4163674"/>
            <a:ext cx="161813" cy="113078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603802" y="4261229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技术进步：技术进步推动化工产品需求增长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6611814" y="1478870"/>
            <a:ext cx="4479207" cy="113078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6280011" y="1478870"/>
            <a:ext cx="161813" cy="113078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6782973" y="1576425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环保要求：环保要求对化工产品需求产生影响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64"/>
          <p:cNvSpPr/>
          <p:nvPr>
            <p:custDataLst>
              <p:tags r:id="rId14"/>
            </p:custDataLst>
          </p:nvPr>
        </p:nvSpPr>
        <p:spPr>
          <a:xfrm>
            <a:off x="6611814" y="2821272"/>
            <a:ext cx="4479207" cy="113078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5"/>
          <p:cNvSpPr/>
          <p:nvPr>
            <p:custDataLst>
              <p:tags r:id="rId15"/>
            </p:custDataLst>
          </p:nvPr>
        </p:nvSpPr>
        <p:spPr>
          <a:xfrm>
            <a:off x="6280011" y="2821272"/>
            <a:ext cx="161813" cy="113078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16"/>
            </p:custDataLst>
          </p:nvPr>
        </p:nvSpPr>
        <p:spPr>
          <a:xfrm>
            <a:off x="6782973" y="2918827"/>
            <a:ext cx="4207340" cy="935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国际市场：国际市场对化工产品需求产生影响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化工产品需求趋势预测</a:t>
            </a:r>
            <a:endParaRPr lang="zh-CN" altLang="en-US"/>
          </a:p>
        </p:txBody>
      </p:sp>
      <p:sp>
        <p:nvSpPr>
          <p:cNvPr id="1049322" name="矩形 38"/>
          <p:cNvSpPr/>
          <p:nvPr>
            <p:custDataLst>
              <p:tags r:id="rId2"/>
            </p:custDataLst>
          </p:nvPr>
        </p:nvSpPr>
        <p:spPr>
          <a:xfrm rot="204112">
            <a:off x="838200" y="149832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39"/>
          <p:cNvSpPr/>
          <p:nvPr>
            <p:custDataLst>
              <p:tags r:id="rId3"/>
            </p:custDataLst>
          </p:nvPr>
        </p:nvSpPr>
        <p:spPr>
          <a:xfrm>
            <a:off x="841890" y="149893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1022706" y="162624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化工产品需求持续增长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8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49832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01"/>
          <p:cNvSpPr/>
          <p:nvPr>
            <p:custDataLst>
              <p:tags r:id="rId6"/>
            </p:custDataLst>
          </p:nvPr>
        </p:nvSpPr>
        <p:spPr>
          <a:xfrm>
            <a:off x="4536926" y="149893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4718357" y="162624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环保型化工产品需求增加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4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49832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23"/>
          <p:cNvSpPr/>
          <p:nvPr>
            <p:custDataLst>
              <p:tags r:id="rId9"/>
            </p:custDataLst>
          </p:nvPr>
        </p:nvSpPr>
        <p:spPr>
          <a:xfrm>
            <a:off x="8231962" y="149893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8412163" y="162624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精细化工产品需求增长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89"/>
          <p:cNvSpPr/>
          <p:nvPr>
            <p:custDataLst>
              <p:tags r:id="rId11"/>
            </p:custDataLst>
          </p:nvPr>
        </p:nvSpPr>
        <p:spPr>
          <a:xfrm rot="204112">
            <a:off x="838200" y="3644740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90"/>
          <p:cNvSpPr/>
          <p:nvPr>
            <p:custDataLst>
              <p:tags r:id="rId12"/>
            </p:custDataLst>
          </p:nvPr>
        </p:nvSpPr>
        <p:spPr>
          <a:xfrm>
            <a:off x="841890" y="3645355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1022706" y="3772664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特种化工产品需求增长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3644740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12"/>
          <p:cNvSpPr/>
          <p:nvPr>
            <p:custDataLst>
              <p:tags r:id="rId15"/>
            </p:custDataLst>
          </p:nvPr>
        </p:nvSpPr>
        <p:spPr>
          <a:xfrm>
            <a:off x="4536926" y="3645355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6"/>
            </p:custDataLst>
          </p:nvPr>
        </p:nvSpPr>
        <p:spPr>
          <a:xfrm>
            <a:off x="4718357" y="3772664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化工产品需求区域分布不均衡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8"/>
          <p:cNvSpPr/>
          <p:nvPr>
            <p:custDataLst>
              <p:tags r:id="rId17"/>
            </p:custDataLst>
          </p:nvPr>
        </p:nvSpPr>
        <p:spPr>
          <a:xfrm rot="204112">
            <a:off x="8228272" y="3644740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"/>
          <p:cNvSpPr/>
          <p:nvPr>
            <p:custDataLst>
              <p:tags r:id="rId18"/>
            </p:custDataLst>
          </p:nvPr>
        </p:nvSpPr>
        <p:spPr>
          <a:xfrm>
            <a:off x="8231962" y="3645355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9"/>
            </p:custDataLst>
          </p:nvPr>
        </p:nvSpPr>
        <p:spPr>
          <a:xfrm>
            <a:off x="8413393" y="3772664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化工产品需求与国际市场接轨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中国化工市场供给分析</a:t>
            </a:r>
            <a:endParaRPr lang="zh-CN" altLang="en-US"/>
          </a:p>
        </p:txBody>
      </p:sp>
      <p:sp>
        <p:nvSpPr>
          <p:cNvPr id="104938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化工产品供给结构</a:t>
            </a:r>
            <a:endParaRPr lang="zh-CN" altLang="en-US"/>
          </a:p>
        </p:txBody>
      </p:sp>
      <p:sp>
        <p:nvSpPr>
          <p:cNvPr id="1049426" name="弧形 58"/>
          <p:cNvSpPr/>
          <p:nvPr>
            <p:custDataLst>
              <p:tags r:id="rId2"/>
            </p:custDataLst>
          </p:nvPr>
        </p:nvSpPr>
        <p:spPr>
          <a:xfrm>
            <a:off x="8027409" y="1723544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弧形 57"/>
          <p:cNvSpPr/>
          <p:nvPr>
            <p:custDataLst>
              <p:tags r:id="rId3"/>
            </p:custDataLst>
          </p:nvPr>
        </p:nvSpPr>
        <p:spPr>
          <a:xfrm>
            <a:off x="838200" y="1723544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22"/>
          <p:cNvSpPr/>
          <p:nvPr>
            <p:custDataLst>
              <p:tags r:id="rId4"/>
            </p:custDataLst>
          </p:nvPr>
        </p:nvSpPr>
        <p:spPr>
          <a:xfrm>
            <a:off x="8354477" y="198771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23"/>
          <p:cNvSpPr/>
          <p:nvPr>
            <p:custDataLst>
              <p:tags r:id="rId5"/>
            </p:custDataLst>
          </p:nvPr>
        </p:nvSpPr>
        <p:spPr>
          <a:xfrm>
            <a:off x="8724675" y="204342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6"/>
            </p:custDataLst>
          </p:nvPr>
        </p:nvSpPr>
        <p:spPr>
          <a:xfrm>
            <a:off x="8788472" y="279550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化工产品供给来源：国内企业、国外企业、合资企业等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6" name="椭圆 24"/>
          <p:cNvSpPr/>
          <p:nvPr>
            <p:custDataLst>
              <p:tags r:id="rId7"/>
            </p:custDataLst>
          </p:nvPr>
        </p:nvSpPr>
        <p:spPr>
          <a:xfrm>
            <a:off x="6022769" y="198771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25"/>
          <p:cNvSpPr/>
          <p:nvPr>
            <p:custDataLst>
              <p:tags r:id="rId8"/>
            </p:custDataLst>
          </p:nvPr>
        </p:nvSpPr>
        <p:spPr>
          <a:xfrm>
            <a:off x="6392069" y="204342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9"/>
            </p:custDataLst>
          </p:nvPr>
        </p:nvSpPr>
        <p:spPr>
          <a:xfrm>
            <a:off x="6456763" y="279550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化工产品价格：受国际市场影响，价格波动较大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椭圆 7"/>
          <p:cNvSpPr/>
          <p:nvPr>
            <p:custDataLst>
              <p:tags r:id="rId10"/>
            </p:custDataLst>
          </p:nvPr>
        </p:nvSpPr>
        <p:spPr>
          <a:xfrm>
            <a:off x="3691061" y="198771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9"/>
          <p:cNvSpPr/>
          <p:nvPr>
            <p:custDataLst>
              <p:tags r:id="rId11"/>
            </p:custDataLst>
          </p:nvPr>
        </p:nvSpPr>
        <p:spPr>
          <a:xfrm>
            <a:off x="4060360" y="204342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12"/>
            </p:custDataLst>
          </p:nvPr>
        </p:nvSpPr>
        <p:spPr>
          <a:xfrm>
            <a:off x="4125055" y="279550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化工产品产量：中国化工产品产量在全球范围内处于领先地位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8" name="椭圆 5"/>
          <p:cNvSpPr/>
          <p:nvPr>
            <p:custDataLst>
              <p:tags r:id="rId13"/>
            </p:custDataLst>
          </p:nvPr>
        </p:nvSpPr>
        <p:spPr>
          <a:xfrm>
            <a:off x="1094284" y="198771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4"/>
          <p:cNvSpPr/>
          <p:nvPr>
            <p:custDataLst>
              <p:tags r:id="rId14"/>
            </p:custDataLst>
          </p:nvPr>
        </p:nvSpPr>
        <p:spPr>
          <a:xfrm>
            <a:off x="1463583" y="204342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正文"/>
          <p:cNvSpPr txBox="1"/>
          <p:nvPr>
            <p:custDataLst>
              <p:tags r:id="rId15"/>
            </p:custDataLst>
          </p:nvPr>
        </p:nvSpPr>
        <p:spPr>
          <a:xfrm>
            <a:off x="1528278" y="279550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化工产品种类：包括基础化工产品、精细化工产品等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化工产品供给影响因素</a:t>
            </a:r>
            <a:endParaRPr lang="zh-CN" altLang="en-US"/>
          </a:p>
        </p:txBody>
      </p:sp>
      <p:sp>
        <p:nvSpPr>
          <p:cNvPr id="1049484" name="椭圆 262"/>
          <p:cNvSpPr/>
          <p:nvPr>
            <p:custDataLst>
              <p:tags r:id="rId2"/>
            </p:custDataLst>
          </p:nvPr>
        </p:nvSpPr>
        <p:spPr>
          <a:xfrm>
            <a:off x="2912069" y="3605073"/>
            <a:ext cx="6367420" cy="166586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3"/>
          <p:cNvSpPr/>
          <p:nvPr>
            <p:custDataLst>
              <p:tags r:id="rId3"/>
            </p:custDataLst>
          </p:nvPr>
        </p:nvSpPr>
        <p:spPr>
          <a:xfrm>
            <a:off x="3649651" y="3674645"/>
            <a:ext cx="4827681" cy="143058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4"/>
          <p:cNvSpPr/>
          <p:nvPr>
            <p:custDataLst>
              <p:tags r:id="rId4"/>
            </p:custDataLst>
          </p:nvPr>
        </p:nvSpPr>
        <p:spPr>
          <a:xfrm>
            <a:off x="4340285" y="3879403"/>
            <a:ext cx="3445635" cy="102104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5"/>
          <p:cNvSpPr/>
          <p:nvPr>
            <p:custDataLst>
              <p:tags r:id="rId5"/>
            </p:custDataLst>
          </p:nvPr>
        </p:nvSpPr>
        <p:spPr>
          <a:xfrm>
            <a:off x="4924015" y="4052486"/>
            <a:ext cx="2277958" cy="6750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6"/>
          <p:cNvSpPr/>
          <p:nvPr>
            <p:custDataLst>
              <p:tags r:id="rId6"/>
            </p:custDataLst>
          </p:nvPr>
        </p:nvSpPr>
        <p:spPr>
          <a:xfrm>
            <a:off x="5522451" y="4229528"/>
            <a:ext cx="1310293" cy="38827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306313" y="4165046"/>
            <a:ext cx="0" cy="7334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68"/>
          <p:cNvSpPr/>
          <p:nvPr>
            <p:custDataLst>
              <p:tags r:id="rId8"/>
            </p:custDataLst>
          </p:nvPr>
        </p:nvSpPr>
        <p:spPr>
          <a:xfrm flipV="1">
            <a:off x="3227125" y="4003842"/>
            <a:ext cx="151350" cy="15134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69"/>
          <p:cNvSpPr/>
          <p:nvPr>
            <p:custDataLst>
              <p:tags r:id="rId9"/>
            </p:custDataLst>
          </p:nvPr>
        </p:nvSpPr>
        <p:spPr>
          <a:xfrm flipV="1">
            <a:off x="3263326" y="4040608"/>
            <a:ext cx="78419" cy="7841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0"/>
          <p:cNvSpPr/>
          <p:nvPr>
            <p:custDataLst>
              <p:tags r:id="rId10"/>
            </p:custDataLst>
          </p:nvPr>
        </p:nvSpPr>
        <p:spPr>
          <a:xfrm flipV="1">
            <a:off x="7562113" y="3299067"/>
            <a:ext cx="91111" cy="91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607929" y="3398618"/>
            <a:ext cx="0" cy="166586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2"/>
          <p:cNvSpPr/>
          <p:nvPr>
            <p:custDataLst>
              <p:tags r:id="rId12"/>
            </p:custDataLst>
          </p:nvPr>
        </p:nvSpPr>
        <p:spPr>
          <a:xfrm flipV="1">
            <a:off x="4293338" y="3190466"/>
            <a:ext cx="335481" cy="33547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460198" y="3553600"/>
            <a:ext cx="0" cy="8802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6994220" y="3283229"/>
            <a:ext cx="0" cy="7334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5"/>
          <p:cNvSpPr/>
          <p:nvPr>
            <p:custDataLst>
              <p:tags r:id="rId15"/>
            </p:custDataLst>
          </p:nvPr>
        </p:nvSpPr>
        <p:spPr>
          <a:xfrm flipV="1">
            <a:off x="6915032" y="3122025"/>
            <a:ext cx="151350" cy="15134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76"/>
          <p:cNvSpPr/>
          <p:nvPr>
            <p:custDataLst>
              <p:tags r:id="rId16"/>
            </p:custDataLst>
          </p:nvPr>
        </p:nvSpPr>
        <p:spPr>
          <a:xfrm flipV="1">
            <a:off x="6951232" y="3158791"/>
            <a:ext cx="78419" cy="7841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7"/>
          <p:cNvSpPr/>
          <p:nvPr>
            <p:custDataLst>
              <p:tags r:id="rId17"/>
            </p:custDataLst>
          </p:nvPr>
        </p:nvSpPr>
        <p:spPr>
          <a:xfrm flipV="1">
            <a:off x="4075570" y="3866959"/>
            <a:ext cx="91111" cy="91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121386" y="3966510"/>
            <a:ext cx="0" cy="9632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79"/>
          <p:cNvSpPr/>
          <p:nvPr>
            <p:custDataLst>
              <p:tags r:id="rId19"/>
            </p:custDataLst>
          </p:nvPr>
        </p:nvSpPr>
        <p:spPr>
          <a:xfrm flipV="1">
            <a:off x="8204668" y="4071152"/>
            <a:ext cx="228519" cy="2285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317794" y="4324554"/>
            <a:ext cx="0" cy="35735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81"/>
          <p:cNvSpPr/>
          <p:nvPr>
            <p:custDataLst>
              <p:tags r:id="rId21"/>
            </p:custDataLst>
          </p:nvPr>
        </p:nvSpPr>
        <p:spPr>
          <a:xfrm flipV="1">
            <a:off x="5106148" y="4340957"/>
            <a:ext cx="283063" cy="28305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245293" y="4669023"/>
            <a:ext cx="0" cy="6253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图形 15"/>
          <p:cNvSpPr/>
          <p:nvPr>
            <p:custDataLst>
              <p:tags r:id="rId23"/>
            </p:custDataLst>
          </p:nvPr>
        </p:nvSpPr>
        <p:spPr>
          <a:xfrm>
            <a:off x="5164408" y="4401480"/>
            <a:ext cx="161856" cy="15771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图形 19"/>
          <p:cNvSpPr/>
          <p:nvPr>
            <p:custDataLst>
              <p:tags r:id="rId24"/>
            </p:custDataLst>
          </p:nvPr>
        </p:nvSpPr>
        <p:spPr>
          <a:xfrm>
            <a:off x="8263494" y="4135068"/>
            <a:ext cx="110847" cy="99819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27"/>
          <p:cNvSpPr/>
          <p:nvPr>
            <p:custDataLst>
              <p:tags r:id="rId25"/>
            </p:custDataLst>
          </p:nvPr>
        </p:nvSpPr>
        <p:spPr>
          <a:xfrm>
            <a:off x="4382707" y="3297936"/>
            <a:ext cx="156755" cy="12056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任意多边形: 形状 286"/>
          <p:cNvSpPr/>
          <p:nvPr>
            <p:custDataLst>
              <p:tags r:id="rId26"/>
            </p:custDataLst>
          </p:nvPr>
        </p:nvSpPr>
        <p:spPr>
          <a:xfrm>
            <a:off x="5514532" y="3253817"/>
            <a:ext cx="1162462" cy="1162467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27"/>
            </p:custDataLst>
          </p:nvPr>
        </p:nvSpPr>
        <p:spPr>
          <a:xfrm>
            <a:off x="1349234" y="3316601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原材料价格：原材料价格波动直接影响化工产品的生产成本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28"/>
            </p:custDataLst>
          </p:nvPr>
        </p:nvSpPr>
        <p:spPr>
          <a:xfrm>
            <a:off x="8975056" y="3316601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政策法规：政策法规的调整会影响化工产品的生产和销售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9"/>
            </p:custDataLst>
          </p:nvPr>
        </p:nvSpPr>
        <p:spPr>
          <a:xfrm>
            <a:off x="6935960" y="1478870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市场需求：市场需求的变化直接影响化工产品的供给量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30"/>
            </p:custDataLst>
          </p:nvPr>
        </p:nvSpPr>
        <p:spPr>
          <a:xfrm>
            <a:off x="3388330" y="1478870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生产技术：生产技术的进步可以提高化工产品的生产效率和质量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https://d.book118.com/548076106064006040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5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3_4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6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3_4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8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7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3_4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8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3_4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9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3_4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3"/>
  <p:tag name="KSO_WM_UNIT_INDEX" val="1_5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汉仪北魏写经W</vt:lpstr>
      <vt:lpstr>楷体</vt:lpstr>
      <vt:lpstr>汉仪楷体简</vt:lpstr>
      <vt:lpstr>微软雅黑</vt:lpstr>
      <vt:lpstr>Office Theme</vt:lpstr>
      <vt:lpstr>中国化工市场分析</vt:lpstr>
      <vt:lpstr>目录</vt:lpstr>
      <vt:lpstr>中国化工市场概述</vt:lpstr>
      <vt:lpstr>化工市场定义与分类</vt:lpstr>
      <vt:lpstr>中国化工市场发展历程</vt:lpstr>
      <vt:lpstr>中国化工市场现状与特点</vt:lpstr>
      <vt:lpstr>中国化工市场需求分析</vt:lpstr>
      <vt:lpstr>化工产品需求结构</vt:lpstr>
      <vt:lpstr>化工产品需求影响因素</vt:lpstr>
      <vt:lpstr>化工产品需求趋势预测</vt:lpstr>
      <vt:lpstr>中国化工市场供给分析</vt:lpstr>
      <vt:lpstr>化工产品供给结构</vt:lpstr>
      <vt:lpstr>化工产品供给影响因素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2024-09-18T23:07:32.784</cp:lastPrinted>
  <dcterms:created xsi:type="dcterms:W3CDTF">2024-09-18T15:07:32Z</dcterms:created>
  <dcterms:modified xsi:type="dcterms:W3CDTF">2024-09-18T15:07:35Z</dcterms:modified>
</cp:coreProperties>
</file>