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F331023-8D47-4180-A3D3-65150B180A9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5CE7ED5-FCF3-4ED6-BA57-2378B0FFA15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3707B41-6EFA-4C7E-A176-F5BBF49FA4A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7CCF2B8-27A2-4A9F-8949-7E5DF262147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8BC4F907-12E0-4662-97CF-7CF5C6E32E9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C2A0015B-8149-47D0-8871-5D334743FAB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408AADB8-63FB-4757-B574-0B924A14E2B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09994A4-E7CC-49AC-B06D-348664D6209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BD40B17-29B7-41E1-9FE5-078984EF40F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1309B3B-8E4C-4007-A66B-54EEDBF5C0F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F43088E-0819-4BC5-96D4-A11CCADF3C3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4807701702300604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88386" y="1188770"/>
            <a:ext cx="8744102" cy="209214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护理实践的未来发展与趋势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90127" y="5145145"/>
            <a:ext cx="8024774" cy="42184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790127" y="5566988"/>
            <a:ext cx="7317638" cy="42184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2024-01-21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97491" y="810388"/>
            <a:ext cx="5298183" cy="5298183"/>
          </a:xfrm>
          <a:prstGeom prst="ellipse">
            <a:avLst/>
          </a:prstGeom>
          <a:solidFill>
            <a:schemeClr val="accent1">
              <a:alpha val="1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938400" y="1451298"/>
            <a:ext cx="4016365" cy="401636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231235" y="2407957"/>
            <a:ext cx="3626990" cy="252374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401923" y="2066581"/>
            <a:ext cx="3089320" cy="104165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7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922569" y="1019175"/>
            <a:ext cx="5810250" cy="48196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护理实践现状分析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未来发展趋势预测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挑战与机遇并存局面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战略规划和实施建议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  <p:sp>
        <p:nvSpPr>
          <p:cNvPr id="7" name="AutoShape 7"/>
          <p:cNvSpPr/>
          <p:nvPr/>
        </p:nvSpPr>
        <p:spPr>
          <a:xfrm>
            <a:off x="11307391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1736478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1346376" y="332232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1307391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1736478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1346376" y="508550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1307391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1736478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46376" y="684869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812" y="1067255"/>
            <a:ext cx="12205122" cy="3616657"/>
          </a:xfrm>
          <a:prstGeom prst="rect">
            <a:avLst/>
          </a:prstGeom>
          <a:solidFill>
            <a:srgbClr val="1E242F">
              <a:alpha val="37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562455" y="2990347"/>
            <a:ext cx="9434404" cy="11045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62455" y="1656300"/>
            <a:ext cx="7680985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随着全球人口老龄化和慢性疾病的增加，护理实践在维护人们健康方面发挥着越来越重要的作用。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全球健康挑战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7676" r="17676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技术进步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护理实践变革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5708" r="15708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医疗技术的快速发展为护理实践提供了更多的可能性，如远程医疗、机器人辅助等。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传统的护理模式正在向更加个性化、综合化和智能化的方向发展。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背景与意义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报告目的和范围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388973"/>
            <a:ext cx="2987778" cy="490334"/>
            <a:chOff x="7809821" y="1388973"/>
            <a:chExt cx="2987778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388973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本报告旨在探讨护理实践的未来发展与趋势，为护理教育、研究和实践提供指导。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809821" y="3814445"/>
            <a:ext cx="2987778" cy="490334"/>
            <a:chOff x="7809821" y="3814445"/>
            <a:chExt cx="2987778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7809821" y="3814445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范围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50" name="TextBox 50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报告将涵盖护理实践的多个领域，包括临床护理、社区护理、老年护理、心理护理等，并重点关注未来可能的发展趋势和技术创新。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812" y="1067255"/>
            <a:ext cx="12205122" cy="3616657"/>
          </a:xfrm>
          <a:prstGeom prst="rect">
            <a:avLst/>
          </a:prstGeom>
          <a:solidFill>
            <a:srgbClr val="1E242F">
              <a:alpha val="37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562455" y="2990347"/>
            <a:ext cx="9434404" cy="11045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护理实践现状分析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62455" y="1656300"/>
            <a:ext cx="7680985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6667" r="16667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高科技应用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随着医疗技术的不断进步，高科技在护理服务中的应用也日益普及，如远程护理、智能护理等。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人口老龄化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随着人口老龄化的加剧，老年护理、慢性病护理等服务需求不断增长。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多元化服务需求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患者对护理服务的需求日益多元化，包括心理护理、康复护理、临终关怀等。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护理服务需求变化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51" r="151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目前，我国护理队伍以女性为主，年龄结构偏年轻化，但高级职称和专业化护理人员相对不足。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随着护理教育的不断发展，护理人员的专业素质和技能水平不断提高，但仍有部分护理人员存在服务态度不佳、沟通能力欠缺等问题。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护理队伍结构与素质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护理人员素质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护理队伍结构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150141" y="2021983"/>
            <a:ext cx="3939528" cy="393952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54963" y="2034175"/>
            <a:ext cx="5826389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护理实践正逐渐从单一的医疗服务向跨学科合作转变，与医生、药师、营养师等多专业团队共同为患者提供全面的照护服务。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54963" y="1575832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跨学科合作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54963" y="3530045"/>
            <a:ext cx="5826389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针对不同患者的需求和特点，提供个性化的护理服务，如定制化的护理计划、特色化的护理项目等。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54963" y="3071702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个性化护理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54963" y="5118981"/>
            <a:ext cx="60183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借助人工智能、大数据等先进技术，实现护理服务的智能化和自动化，提高护理效率和质量。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54963" y="4660638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智能化护理</a:t>
            </a:r>
          </a:p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8008" r="8008"/>
          <a:stretch>
            <a:fillRect/>
          </a:stretch>
        </p:blipFill>
        <p:spPr>
          <a:xfrm>
            <a:off x="7676035" y="2524948"/>
            <a:ext cx="2887741" cy="2887741"/>
          </a:xfrm>
          <a:prstGeom prst="ellipse">
            <a:avLst/>
          </a:prstGeom>
        </p:spPr>
      </p:pic>
      <p:sp>
        <p:nvSpPr>
          <p:cNvPr id="10" name="AutoShape 10"/>
          <p:cNvSpPr/>
          <p:nvPr/>
        </p:nvSpPr>
        <p:spPr>
          <a:xfrm>
            <a:off x="8663168" y="1482987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921648" y="4618441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0386775" y="4618441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8906663" y="1691796"/>
            <a:ext cx="426486" cy="426486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10639092" y="4837698"/>
            <a:ext cx="426194" cy="426194"/>
          </a:xfrm>
          <a:custGeom>
            <a:rect l="l" t="t" r="r" b="b"/>
            <a:pathLst>
              <a:path w="304800" h="304800">
                <a:moveTo>
                  <a:pt x="152400" y="190500"/>
                </a:moveTo>
                <a:cubicBezTo>
                  <a:pt x="152400" y="169459"/>
                  <a:pt x="169459" y="152400"/>
                  <a:pt x="190500" y="152400"/>
                </a:cubicBezTo>
                <a:cubicBezTo>
                  <a:pt x="211541" y="152400"/>
                  <a:pt x="228600" y="169459"/>
                  <a:pt x="228600" y="190500"/>
                </a:cubicBezTo>
                <a:cubicBezTo>
                  <a:pt x="228600" y="211541"/>
                  <a:pt x="211541" y="228600"/>
                  <a:pt x="190500" y="228600"/>
                </a:cubicBezTo>
                <a:cubicBezTo>
                  <a:pt x="169459" y="228600"/>
                  <a:pt x="152400" y="211541"/>
                  <a:pt x="152400" y="190500"/>
                </a:cubicBezTo>
                <a:close/>
                <a:moveTo>
                  <a:pt x="266700" y="76200"/>
                </a:moveTo>
                <a:lnTo>
                  <a:pt x="235372" y="12925"/>
                </a:lnTo>
                <a:cubicBezTo>
                  <a:pt x="232801" y="5410"/>
                  <a:pt x="225695" y="0"/>
                  <a:pt x="217284" y="0"/>
                </a:cubicBezTo>
                <a:lnTo>
                  <a:pt x="164973" y="0"/>
                </a:lnTo>
                <a:cubicBezTo>
                  <a:pt x="156467" y="0"/>
                  <a:pt x="149295" y="5544"/>
                  <a:pt x="146837" y="13192"/>
                </a:cubicBezTo>
                <a:lnTo>
                  <a:pt x="114338" y="76200"/>
                </a:lnTo>
                <a:lnTo>
                  <a:pt x="38100" y="76200"/>
                </a:lnTo>
                <a:cubicBezTo>
                  <a:pt x="17059" y="76200"/>
                  <a:pt x="0" y="93259"/>
                  <a:pt x="0" y="114300"/>
                </a:cubicBezTo>
                <a:lnTo>
                  <a:pt x="0" y="304800"/>
                </a:lnTo>
                <a:lnTo>
                  <a:pt x="304800" y="304800"/>
                </a:lnTo>
                <a:lnTo>
                  <a:pt x="304800" y="114300"/>
                </a:lnTo>
                <a:cubicBezTo>
                  <a:pt x="304800" y="93259"/>
                  <a:pt x="287760" y="76200"/>
                  <a:pt x="266700" y="76200"/>
                </a:cubicBezTo>
                <a:close/>
                <a:moveTo>
                  <a:pt x="57150" y="152400"/>
                </a:moveTo>
                <a:cubicBezTo>
                  <a:pt x="46625" y="152400"/>
                  <a:pt x="38100" y="143875"/>
                  <a:pt x="38100" y="133350"/>
                </a:cubicBezTo>
                <a:cubicBezTo>
                  <a:pt x="38100" y="122825"/>
                  <a:pt x="46625" y="114300"/>
                  <a:pt x="57150" y="114300"/>
                </a:cubicBezTo>
                <a:cubicBezTo>
                  <a:pt x="67675" y="114300"/>
                  <a:pt x="76200" y="122825"/>
                  <a:pt x="76200" y="133350"/>
                </a:cubicBezTo>
                <a:cubicBezTo>
                  <a:pt x="76200" y="143875"/>
                  <a:pt x="67675" y="152400"/>
                  <a:pt x="57150" y="152400"/>
                </a:cubicBezTo>
                <a:close/>
                <a:moveTo>
                  <a:pt x="190500" y="266700"/>
                </a:moveTo>
                <a:cubicBezTo>
                  <a:pt x="148419" y="266700"/>
                  <a:pt x="114300" y="232581"/>
                  <a:pt x="114300" y="190500"/>
                </a:cubicBezTo>
                <a:cubicBezTo>
                  <a:pt x="114300" y="148419"/>
                  <a:pt x="148419" y="114300"/>
                  <a:pt x="190500" y="114300"/>
                </a:cubicBezTo>
                <a:cubicBezTo>
                  <a:pt x="232581" y="114300"/>
                  <a:pt x="266700" y="148419"/>
                  <a:pt x="266700" y="190500"/>
                </a:cubicBezTo>
                <a:cubicBezTo>
                  <a:pt x="266700" y="232581"/>
                  <a:pt x="232581" y="266700"/>
                  <a:pt x="190500" y="26670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7137949" y="4833774"/>
            <a:ext cx="482811" cy="482811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护理实践模式创新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812" y="1067255"/>
            <a:ext cx="12205122" cy="3616657"/>
          </a:xfrm>
          <a:prstGeom prst="rect">
            <a:avLst/>
          </a:prstGeom>
          <a:solidFill>
            <a:srgbClr val="1E242F">
              <a:alpha val="37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562455" y="2990347"/>
            <a:ext cx="9434404" cy="11045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未来发展趋势预测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62455" y="1656300"/>
            <a:ext cx="7680985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31631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05998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662092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196862" y="1742733"/>
            <a:ext cx="3798277" cy="3798277"/>
          </a:xfrm>
          <a:prstGeom prst="ellipse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170411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基于患者需求的定制化护理计划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170411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根据患者的具体病情、身体状况、心理需求等，制定个性化的护理方案。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707422" y="2510291"/>
            <a:ext cx="2800350" cy="1076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灵活多变的护理服务方式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707422" y="3541108"/>
            <a:ext cx="2924175" cy="12477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提供多种护理服务方式，如家庭护理、社区护理、医院护理等，以满足不同患者的需求。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226846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以患者为中心的护理理念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226846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强调患者的主体地位，关注患者的感受和需求，提高患者的满意度和护理质量。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312666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507874" y="6318935"/>
            <a:ext cx="701468" cy="12299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54963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7715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>
            <a:off x="1209343" y="6393165"/>
            <a:ext cx="10991852" cy="0"/>
          </a:xfrm>
          <a:prstGeom prst="line">
            <a:avLst/>
          </a:prstGeom>
          <a:ln w="14288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grpSp>
        <p:nvGrpSpPr>
          <p:cNvPr id="17" name="Group 1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8" name="AutoShape 1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TextBox 3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个性化护理服务模式</a:t>
              </a:r>
            </a:p>
          </p:txBody>
        </p:sp>
      </p:grpSp>
      <p:sp>
        <p:nvSpPr>
          <p:cNvPr id="39" name="AutoShape 39"/>
          <p:cNvSpPr/>
          <p:nvPr/>
        </p:nvSpPr>
        <p:spPr>
          <a:xfrm>
            <a:off x="680115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686783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10237651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10304326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TextBox 43"/>
          <p:cNvSpPr txBox="1"/>
          <p:nvPr/>
        </p:nvSpPr>
        <p:spPr>
          <a:xfrm>
            <a:off x="10207807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6761790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3030145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70591"/>
            <a:ext cx="5783287" cy="1172718"/>
            <a:chOff x="5982796" y="3170591"/>
            <a:chExt cx="5783287" cy="1172718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70591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远程医疗与在线护理服务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641126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借助互联网和移动通信技术，实现远程医疗咨询、在线护理服务等功能，方便患者获取专业的护理指导。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823246"/>
            <a:ext cx="5783287" cy="1172718"/>
            <a:chOff x="5982796" y="4823246"/>
            <a:chExt cx="5783287" cy="1172718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823246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大数据与人工智能辅助决策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93781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运用大数据分析和人工智能技术，对护理实践进行数据挖掘和智能分析，为护理人员提供科学的决策支持。</a:t>
              </a:r>
            </a:p>
          </p:txBody>
        </p:sp>
      </p:grpSp>
      <p:sp>
        <p:nvSpPr>
          <p:cNvPr id="8" name="AutoShape 8"/>
          <p:cNvSpPr/>
          <p:nvPr/>
        </p:nvSpPr>
        <p:spPr>
          <a:xfrm>
            <a:off x="4805646" y="4913047"/>
            <a:ext cx="810236" cy="8102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5982796" y="1521950"/>
            <a:ext cx="5687135" cy="1172718"/>
            <a:chOff x="5982796" y="1521950"/>
            <a:chExt cx="5687135" cy="1172718"/>
          </a:xfrm>
        </p:grpSpPr>
        <p:sp>
          <p:nvSpPr>
            <p:cNvPr id="10" name="TextBox 10"/>
            <p:cNvSpPr txBox="1"/>
            <p:nvPr/>
          </p:nvSpPr>
          <p:spPr>
            <a:xfrm>
              <a:off x="5982796" y="152195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护理机器人与自动化设备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982796" y="1992485"/>
              <a:ext cx="5687135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利用先进的机器人技术和自动化设备，减轻护理人员的工作负担，提高护理效率。</a:t>
              </a:r>
            </a:p>
          </p:txBody>
        </p:sp>
      </p:grpSp>
      <p:sp>
        <p:nvSpPr>
          <p:cNvPr id="12" name="AutoShape 12"/>
          <p:cNvSpPr/>
          <p:nvPr/>
        </p:nvSpPr>
        <p:spPr>
          <a:xfrm>
            <a:off x="4805646" y="3272584"/>
            <a:ext cx="810236" cy="8102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805646" y="1611485"/>
            <a:ext cx="810236" cy="8102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641457" y="1735931"/>
            <a:ext cx="3722789" cy="3981079"/>
          </a:xfrm>
          <a:prstGeom prst="rect">
            <a:avLst/>
          </a:prstGeom>
          <a:solidFill>
            <a:schemeClr val="accent1">
              <a:alpha val="9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5014447" y="3486249"/>
            <a:ext cx="391670" cy="391670"/>
          </a:xfrm>
          <a:custGeom>
            <a:rect l="l" t="t" r="r" b="b"/>
            <a:pathLst>
              <a:path w="304800" h="304800">
                <a:moveTo>
                  <a:pt x="288693" y="85468"/>
                </a:moveTo>
                <a:lnTo>
                  <a:pt x="193700" y="180461"/>
                </a:lnTo>
                <a:lnTo>
                  <a:pt x="301971" y="180461"/>
                </a:lnTo>
                <a:cubicBezTo>
                  <a:pt x="303686" y="171298"/>
                  <a:pt x="304800" y="162001"/>
                  <a:pt x="304800" y="152400"/>
                </a:cubicBezTo>
                <a:cubicBezTo>
                  <a:pt x="304800" y="128273"/>
                  <a:pt x="298694" y="105747"/>
                  <a:pt x="288693" y="85468"/>
                </a:cubicBezTo>
                <a:close/>
                <a:moveTo>
                  <a:pt x="200549" y="145161"/>
                </a:moveTo>
                <a:lnTo>
                  <a:pt x="278682" y="67066"/>
                </a:lnTo>
                <a:cubicBezTo>
                  <a:pt x="260080" y="39643"/>
                  <a:pt x="232543" y="19241"/>
                  <a:pt x="200549" y="8525"/>
                </a:cubicBezTo>
                <a:lnTo>
                  <a:pt x="200549" y="145161"/>
                </a:lnTo>
                <a:close/>
                <a:moveTo>
                  <a:pt x="159525" y="200549"/>
                </a:moveTo>
                <a:lnTo>
                  <a:pt x="237677" y="278721"/>
                </a:lnTo>
                <a:cubicBezTo>
                  <a:pt x="265138" y="260156"/>
                  <a:pt x="285560" y="232581"/>
                  <a:pt x="296275" y="200549"/>
                </a:cubicBezTo>
                <a:lnTo>
                  <a:pt x="159525" y="200549"/>
                </a:lnTo>
                <a:close/>
                <a:moveTo>
                  <a:pt x="180432" y="111862"/>
                </a:moveTo>
                <a:lnTo>
                  <a:pt x="180432" y="2829"/>
                </a:lnTo>
                <a:cubicBezTo>
                  <a:pt x="171317" y="1133"/>
                  <a:pt x="162001" y="0"/>
                  <a:pt x="152400" y="0"/>
                </a:cubicBezTo>
                <a:cubicBezTo>
                  <a:pt x="128064" y="0"/>
                  <a:pt x="105366" y="6229"/>
                  <a:pt x="84963" y="16393"/>
                </a:cubicBezTo>
                <a:lnTo>
                  <a:pt x="180432" y="111862"/>
                </a:lnTo>
                <a:close/>
                <a:moveTo>
                  <a:pt x="124368" y="193853"/>
                </a:moveTo>
                <a:lnTo>
                  <a:pt x="124368" y="301981"/>
                </a:lnTo>
                <a:cubicBezTo>
                  <a:pt x="133483" y="303686"/>
                  <a:pt x="142799" y="304800"/>
                  <a:pt x="152400" y="304800"/>
                </a:cubicBezTo>
                <a:cubicBezTo>
                  <a:pt x="176508" y="304800"/>
                  <a:pt x="198987" y="298694"/>
                  <a:pt x="219266" y="288722"/>
                </a:cubicBezTo>
                <a:lnTo>
                  <a:pt x="124368" y="193853"/>
                </a:lnTo>
                <a:close/>
                <a:moveTo>
                  <a:pt x="104232" y="159763"/>
                </a:moveTo>
                <a:lnTo>
                  <a:pt x="26194" y="237792"/>
                </a:lnTo>
                <a:cubicBezTo>
                  <a:pt x="44758" y="265176"/>
                  <a:pt x="72276" y="285569"/>
                  <a:pt x="104232" y="296285"/>
                </a:cubicBezTo>
                <a:lnTo>
                  <a:pt x="104232" y="159763"/>
                </a:lnTo>
                <a:close/>
                <a:moveTo>
                  <a:pt x="2829" y="124368"/>
                </a:moveTo>
                <a:cubicBezTo>
                  <a:pt x="1133" y="133483"/>
                  <a:pt x="0" y="142799"/>
                  <a:pt x="0" y="152400"/>
                </a:cubicBezTo>
                <a:cubicBezTo>
                  <a:pt x="0" y="176584"/>
                  <a:pt x="6144" y="199130"/>
                  <a:pt x="16145" y="219408"/>
                </a:cubicBezTo>
                <a:lnTo>
                  <a:pt x="111195" y="124358"/>
                </a:lnTo>
                <a:lnTo>
                  <a:pt x="2829" y="124358"/>
                </a:lnTo>
                <a:close/>
                <a:moveTo>
                  <a:pt x="66637" y="26489"/>
                </a:moveTo>
                <a:cubicBezTo>
                  <a:pt x="39443" y="45053"/>
                  <a:pt x="19183" y="72428"/>
                  <a:pt x="8525" y="104232"/>
                </a:cubicBezTo>
                <a:lnTo>
                  <a:pt x="144389" y="104232"/>
                </a:lnTo>
                <a:lnTo>
                  <a:pt x="66637" y="26489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5014447" y="1795508"/>
            <a:ext cx="391670" cy="39167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5026640" y="5128951"/>
            <a:ext cx="378428" cy="378428"/>
          </a:xfrm>
          <a:custGeom>
            <a:rect l="l" t="t" r="r" b="b"/>
            <a:pathLst>
              <a:path w="304800" h="304800">
                <a:moveTo>
                  <a:pt x="209550" y="0"/>
                </a:moveTo>
                <a:cubicBezTo>
                  <a:pt x="156943" y="0"/>
                  <a:pt x="114300" y="42643"/>
                  <a:pt x="114300" y="95250"/>
                </a:cubicBezTo>
                <a:cubicBezTo>
                  <a:pt x="114300" y="101213"/>
                  <a:pt x="114852" y="107042"/>
                  <a:pt x="115900" y="112700"/>
                </a:cubicBezTo>
                <a:lnTo>
                  <a:pt x="0" y="228600"/>
                </a:lnTo>
                <a:lnTo>
                  <a:pt x="0" y="285750"/>
                </a:lnTo>
                <a:cubicBezTo>
                  <a:pt x="0" y="296275"/>
                  <a:pt x="8525" y="304800"/>
                  <a:pt x="19050" y="304800"/>
                </a:cubicBezTo>
                <a:lnTo>
                  <a:pt x="38100" y="304800"/>
                </a:lnTo>
                <a:lnTo>
                  <a:pt x="38100" y="285750"/>
                </a:lnTo>
                <a:lnTo>
                  <a:pt x="76200" y="285750"/>
                </a:lnTo>
                <a:lnTo>
                  <a:pt x="76200" y="247650"/>
                </a:lnTo>
                <a:lnTo>
                  <a:pt x="114300" y="247650"/>
                </a:lnTo>
                <a:lnTo>
                  <a:pt x="114300" y="209550"/>
                </a:lnTo>
                <a:lnTo>
                  <a:pt x="152400" y="209550"/>
                </a:lnTo>
                <a:lnTo>
                  <a:pt x="177117" y="184833"/>
                </a:lnTo>
                <a:cubicBezTo>
                  <a:pt x="187242" y="188500"/>
                  <a:pt x="198158" y="190500"/>
                  <a:pt x="209550" y="190500"/>
                </a:cubicBezTo>
                <a:cubicBezTo>
                  <a:pt x="262157" y="190500"/>
                  <a:pt x="304800" y="147857"/>
                  <a:pt x="304800" y="95250"/>
                </a:cubicBezTo>
                <a:cubicBezTo>
                  <a:pt x="304800" y="42643"/>
                  <a:pt x="262157" y="0"/>
                  <a:pt x="209550" y="0"/>
                </a:cubicBezTo>
                <a:close/>
                <a:moveTo>
                  <a:pt x="238087" y="95288"/>
                </a:moveTo>
                <a:cubicBezTo>
                  <a:pt x="222304" y="95288"/>
                  <a:pt x="209512" y="82496"/>
                  <a:pt x="209512" y="66713"/>
                </a:cubicBezTo>
                <a:cubicBezTo>
                  <a:pt x="209512" y="50930"/>
                  <a:pt x="222304" y="38138"/>
                  <a:pt x="238087" y="38138"/>
                </a:cubicBezTo>
                <a:cubicBezTo>
                  <a:pt x="253870" y="38138"/>
                  <a:pt x="266662" y="50930"/>
                  <a:pt x="266662" y="66713"/>
                </a:cubicBezTo>
                <a:cubicBezTo>
                  <a:pt x="266662" y="82496"/>
                  <a:pt x="253870" y="95288"/>
                  <a:pt x="238087" y="95288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8" name="Picture 18"/>
          <p:cNvPicPr>
            <a:picLocks noChangeAspect="1"/>
          </p:cNvPicPr>
          <p:nvPr/>
        </p:nvPicPr>
        <p:blipFill>
          <a:blip r:embed="rId2">
            <a:alphaModFix/>
          </a:blip>
          <a:srcRect l="16205" r="16205"/>
          <a:stretch>
            <a:fillRect/>
          </a:stretch>
        </p:blipFill>
        <p:spPr>
          <a:xfrm>
            <a:off x="641457" y="1883900"/>
            <a:ext cx="3722789" cy="3671084"/>
          </a:xfrm>
          <a:prstGeom prst="rect">
            <a:avLst/>
          </a:prstGeom>
        </p:spPr>
      </p:pic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智能化技术应用前景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创新护理服务产品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开发具有创新性的护理服务产品，如特色护理、高端护理等，满足不同消费群体的需求。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加强护理服务品牌建设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通过品牌建设、营销推广等手段，提高护理服务的知名度和美誉度，增强市场竞争力。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拓展护理服务领域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将护理服务延伸至康复、养老、健康管理等领域，形成多元化的护理服务市场。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多元化护理服务市场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https://d.book118.com/548077017023006044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7F7F7"/>
      </a:dk1>
      <a:lt1>
        <a:srgbClr val="000000"/>
      </a:lt1>
      <a:dk2>
        <a:srgbClr val="FFFFFF"/>
      </a:dk2>
      <a:lt2>
        <a:srgbClr val="000000"/>
      </a:lt2>
      <a:accent1>
        <a:srgbClr val="8C8C8C"/>
      </a:accent1>
      <a:accent2>
        <a:srgbClr val="A8A8A8"/>
      </a:accent2>
      <a:accent3>
        <a:srgbClr val="7B7B7B"/>
      </a:accent3>
      <a:accent4>
        <a:srgbClr val="515151"/>
      </a:accent4>
      <a:accent5>
        <a:srgbClr val="60727F"/>
      </a:accent5>
      <a:accent6>
        <a:srgbClr val="444444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79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2024-09-24T01:40:08.035</cp:lastPrinted>
  <dcterms:created xsi:type="dcterms:W3CDTF">2024-09-23T17:40:08Z</dcterms:created>
  <dcterms:modified xsi:type="dcterms:W3CDTF">2024-09-23T17:40:10Z</dcterms:modified>
</cp:coreProperties>
</file>