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8" r:id="rId23"/>
  </p:sldIdLst>
  <p:sldSz cx="9144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tags" Target="tags/tag1.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heme" Target="theme/theme1.xml" /><Relationship Id="rId28"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C959F1A-876C-4A31-9E83-BD951092FA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9F5621-F044-40C3-B41B-24AD4726AFC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2C81768-AB49-4DC7-874A-AC821DAF013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59AB62B-ED0C-41CB-9499-CA37315B2CA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04D5BAA-B7FF-48D4-A904-02630DE2A7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B00E2D7-5229-4FB3-88D9-4D965152BA9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2F3ACC4-A77C-41E7-99F4-4D0ACDD65BE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294BFC5-BB9C-43F7-A701-5EE876D04D8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6DA38E2-781B-4685-A86C-1008DE9970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2866481-968C-47F5-BDD3-73040E602C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4F2BB2F-2DCA-4C84-886B-BACC5215E3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4000" b="1" i="0">
                <a:solidFill>
                  <a:srgbClr val="482400"/>
                </a:solidFill>
                <a:latin typeface="Microsoft JhengHei"/>
                <a:cs typeface="Microsoft JhengHei"/>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32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defRPr sz="1400" b="0" i="0">
                <a:solidFill>
                  <a:srgbClr val="482400"/>
                </a:solidFill>
                <a:latin typeface="Times New Roman"/>
                <a:cs typeface="Times New Roman"/>
              </a:defRPr>
            </a:lvl1pPr>
          </a:lstStyle>
          <a:p>
            <a:pPr marL="12700">
              <a:lnSpc>
                <a:spcPts val="1630"/>
              </a:lnSpc>
            </a:pPr>
            <a:r>
              <a:rPr spc="-10"/>
              <a:t>11/12/2023</a:t>
            </a:r>
          </a:p>
        </p:txBody>
      </p:sp>
      <p:sp>
        <p:nvSpPr>
          <p:cNvPr id="6" name="Holder 6"/>
          <p:cNvSpPr>
            <a:spLocks noGrp="1"/>
          </p:cNvSpPr>
          <p:nvPr>
            <p:ph type="sldNum" sz="quarter" idx="7"/>
          </p:nvPr>
        </p:nvSpPr>
        <p:spPr/>
        <p:txBody>
          <a:bodyPr lIns="0" tIns="0" rIns="0" bIns="0"/>
          <a:lstStyle>
            <a:lvl1pPr>
              <a:defRPr sz="2400" b="0" i="0">
                <a:solidFill>
                  <a:srgbClr val="482400"/>
                </a:solidFill>
                <a:latin typeface="Times New Roman"/>
                <a:cs typeface="Times New Roman"/>
              </a:defRPr>
            </a:lvl1pPr>
          </a:lstStyle>
          <a:p>
            <a:pPr marL="190500">
              <a:lnSpc>
                <a:spcPts val="2720"/>
              </a:lnSpc>
            </a:pPr>
            <a:fld id="{81D60167-4931-47E6-BA6A-407CBD079E47}" type="slidenum">
              <a:rPr/>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rgbClr val="482400"/>
                </a:solidFill>
                <a:latin typeface="Microsoft JhengHei"/>
                <a:cs typeface="Microsoft JhengHei"/>
              </a:defRPr>
            </a:lvl1pPr>
          </a:lstStyle>
          <a:p/>
        </p:txBody>
      </p:sp>
      <p:sp>
        <p:nvSpPr>
          <p:cNvPr id="3" name="Holder 3"/>
          <p:cNvSpPr>
            <a:spLocks noGrp="1"/>
          </p:cNvSpPr>
          <p:nvPr>
            <p:ph type="body" idx="1"/>
          </p:nvPr>
        </p:nvSpPr>
        <p:spPr/>
        <p:txBody>
          <a:bodyPr lIns="0" tIns="0" rIns="0" bIns="0"/>
          <a:lstStyle>
            <a:lvl1pPr>
              <a:defRPr sz="3200" b="1" i="0">
                <a:solidFill>
                  <a:schemeClr val="tx1"/>
                </a:solidFill>
                <a:latin typeface="Microsoft JhengHei"/>
                <a:cs typeface="Microsoft JhengHei"/>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defRPr sz="1400" b="0" i="0">
                <a:solidFill>
                  <a:srgbClr val="482400"/>
                </a:solidFill>
                <a:latin typeface="Times New Roman"/>
                <a:cs typeface="Times New Roman"/>
              </a:defRPr>
            </a:lvl1pPr>
          </a:lstStyle>
          <a:p>
            <a:pPr marL="12700">
              <a:lnSpc>
                <a:spcPts val="1630"/>
              </a:lnSpc>
            </a:pPr>
            <a:r>
              <a:rPr spc="-10"/>
              <a:t>11/12/2023</a:t>
            </a:r>
          </a:p>
        </p:txBody>
      </p:sp>
      <p:sp>
        <p:nvSpPr>
          <p:cNvPr id="6" name="Holder 6"/>
          <p:cNvSpPr>
            <a:spLocks noGrp="1"/>
          </p:cNvSpPr>
          <p:nvPr>
            <p:ph type="sldNum" sz="quarter" idx="7"/>
          </p:nvPr>
        </p:nvSpPr>
        <p:spPr/>
        <p:txBody>
          <a:bodyPr lIns="0" tIns="0" rIns="0" bIns="0"/>
          <a:lstStyle>
            <a:lvl1pPr>
              <a:defRPr sz="2400" b="0" i="0">
                <a:solidFill>
                  <a:srgbClr val="482400"/>
                </a:solidFill>
                <a:latin typeface="Times New Roman"/>
                <a:cs typeface="Times New Roman"/>
              </a:defRPr>
            </a:lvl1pPr>
          </a:lstStyle>
          <a:p>
            <a:pPr marL="190500">
              <a:lnSpc>
                <a:spcPts val="2720"/>
              </a:lnSpc>
            </a:pPr>
            <a:fld id="{81D60167-4931-47E6-BA6A-407CBD079E47}" type="slidenum">
              <a:rPr/>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rgbClr val="482400"/>
                </a:solidFill>
                <a:latin typeface="Microsoft JhengHei"/>
                <a:cs typeface="Microsoft JhengHei"/>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defRPr sz="1400" b="0" i="0">
                <a:solidFill>
                  <a:srgbClr val="482400"/>
                </a:solidFill>
                <a:latin typeface="Times New Roman"/>
                <a:cs typeface="Times New Roman"/>
              </a:defRPr>
            </a:lvl1pPr>
          </a:lstStyle>
          <a:p>
            <a:pPr marL="12700">
              <a:lnSpc>
                <a:spcPts val="1630"/>
              </a:lnSpc>
            </a:pPr>
            <a:r>
              <a:rPr spc="-10"/>
              <a:t>11/12/2023</a:t>
            </a:r>
          </a:p>
        </p:txBody>
      </p:sp>
      <p:sp>
        <p:nvSpPr>
          <p:cNvPr id="7" name="Holder 7"/>
          <p:cNvSpPr>
            <a:spLocks noGrp="1"/>
          </p:cNvSpPr>
          <p:nvPr>
            <p:ph type="sldNum" sz="quarter" idx="7"/>
          </p:nvPr>
        </p:nvSpPr>
        <p:spPr/>
        <p:txBody>
          <a:bodyPr lIns="0" tIns="0" rIns="0" bIns="0"/>
          <a:lstStyle>
            <a:lvl1pPr>
              <a:defRPr sz="2400" b="0" i="0">
                <a:solidFill>
                  <a:srgbClr val="482400"/>
                </a:solidFill>
                <a:latin typeface="Times New Roman"/>
                <a:cs typeface="Times New Roman"/>
              </a:defRPr>
            </a:lvl1pPr>
          </a:lstStyle>
          <a:p>
            <a:pPr marL="190500">
              <a:lnSpc>
                <a:spcPts val="2720"/>
              </a:lnSpc>
            </a:pPr>
            <a:fld id="{81D60167-4931-47E6-BA6A-407CBD079E47}" type="slidenum">
              <a:rPr/>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4000" b="1" i="0">
                <a:solidFill>
                  <a:srgbClr val="482400"/>
                </a:solidFill>
                <a:latin typeface="Microsoft JhengHei"/>
                <a:cs typeface="Microsoft JhengHei"/>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defRPr sz="1400" b="0" i="0">
                <a:solidFill>
                  <a:srgbClr val="482400"/>
                </a:solidFill>
                <a:latin typeface="Times New Roman"/>
                <a:cs typeface="Times New Roman"/>
              </a:defRPr>
            </a:lvl1pPr>
          </a:lstStyle>
          <a:p>
            <a:pPr marL="12700">
              <a:lnSpc>
                <a:spcPts val="1630"/>
              </a:lnSpc>
            </a:pPr>
            <a:r>
              <a:rPr spc="-10"/>
              <a:t>11/12/2023</a:t>
            </a:r>
          </a:p>
        </p:txBody>
      </p:sp>
      <p:sp>
        <p:nvSpPr>
          <p:cNvPr id="5" name="Holder 5"/>
          <p:cNvSpPr>
            <a:spLocks noGrp="1"/>
          </p:cNvSpPr>
          <p:nvPr>
            <p:ph type="sldNum" sz="quarter" idx="7"/>
          </p:nvPr>
        </p:nvSpPr>
        <p:spPr/>
        <p:txBody>
          <a:bodyPr lIns="0" tIns="0" rIns="0" bIns="0"/>
          <a:lstStyle>
            <a:lvl1pPr>
              <a:defRPr sz="2400" b="0" i="0">
                <a:solidFill>
                  <a:srgbClr val="482400"/>
                </a:solidFill>
                <a:latin typeface="Times New Roman"/>
                <a:cs typeface="Times New Roman"/>
              </a:defRPr>
            </a:lvl1pPr>
          </a:lstStyle>
          <a:p>
            <a:pPr marL="190500">
              <a:lnSpc>
                <a:spcPts val="2720"/>
              </a:lnSpc>
            </a:pPr>
            <a:fld id="{81D60167-4931-47E6-BA6A-407CBD079E47}" type="slidenum">
              <a:rPr/>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defRPr sz="1400" b="0" i="0">
                <a:solidFill>
                  <a:srgbClr val="482400"/>
                </a:solidFill>
                <a:latin typeface="Times New Roman"/>
                <a:cs typeface="Times New Roman"/>
              </a:defRPr>
            </a:lvl1pPr>
          </a:lstStyle>
          <a:p>
            <a:pPr marL="12700">
              <a:lnSpc>
                <a:spcPts val="1630"/>
              </a:lnSpc>
            </a:pPr>
            <a:r>
              <a:rPr spc="-10"/>
              <a:t>11/12/2023</a:t>
            </a:r>
          </a:p>
        </p:txBody>
      </p:sp>
      <p:sp>
        <p:nvSpPr>
          <p:cNvPr id="4" name="Holder 4"/>
          <p:cNvSpPr>
            <a:spLocks noGrp="1"/>
          </p:cNvSpPr>
          <p:nvPr>
            <p:ph type="sldNum" sz="quarter" idx="7"/>
          </p:nvPr>
        </p:nvSpPr>
        <p:spPr/>
        <p:txBody>
          <a:bodyPr lIns="0" tIns="0" rIns="0" bIns="0"/>
          <a:lstStyle>
            <a:lvl1pPr>
              <a:defRPr sz="2400" b="0" i="0">
                <a:solidFill>
                  <a:srgbClr val="482400"/>
                </a:solidFill>
                <a:latin typeface="Times New Roman"/>
                <a:cs typeface="Times New Roman"/>
              </a:defRPr>
            </a:lvl1pPr>
          </a:lstStyle>
          <a:p>
            <a:pPr marL="190500">
              <a:lnSpc>
                <a:spcPts val="2720"/>
              </a:lnSpc>
            </a:pPr>
            <a:fld id="{81D60167-4931-47E6-BA6A-407CBD079E47}" type="slidenum">
              <a:rPr/>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1.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9144000" cy="6858000"/>
          </a:xfrm>
          <a:prstGeom prst="rect">
            <a:avLst/>
          </a:prstGeom>
        </p:spPr>
      </p:pic>
      <p:sp>
        <p:nvSpPr>
          <p:cNvPr id="2" name="Holder 2"/>
          <p:cNvSpPr>
            <a:spLocks noGrp="1"/>
          </p:cNvSpPr>
          <p:nvPr>
            <p:ph type="title"/>
          </p:nvPr>
        </p:nvSpPr>
        <p:spPr>
          <a:xfrm>
            <a:off x="535940" y="323532"/>
            <a:ext cx="4597400" cy="635000"/>
          </a:xfrm>
          <a:prstGeom prst="rect">
            <a:avLst/>
          </a:prstGeom>
        </p:spPr>
        <p:txBody>
          <a:bodyPr wrap="square" lIns="0" tIns="0" rIns="0" bIns="0">
            <a:spAutoFit/>
          </a:bodyPr>
          <a:lstStyle>
            <a:lvl1pPr>
              <a:defRPr sz="4000" b="1" i="0">
                <a:solidFill>
                  <a:srgbClr val="482400"/>
                </a:solidFill>
                <a:latin typeface="Microsoft JhengHei"/>
                <a:cs typeface="Microsoft JhengHei"/>
              </a:defRPr>
            </a:lvl1pPr>
          </a:lstStyle>
          <a:p/>
        </p:txBody>
      </p:sp>
      <p:sp>
        <p:nvSpPr>
          <p:cNvPr id="3" name="Holder 3"/>
          <p:cNvSpPr>
            <a:spLocks noGrp="1"/>
          </p:cNvSpPr>
          <p:nvPr>
            <p:ph type="body" idx="1"/>
          </p:nvPr>
        </p:nvSpPr>
        <p:spPr>
          <a:xfrm>
            <a:off x="226059" y="1264920"/>
            <a:ext cx="8691880" cy="4780280"/>
          </a:xfrm>
          <a:prstGeom prst="rect">
            <a:avLst/>
          </a:prstGeom>
        </p:spPr>
        <p:txBody>
          <a:bodyPr wrap="square" lIns="0" tIns="0" rIns="0" bIns="0">
            <a:spAutoFit/>
          </a:bodyPr>
          <a:lstStyle>
            <a:lvl1pPr>
              <a:defRPr sz="3200" b="1" i="0">
                <a:solidFill>
                  <a:schemeClr val="tx1"/>
                </a:solidFill>
                <a:latin typeface="Microsoft JhengHei"/>
                <a:cs typeface="Microsoft JhengHei"/>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1145539" y="6612165"/>
            <a:ext cx="835660" cy="222884"/>
          </a:xfrm>
          <a:prstGeom prst="rect">
            <a:avLst/>
          </a:prstGeom>
        </p:spPr>
        <p:txBody>
          <a:bodyPr wrap="square" lIns="0" tIns="0" rIns="0" bIns="0">
            <a:spAutoFit/>
          </a:bodyPr>
          <a:lstStyle>
            <a:defPPr>
              <a:defRPr kern="0"/>
            </a:defPPr>
            <a:lvl1pPr>
              <a:defRPr sz="1400" b="0" i="0">
                <a:solidFill>
                  <a:srgbClr val="482400"/>
                </a:solidFill>
                <a:latin typeface="Times New Roman"/>
                <a:cs typeface="Times New Roman"/>
              </a:defRPr>
            </a:lvl1pPr>
          </a:lstStyle>
          <a:p>
            <a:pPr marL="12700">
              <a:lnSpc>
                <a:spcPts val="1630"/>
              </a:lnSpc>
            </a:pPr>
            <a:r>
              <a:rPr spc="-10"/>
              <a:t>11/12/2023</a:t>
            </a:r>
          </a:p>
        </p:txBody>
      </p:sp>
      <p:sp>
        <p:nvSpPr>
          <p:cNvPr id="6" name="Holder 6"/>
          <p:cNvSpPr>
            <a:spLocks noGrp="1"/>
          </p:cNvSpPr>
          <p:nvPr>
            <p:ph type="sldNum" sz="quarter" idx="7"/>
          </p:nvPr>
        </p:nvSpPr>
        <p:spPr>
          <a:xfrm>
            <a:off x="8709659" y="6469226"/>
            <a:ext cx="393700" cy="363220"/>
          </a:xfrm>
          <a:prstGeom prst="rect">
            <a:avLst/>
          </a:prstGeom>
        </p:spPr>
        <p:txBody>
          <a:bodyPr wrap="square" lIns="0" tIns="0" rIns="0" bIns="0">
            <a:spAutoFit/>
          </a:bodyPr>
          <a:lstStyle>
            <a:defPPr>
              <a:defRPr kern="0"/>
            </a:defPPr>
            <a:lvl1pPr>
              <a:defRPr sz="2400" b="0" i="0">
                <a:solidFill>
                  <a:srgbClr val="482400"/>
                </a:solidFill>
                <a:latin typeface="Times New Roman"/>
                <a:cs typeface="Times New Roman"/>
              </a:defRPr>
            </a:lvl1pPr>
          </a:lstStyle>
          <a:p>
            <a:pPr marL="190500">
              <a:lnSpc>
                <a:spcPts val="2720"/>
              </a:lnSpc>
            </a:pPr>
            <a:fld id="{81D60167-4931-47E6-BA6A-407CBD079E47}" type="slidenum">
              <a:rPr/>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4.png" /><Relationship Id="rId4"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png" /><Relationship Id="rId3" Type="http://schemas.openxmlformats.org/officeDocument/2006/relationships/image" Target="../media/image6.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pn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image" Target="../media/image7.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png" /><Relationship Id="rId3"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48105057026006037"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45539" y="6592805"/>
            <a:ext cx="835660" cy="238760"/>
          </a:xfrm>
          <a:prstGeom prst="rect">
            <a:avLst/>
          </a:prstGeom>
        </p:spPr>
        <p:txBody>
          <a:bodyPr vert="horz" wrap="square" lIns="0" tIns="12700" rIns="0" bIns="0" rtlCol="0">
            <a:spAutoFit/>
          </a:bodyPr>
          <a:lstStyle/>
          <a:p>
            <a:pPr marL="12700">
              <a:lnSpc>
                <a:spcPct val="100000"/>
              </a:lnSpc>
              <a:spcBef>
                <a:spcPts val="100"/>
              </a:spcBef>
            </a:pPr>
            <a:r>
              <a:rPr sz="1400" spc="-10">
                <a:solidFill>
                  <a:srgbClr val="482400"/>
                </a:solidFill>
                <a:latin typeface="Times New Roman"/>
                <a:cs typeface="Times New Roman"/>
              </a:rPr>
              <a:t>11/12/2023</a:t>
            </a:r>
            <a:endParaRPr sz="1400">
              <a:latin typeface="Times New Roman"/>
              <a:cs typeface="Times New Roman"/>
            </a:endParaRPr>
          </a:p>
        </p:txBody>
      </p:sp>
      <p:sp>
        <p:nvSpPr>
          <p:cNvPr id="3" name="object 3"/>
          <p:cNvSpPr txBox="1"/>
          <p:nvPr/>
        </p:nvSpPr>
        <p:spPr>
          <a:xfrm>
            <a:off x="8887459" y="6436037"/>
            <a:ext cx="177800"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482400"/>
                </a:solidFill>
                <a:latin typeface="Times New Roman"/>
                <a:cs typeface="Times New Roman"/>
              </a:rPr>
              <a:t>1</a:t>
            </a:r>
            <a:endParaRPr sz="2400">
              <a:latin typeface="Times New Roman"/>
              <a:cs typeface="Times New Roman"/>
            </a:endParaRPr>
          </a:p>
        </p:txBody>
      </p:sp>
      <p:pic>
        <p:nvPicPr>
          <p:cNvPr id="4" name="object 4"/>
          <p:cNvPicPr/>
          <p:nvPr/>
        </p:nvPicPr>
        <p:blipFill>
          <a:blip r:embed="rId2"/>
          <a:stretch>
            <a:fillRect/>
          </a:stretch>
        </p:blipFill>
        <p:spPr>
          <a:xfrm>
            <a:off x="685800" y="1143000"/>
            <a:ext cx="7772400" cy="254000"/>
          </a:xfrm>
          <a:prstGeom prst="rect">
            <a:avLst/>
          </a:prstGeom>
        </p:spPr>
      </p:pic>
      <p:sp>
        <p:nvSpPr>
          <p:cNvPr id="5" name="object 5"/>
          <p:cNvSpPr txBox="1"/>
          <p:nvPr/>
        </p:nvSpPr>
        <p:spPr>
          <a:xfrm>
            <a:off x="832801" y="2107882"/>
            <a:ext cx="6358255" cy="4368800"/>
          </a:xfrm>
          <a:prstGeom prst="rect">
            <a:avLst/>
          </a:prstGeom>
        </p:spPr>
        <p:txBody>
          <a:bodyPr vert="horz" wrap="square" lIns="0" tIns="12700" rIns="0" bIns="0" rtlCol="0">
            <a:spAutoFit/>
          </a:bodyPr>
          <a:lstStyle/>
          <a:p>
            <a:pPr marL="1736725" algn="ctr">
              <a:lnSpc>
                <a:spcPct val="100000"/>
              </a:lnSpc>
              <a:spcBef>
                <a:spcPts val="100"/>
              </a:spcBef>
            </a:pPr>
            <a:r>
              <a:rPr sz="4400" b="1" spc="-15">
                <a:latin typeface="Microsoft JhengHei"/>
                <a:cs typeface="Microsoft JhengHei"/>
              </a:rPr>
              <a:t>本章重点</a:t>
            </a:r>
            <a:endParaRPr sz="4400">
              <a:latin typeface="Microsoft JhengHei"/>
              <a:cs typeface="Microsoft JhengHei"/>
            </a:endParaRPr>
          </a:p>
          <a:p>
            <a:pPr marL="12700" marR="1536700">
              <a:lnSpc>
                <a:spcPct val="120000"/>
              </a:lnSpc>
              <a:spcBef>
                <a:spcPts val="2160"/>
              </a:spcBef>
              <a:tabLst>
                <a:tab pos="1256665"/>
              </a:tabLst>
            </a:pPr>
            <a:r>
              <a:rPr sz="2800">
                <a:latin typeface="宋体"/>
                <a:cs typeface="宋体"/>
              </a:rPr>
              <a:t>第一</a:t>
            </a:r>
            <a:r>
              <a:rPr sz="2800" spc="-50">
                <a:latin typeface="宋体"/>
                <a:cs typeface="宋体"/>
              </a:rPr>
              <a:t>节</a:t>
            </a:r>
            <a:r>
              <a:rPr sz="2800">
                <a:latin typeface="宋体"/>
                <a:cs typeface="宋体"/>
              </a:rPr>
              <a:t>	物流与生产制造的关</a:t>
            </a:r>
            <a:r>
              <a:rPr sz="2800" spc="-50">
                <a:latin typeface="宋体"/>
                <a:cs typeface="宋体"/>
              </a:rPr>
              <a:t>系</a:t>
            </a:r>
            <a:r>
              <a:rPr sz="2800">
                <a:latin typeface="宋体"/>
                <a:cs typeface="宋体"/>
              </a:rPr>
              <a:t>第二</a:t>
            </a:r>
            <a:r>
              <a:rPr sz="2800" spc="-50">
                <a:latin typeface="宋体"/>
                <a:cs typeface="宋体"/>
              </a:rPr>
              <a:t>节</a:t>
            </a:r>
            <a:r>
              <a:rPr sz="2800">
                <a:latin typeface="宋体"/>
                <a:cs typeface="宋体"/>
              </a:rPr>
              <a:t>	生产物流管</a:t>
            </a:r>
            <a:r>
              <a:rPr sz="2800" spc="-50">
                <a:latin typeface="宋体"/>
                <a:cs typeface="宋体"/>
              </a:rPr>
              <a:t>理</a:t>
            </a:r>
            <a:endParaRPr sz="2800">
              <a:latin typeface="宋体"/>
              <a:cs typeface="宋体"/>
            </a:endParaRPr>
          </a:p>
          <a:p>
            <a:pPr marL="12700">
              <a:lnSpc>
                <a:spcPct val="100000"/>
              </a:lnSpc>
              <a:spcBef>
                <a:spcPts val="484"/>
              </a:spcBef>
            </a:pPr>
            <a:r>
              <a:rPr sz="2800" spc="-140">
                <a:latin typeface="宋体"/>
                <a:cs typeface="宋体"/>
              </a:rPr>
              <a:t>第三节  </a:t>
            </a:r>
            <a:r>
              <a:rPr sz="2800" b="1" spc="-10">
                <a:latin typeface="Times New Roman"/>
                <a:cs typeface="Times New Roman"/>
              </a:rPr>
              <a:t>MRP</a:t>
            </a:r>
            <a:r>
              <a:rPr sz="2800" b="1" spc="-10">
                <a:latin typeface="Microsoft JhengHei"/>
                <a:cs typeface="Microsoft JhengHei"/>
              </a:rPr>
              <a:t>的原理与应用</a:t>
            </a:r>
            <a:endParaRPr sz="2800">
              <a:latin typeface="Microsoft JhengHei"/>
              <a:cs typeface="Microsoft JhengHei"/>
            </a:endParaRPr>
          </a:p>
          <a:p>
            <a:pPr marL="12700">
              <a:lnSpc>
                <a:spcPct val="100000"/>
              </a:lnSpc>
              <a:spcBef>
                <a:spcPts val="860"/>
              </a:spcBef>
              <a:tabLst>
                <a:tab pos="1256665"/>
              </a:tabLst>
            </a:pPr>
            <a:r>
              <a:rPr sz="2800">
                <a:latin typeface="宋体"/>
                <a:cs typeface="宋体"/>
              </a:rPr>
              <a:t>第四</a:t>
            </a:r>
            <a:r>
              <a:rPr sz="2800" spc="-50">
                <a:latin typeface="宋体"/>
                <a:cs typeface="宋体"/>
              </a:rPr>
              <a:t>节</a:t>
            </a:r>
            <a:r>
              <a:rPr sz="2800">
                <a:latin typeface="宋体"/>
                <a:cs typeface="宋体"/>
              </a:rPr>
              <a:t>	精益物流与JIT物</a:t>
            </a:r>
            <a:r>
              <a:rPr sz="2800" spc="-50">
                <a:latin typeface="宋体"/>
                <a:cs typeface="宋体"/>
              </a:rPr>
              <a:t>流</a:t>
            </a:r>
            <a:endParaRPr sz="2800">
              <a:latin typeface="宋体"/>
              <a:cs typeface="宋体"/>
            </a:endParaRPr>
          </a:p>
          <a:p>
            <a:pPr>
              <a:lnSpc>
                <a:spcPct val="100000"/>
              </a:lnSpc>
            </a:pPr>
            <a:endParaRPr sz="2800">
              <a:latin typeface="宋体"/>
              <a:cs typeface="宋体"/>
            </a:endParaRPr>
          </a:p>
          <a:p>
            <a:pPr marL="1760220" algn="ctr">
              <a:lnSpc>
                <a:spcPct val="100000"/>
              </a:lnSpc>
              <a:spcBef>
                <a:spcPts val="2240"/>
              </a:spcBef>
            </a:pPr>
            <a:r>
              <a:rPr sz="4000" b="1" spc="-10">
                <a:latin typeface="Microsoft JhengHei"/>
                <a:cs typeface="Microsoft JhengHei"/>
              </a:rPr>
              <a:t>案例分析、案例演示</a:t>
            </a:r>
            <a:endParaRPr sz="4000">
              <a:latin typeface="Microsoft JhengHei"/>
              <a:cs typeface="Microsoft JhengHei"/>
            </a:endParaRPr>
          </a:p>
        </p:txBody>
      </p:sp>
      <p:sp>
        <p:nvSpPr>
          <p:cNvPr id="6" name="object 6"/>
          <p:cNvSpPr txBox="1">
            <a:spLocks noGrp="1"/>
          </p:cNvSpPr>
          <p:nvPr>
            <p:ph type="title"/>
          </p:nvPr>
        </p:nvSpPr>
        <p:spPr>
          <a:xfrm>
            <a:off x="535940" y="325120"/>
            <a:ext cx="6451600" cy="695960"/>
          </a:xfrm>
          <a:prstGeom prst="rect">
            <a:avLst/>
          </a:prstGeom>
        </p:spPr>
        <p:txBody>
          <a:bodyPr vert="horz" wrap="square" lIns="0" tIns="12700" rIns="0" bIns="0" rtlCol="0">
            <a:spAutoFit/>
          </a:bodyPr>
          <a:lstStyle/>
          <a:p>
            <a:pPr marL="12700">
              <a:lnSpc>
                <a:spcPct val="100000"/>
              </a:lnSpc>
              <a:spcBef>
                <a:spcPts val="100"/>
              </a:spcBef>
              <a:tabLst>
                <a:tab pos="1967864"/>
              </a:tabLst>
            </a:pPr>
            <a:r>
              <a:rPr sz="4400"/>
              <a:t>第十</a:t>
            </a:r>
            <a:r>
              <a:rPr sz="4400" spc="-50"/>
              <a:t>章</a:t>
            </a:r>
            <a:r>
              <a:rPr sz="4400"/>
              <a:t>	企业生产物流管</a:t>
            </a:r>
            <a:r>
              <a:rPr sz="4400" spc="-50"/>
              <a:t>理</a:t>
            </a:r>
            <a:endParaRPr sz="44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pic>
        <p:nvPicPr>
          <p:cNvPr id="3" name="object 3"/>
          <p:cNvPicPr/>
          <p:nvPr/>
        </p:nvPicPr>
        <p:blipFill>
          <a:blip r:embed="rId3"/>
          <a:stretch>
            <a:fillRect/>
          </a:stretch>
        </p:blipFill>
        <p:spPr>
          <a:xfrm>
            <a:off x="701040" y="1807348"/>
            <a:ext cx="248920" cy="248920"/>
          </a:xfrm>
          <a:prstGeom prst="rect">
            <a:avLst/>
          </a:prstGeom>
        </p:spPr>
      </p:pic>
      <p:pic>
        <p:nvPicPr>
          <p:cNvPr id="4" name="object 4"/>
          <p:cNvPicPr/>
          <p:nvPr/>
        </p:nvPicPr>
        <p:blipFill>
          <a:blip r:embed="rId3"/>
          <a:stretch>
            <a:fillRect/>
          </a:stretch>
        </p:blipFill>
        <p:spPr>
          <a:xfrm>
            <a:off x="701040" y="2660788"/>
            <a:ext cx="248920" cy="248920"/>
          </a:xfrm>
          <a:prstGeom prst="rect">
            <a:avLst/>
          </a:prstGeom>
        </p:spPr>
      </p:pic>
      <p:pic>
        <p:nvPicPr>
          <p:cNvPr id="5" name="object 5"/>
          <p:cNvPicPr/>
          <p:nvPr/>
        </p:nvPicPr>
        <p:blipFill>
          <a:blip r:embed="rId3"/>
          <a:stretch>
            <a:fillRect/>
          </a:stretch>
        </p:blipFill>
        <p:spPr>
          <a:xfrm>
            <a:off x="701040" y="5434468"/>
            <a:ext cx="248920" cy="248920"/>
          </a:xfrm>
          <a:prstGeom prst="rect">
            <a:avLst/>
          </a:prstGeom>
        </p:spPr>
      </p:pic>
      <p:sp>
        <p:nvSpPr>
          <p:cNvPr id="6" name="object 6"/>
          <p:cNvSpPr txBox="1"/>
          <p:nvPr/>
        </p:nvSpPr>
        <p:spPr>
          <a:xfrm>
            <a:off x="1031240" y="1687968"/>
            <a:ext cx="7848600" cy="4847590"/>
          </a:xfrm>
          <a:prstGeom prst="rect">
            <a:avLst/>
          </a:prstGeom>
        </p:spPr>
        <p:txBody>
          <a:bodyPr vert="horz" wrap="square" lIns="0" tIns="12700" rIns="0" bIns="0" rtlCol="0">
            <a:spAutoFit/>
          </a:bodyPr>
          <a:lstStyle/>
          <a:p>
            <a:pPr marL="12700">
              <a:lnSpc>
                <a:spcPts val="3190"/>
              </a:lnSpc>
              <a:spcBef>
                <a:spcPts val="100"/>
              </a:spcBef>
            </a:pPr>
            <a:r>
              <a:rPr sz="2800" spc="-10">
                <a:latin typeface="宋体"/>
                <a:cs typeface="宋体"/>
              </a:rPr>
              <a:t>一、生产系统的概述</a:t>
            </a:r>
            <a:endParaRPr sz="2800">
              <a:latin typeface="宋体"/>
              <a:cs typeface="宋体"/>
            </a:endParaRPr>
          </a:p>
          <a:p>
            <a:pPr marL="12700">
              <a:lnSpc>
                <a:spcPts val="3190"/>
              </a:lnSpc>
            </a:pPr>
            <a:r>
              <a:rPr sz="2800">
                <a:latin typeface="宋体"/>
                <a:cs typeface="宋体"/>
              </a:rPr>
              <a:t>（一）</a:t>
            </a:r>
            <a:r>
              <a:rPr sz="2800" spc="-10">
                <a:latin typeface="宋体"/>
                <a:cs typeface="宋体"/>
              </a:rPr>
              <a:t>生产系统的组成</a:t>
            </a:r>
            <a:endParaRPr sz="2800">
              <a:latin typeface="宋体"/>
              <a:cs typeface="宋体"/>
            </a:endParaRPr>
          </a:p>
          <a:p>
            <a:pPr marL="12700" marR="5080">
              <a:lnSpc>
                <a:spcPts val="3020"/>
              </a:lnSpc>
              <a:spcBef>
                <a:spcPts val="720"/>
              </a:spcBef>
            </a:pPr>
            <a:r>
              <a:rPr sz="2800" spc="-5">
                <a:latin typeface="宋体"/>
                <a:cs typeface="宋体"/>
              </a:rPr>
              <a:t>任何生产系统都是为了适应社会对某种产品的需</a:t>
            </a:r>
            <a:r>
              <a:rPr sz="2800" spc="-50">
                <a:latin typeface="宋体"/>
                <a:cs typeface="宋体"/>
              </a:rPr>
              <a:t> </a:t>
            </a:r>
            <a:r>
              <a:rPr sz="2800" spc="-5">
                <a:latin typeface="宋体"/>
                <a:cs typeface="宋体"/>
              </a:rPr>
              <a:t>求而形成的。也就是说，向社会提供一定的产品是是生产系统存在的必要条件。生产系统为了制</a:t>
            </a:r>
            <a:endParaRPr sz="2800">
              <a:latin typeface="宋体"/>
              <a:cs typeface="宋体"/>
            </a:endParaRPr>
          </a:p>
          <a:p>
            <a:pPr marL="12700" marR="361315" algn="just">
              <a:lnSpc>
                <a:spcPts val="3020"/>
              </a:lnSpc>
              <a:spcBef>
                <a:spcPts val="10"/>
              </a:spcBef>
            </a:pPr>
            <a:r>
              <a:rPr sz="2800" spc="-5">
                <a:latin typeface="宋体"/>
                <a:cs typeface="宋体"/>
              </a:rPr>
              <a:t>造产品，必须占据一定的生产空间，拥有一定数量的生产设备、人员、运行方式以及管理上的各种规章制度，这样才能有条件按照制造工序逐步将原材料制成半成品或成品。</a:t>
            </a:r>
            <a:endParaRPr sz="2800">
              <a:latin typeface="宋体"/>
              <a:cs typeface="宋体"/>
            </a:endParaRPr>
          </a:p>
          <a:p>
            <a:pPr marL="12700" marR="5080">
              <a:lnSpc>
                <a:spcPts val="3020"/>
              </a:lnSpc>
              <a:spcBef>
                <a:spcPts val="690"/>
              </a:spcBef>
            </a:pPr>
            <a:r>
              <a:rPr sz="2800" spc="-5">
                <a:latin typeface="宋体"/>
                <a:cs typeface="宋体"/>
              </a:rPr>
              <a:t>生产制造和物流活动是生产系统的两大支柱。物</a:t>
            </a:r>
            <a:r>
              <a:rPr sz="2800" spc="-50">
                <a:latin typeface="宋体"/>
                <a:cs typeface="宋体"/>
              </a:rPr>
              <a:t> </a:t>
            </a:r>
            <a:r>
              <a:rPr sz="2800" spc="-5">
                <a:latin typeface="宋体"/>
                <a:cs typeface="宋体"/>
              </a:rPr>
              <a:t>流活动把原材料运进生产系统，并使其依次在生产产孤岛之间流动，逐步形成半成品、成品直至出</a:t>
            </a:r>
            <a:endParaRPr sz="2800">
              <a:latin typeface="宋体"/>
              <a:cs typeface="宋体"/>
            </a:endParaRPr>
          </a:p>
        </p:txBody>
      </p:sp>
      <p:sp>
        <p:nvSpPr>
          <p:cNvPr id="7" name="object 7"/>
          <p:cNvSpPr txBox="1"/>
          <p:nvPr/>
        </p:nvSpPr>
        <p:spPr>
          <a:xfrm>
            <a:off x="1005840" y="6415005"/>
            <a:ext cx="1000760" cy="452120"/>
          </a:xfrm>
          <a:prstGeom prst="rect">
            <a:avLst/>
          </a:prstGeom>
        </p:spPr>
        <p:txBody>
          <a:bodyPr vert="horz" wrap="square" lIns="0" tIns="12700" rIns="0" bIns="0" rtlCol="0">
            <a:spAutoFit/>
          </a:bodyPr>
          <a:lstStyle/>
          <a:p>
            <a:pPr marL="38100">
              <a:lnSpc>
                <a:spcPct val="100000"/>
              </a:lnSpc>
              <a:spcBef>
                <a:spcPts val="100"/>
              </a:spcBef>
            </a:pPr>
            <a:r>
              <a:rPr sz="4200" spc="-2850" baseline="-7936">
                <a:latin typeface="宋体"/>
                <a:cs typeface="宋体"/>
              </a:rPr>
              <a:t>厂</a:t>
            </a:r>
            <a:r>
              <a:rPr sz="1400">
                <a:solidFill>
                  <a:srgbClr val="482400"/>
                </a:solidFill>
                <a:latin typeface="Times New Roman"/>
                <a:cs typeface="Times New Roman"/>
              </a:rPr>
              <a:t>11</a:t>
            </a:r>
            <a:r>
              <a:rPr sz="1400" spc="-5">
                <a:solidFill>
                  <a:srgbClr val="482400"/>
                </a:solidFill>
                <a:latin typeface="Times New Roman"/>
                <a:cs typeface="Times New Roman"/>
              </a:rPr>
              <a:t>/</a:t>
            </a:r>
            <a:r>
              <a:rPr sz="1400" spc="-590">
                <a:solidFill>
                  <a:srgbClr val="482400"/>
                </a:solidFill>
                <a:latin typeface="Times New Roman"/>
                <a:cs typeface="Times New Roman"/>
              </a:rPr>
              <a:t>1</a:t>
            </a:r>
            <a:r>
              <a:rPr sz="4200" spc="-3322" baseline="-7936">
                <a:latin typeface="宋体"/>
                <a:cs typeface="宋体"/>
              </a:rPr>
              <a:t>。</a:t>
            </a:r>
            <a:r>
              <a:rPr sz="1400" spc="-80">
                <a:solidFill>
                  <a:srgbClr val="482400"/>
                </a:solidFill>
                <a:latin typeface="Times New Roman"/>
                <a:cs typeface="Times New Roman"/>
              </a:rPr>
              <a:t>2/20</a:t>
            </a:r>
            <a:r>
              <a:rPr sz="4200" spc="-3787" baseline="-7936">
                <a:latin typeface="宋体"/>
                <a:cs typeface="宋体"/>
              </a:rPr>
              <a:t>没</a:t>
            </a:r>
            <a:r>
              <a:rPr sz="1400" spc="-25">
                <a:solidFill>
                  <a:srgbClr val="482400"/>
                </a:solidFill>
                <a:latin typeface="Times New Roman"/>
                <a:cs typeface="Times New Roman"/>
              </a:rPr>
              <a:t>23</a:t>
            </a:r>
            <a:endParaRPr sz="1400">
              <a:latin typeface="Times New Roman"/>
              <a:cs typeface="Times New Roman"/>
            </a:endParaRPr>
          </a:p>
        </p:txBody>
      </p:sp>
      <p:sp>
        <p:nvSpPr>
          <p:cNvPr id="8" name="object 8"/>
          <p:cNvSpPr txBox="1"/>
          <p:nvPr/>
        </p:nvSpPr>
        <p:spPr>
          <a:xfrm>
            <a:off x="2072640" y="6467233"/>
            <a:ext cx="7018020" cy="452120"/>
          </a:xfrm>
          <a:prstGeom prst="rect">
            <a:avLst/>
          </a:prstGeom>
        </p:spPr>
        <p:txBody>
          <a:bodyPr vert="horz" wrap="square" lIns="0" tIns="12700" rIns="0" bIns="0" rtlCol="0">
            <a:spAutoFit/>
          </a:bodyPr>
          <a:lstStyle/>
          <a:p>
            <a:pPr marL="38100">
              <a:lnSpc>
                <a:spcPct val="100000"/>
              </a:lnSpc>
              <a:spcBef>
                <a:spcPts val="100"/>
              </a:spcBef>
            </a:pPr>
            <a:r>
              <a:rPr sz="2800" spc="-60">
                <a:latin typeface="宋体"/>
                <a:cs typeface="宋体"/>
              </a:rPr>
              <a:t>有生产制造，生产系统将失去存在的意义； </a:t>
            </a:r>
            <a:r>
              <a:rPr sz="3600" spc="-75" baseline="15046">
                <a:solidFill>
                  <a:srgbClr val="482400"/>
                </a:solidFill>
                <a:latin typeface="Times New Roman"/>
                <a:cs typeface="Times New Roman"/>
              </a:rPr>
              <a:t>2</a:t>
            </a:r>
            <a:endParaRPr sz="3600" baseline="15046">
              <a:latin typeface="Times New Roman"/>
              <a:cs typeface="Times New Roman"/>
            </a:endParaRPr>
          </a:p>
        </p:txBody>
      </p:sp>
      <p:sp>
        <p:nvSpPr>
          <p:cNvPr id="9" name="object 9"/>
          <p:cNvSpPr txBox="1">
            <a:spLocks noGrp="1"/>
          </p:cNvSpPr>
          <p:nvPr>
            <p:ph type="title"/>
          </p:nvPr>
        </p:nvSpPr>
        <p:spPr>
          <a:xfrm>
            <a:off x="535940" y="318770"/>
            <a:ext cx="4826000" cy="452120"/>
          </a:xfrm>
          <a:prstGeom prst="rect">
            <a:avLst/>
          </a:prstGeom>
        </p:spPr>
        <p:txBody>
          <a:bodyPr vert="horz" wrap="square" lIns="0" tIns="12700" rIns="0" bIns="0" rtlCol="0">
            <a:spAutoFit/>
          </a:bodyPr>
          <a:lstStyle/>
          <a:p>
            <a:pPr marL="12700">
              <a:lnSpc>
                <a:spcPct val="100000"/>
              </a:lnSpc>
              <a:spcBef>
                <a:spcPts val="100"/>
              </a:spcBef>
              <a:tabLst>
                <a:tab pos="1256665"/>
              </a:tabLst>
            </a:pPr>
            <a:r>
              <a:rPr sz="2800" b="0">
                <a:latin typeface="黑体"/>
                <a:cs typeface="黑体"/>
              </a:rPr>
              <a:t>第一</a:t>
            </a:r>
            <a:r>
              <a:rPr sz="2800" b="0" spc="-50">
                <a:latin typeface="黑体"/>
                <a:cs typeface="黑体"/>
              </a:rPr>
              <a:t>节</a:t>
            </a:r>
            <a:r>
              <a:rPr sz="2800" b="0">
                <a:latin typeface="黑体"/>
                <a:cs typeface="黑体"/>
              </a:rPr>
              <a:t>	物流与生产制造的关</a:t>
            </a:r>
            <a:r>
              <a:rPr sz="2800" b="0" spc="-50">
                <a:latin typeface="黑体"/>
                <a:cs typeface="黑体"/>
              </a:rPr>
              <a:t>系</a:t>
            </a:r>
            <a:endParaRPr sz="2800">
              <a:latin typeface="黑体"/>
              <a:cs typeface="黑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pic>
        <p:nvPicPr>
          <p:cNvPr id="3" name="object 3"/>
          <p:cNvPicPr/>
          <p:nvPr/>
        </p:nvPicPr>
        <p:blipFill>
          <a:blip r:embed="rId3"/>
          <a:stretch>
            <a:fillRect/>
          </a:stretch>
        </p:blipFill>
        <p:spPr>
          <a:xfrm>
            <a:off x="91440" y="1853041"/>
            <a:ext cx="213359" cy="213359"/>
          </a:xfrm>
          <a:prstGeom prst="rect">
            <a:avLst/>
          </a:prstGeom>
        </p:spPr>
      </p:pic>
      <p:pic>
        <p:nvPicPr>
          <p:cNvPr id="4" name="object 4"/>
          <p:cNvPicPr/>
          <p:nvPr/>
        </p:nvPicPr>
        <p:blipFill>
          <a:blip r:embed="rId3"/>
          <a:stretch>
            <a:fillRect/>
          </a:stretch>
        </p:blipFill>
        <p:spPr>
          <a:xfrm>
            <a:off x="91440" y="2218801"/>
            <a:ext cx="213359" cy="213359"/>
          </a:xfrm>
          <a:prstGeom prst="rect">
            <a:avLst/>
          </a:prstGeom>
        </p:spPr>
      </p:pic>
      <p:pic>
        <p:nvPicPr>
          <p:cNvPr id="5" name="object 5"/>
          <p:cNvPicPr/>
          <p:nvPr/>
        </p:nvPicPr>
        <p:blipFill>
          <a:blip r:embed="rId3"/>
          <a:stretch>
            <a:fillRect/>
          </a:stretch>
        </p:blipFill>
        <p:spPr>
          <a:xfrm>
            <a:off x="91440" y="3169777"/>
            <a:ext cx="213359" cy="213359"/>
          </a:xfrm>
          <a:prstGeom prst="rect">
            <a:avLst/>
          </a:prstGeom>
        </p:spPr>
      </p:pic>
      <p:pic>
        <p:nvPicPr>
          <p:cNvPr id="6" name="object 6"/>
          <p:cNvPicPr/>
          <p:nvPr/>
        </p:nvPicPr>
        <p:blipFill>
          <a:blip r:embed="rId3"/>
          <a:stretch>
            <a:fillRect/>
          </a:stretch>
        </p:blipFill>
        <p:spPr>
          <a:xfrm>
            <a:off x="91440" y="4705970"/>
            <a:ext cx="213359" cy="213359"/>
          </a:xfrm>
          <a:prstGeom prst="rect">
            <a:avLst/>
          </a:prstGeom>
        </p:spPr>
      </p:pic>
      <p:pic>
        <p:nvPicPr>
          <p:cNvPr id="7" name="object 7"/>
          <p:cNvPicPr/>
          <p:nvPr/>
        </p:nvPicPr>
        <p:blipFill>
          <a:blip r:embed="rId3"/>
          <a:stretch>
            <a:fillRect/>
          </a:stretch>
        </p:blipFill>
        <p:spPr>
          <a:xfrm>
            <a:off x="91440" y="5966009"/>
            <a:ext cx="213359" cy="213359"/>
          </a:xfrm>
          <a:prstGeom prst="rect">
            <a:avLst/>
          </a:prstGeom>
        </p:spPr>
      </p:pic>
      <p:sp>
        <p:nvSpPr>
          <p:cNvPr id="8" name="object 8"/>
          <p:cNvSpPr txBox="1"/>
          <p:nvPr/>
        </p:nvSpPr>
        <p:spPr>
          <a:xfrm>
            <a:off x="383540" y="1748901"/>
            <a:ext cx="8915400" cy="5089525"/>
          </a:xfrm>
          <a:prstGeom prst="rect">
            <a:avLst/>
          </a:prstGeom>
        </p:spPr>
        <p:txBody>
          <a:bodyPr vert="horz" wrap="square" lIns="0" tIns="12700" rIns="0" bIns="0" rtlCol="0">
            <a:spAutoFit/>
          </a:bodyPr>
          <a:lstStyle/>
          <a:p>
            <a:pPr marL="813435" indent="-762635">
              <a:lnSpc>
                <a:spcPct val="100000"/>
              </a:lnSpc>
              <a:spcBef>
                <a:spcPts val="100"/>
              </a:spcBef>
              <a:buSzPct val="95833"/>
              <a:buAutoNum type="arabicPlain"/>
              <a:tabLst>
                <a:tab pos="813435"/>
              </a:tabLst>
            </a:pPr>
            <a:r>
              <a:rPr sz="2400" b="1" spc="-5">
                <a:latin typeface="Microsoft JhengHei"/>
                <a:cs typeface="Microsoft JhengHei"/>
              </a:rPr>
              <a:t>企业的生产系统实质上也是一个物流系统。</a:t>
            </a:r>
            <a:endParaRPr sz="2400">
              <a:latin typeface="Microsoft JhengHei"/>
              <a:cs typeface="Microsoft JhengHei"/>
            </a:endParaRPr>
          </a:p>
          <a:p>
            <a:pPr marL="50800" marR="323215" indent="762635">
              <a:lnSpc>
                <a:spcPct val="82200"/>
              </a:lnSpc>
              <a:spcBef>
                <a:spcPts val="509"/>
              </a:spcBef>
              <a:buSzPct val="95833"/>
              <a:buAutoNum type="arabicPlain"/>
              <a:tabLst>
                <a:tab pos="813435"/>
              </a:tabLst>
            </a:pPr>
            <a:r>
              <a:rPr sz="2400" b="1" spc="-5">
                <a:latin typeface="Microsoft JhengHei"/>
                <a:cs typeface="Microsoft JhengHei"/>
              </a:rPr>
              <a:t>在生产力水平很低的情况下，产品数量少，生产节奏慢，物流量小，生产对物流系统没有严格的要求，物流只是作为生产制造的附属活动而存在的。</a:t>
            </a:r>
            <a:endParaRPr sz="2400">
              <a:latin typeface="Microsoft JhengHei"/>
              <a:cs typeface="Microsoft JhengHei"/>
            </a:endParaRPr>
          </a:p>
          <a:p>
            <a:pPr marL="50800" marR="17780">
              <a:lnSpc>
                <a:spcPct val="81100"/>
              </a:lnSpc>
              <a:spcBef>
                <a:spcPts val="415"/>
              </a:spcBef>
            </a:pPr>
            <a:r>
              <a:rPr sz="2400" b="1">
                <a:latin typeface="Microsoft JhengHei"/>
                <a:cs typeface="Microsoft JhengHei"/>
              </a:rPr>
              <a:t>（</a:t>
            </a:r>
            <a:r>
              <a:rPr sz="2400" b="1">
                <a:latin typeface="Times New Roman"/>
                <a:cs typeface="Times New Roman"/>
              </a:rPr>
              <a:t>3</a:t>
            </a:r>
            <a:r>
              <a:rPr sz="2400" b="1">
                <a:latin typeface="Microsoft JhengHei"/>
                <a:cs typeface="Microsoft JhengHei"/>
              </a:rPr>
              <a:t>）</a:t>
            </a:r>
            <a:r>
              <a:rPr sz="2400" b="1">
                <a:latin typeface="Times New Roman"/>
                <a:cs typeface="Times New Roman"/>
              </a:rPr>
              <a:t>20</a:t>
            </a:r>
            <a:r>
              <a:rPr sz="2400" b="1">
                <a:latin typeface="Microsoft JhengHei"/>
                <a:cs typeface="Microsoft JhengHei"/>
              </a:rPr>
              <a:t>世纪</a:t>
            </a:r>
            <a:r>
              <a:rPr sz="2400" b="1">
                <a:latin typeface="Times New Roman"/>
                <a:cs typeface="Times New Roman"/>
              </a:rPr>
              <a:t>50</a:t>
            </a:r>
            <a:r>
              <a:rPr sz="2400" b="1" spc="-5">
                <a:latin typeface="Microsoft JhengHei"/>
                <a:cs typeface="Microsoft JhengHei"/>
              </a:rPr>
              <a:t>年代进入了大批量生产时代，生产设备专用化加强强，普遍采用了自动化程度较高的流水生产线。由于产品数量急</a:t>
            </a:r>
            <a:r>
              <a:rPr sz="2400" b="1" spc="-50">
                <a:latin typeface="Microsoft JhengHei"/>
                <a:cs typeface="Microsoft JhengHei"/>
              </a:rPr>
              <a:t> </a:t>
            </a:r>
            <a:r>
              <a:rPr sz="2400" b="1" spc="-5">
                <a:latin typeface="Microsoft JhengHei"/>
                <a:cs typeface="Microsoft JhengHei"/>
              </a:rPr>
              <a:t>剧上升，生产规模越来越大，对物流系统也提出了更高的要求，</a:t>
            </a:r>
            <a:r>
              <a:rPr sz="2400" b="1" spc="-50">
                <a:latin typeface="Microsoft JhengHei"/>
                <a:cs typeface="Microsoft JhengHei"/>
              </a:rPr>
              <a:t> </a:t>
            </a:r>
            <a:r>
              <a:rPr sz="2400" b="1" spc="-5">
                <a:latin typeface="Microsoft JhengHei"/>
                <a:cs typeface="Microsoft JhengHei"/>
              </a:rPr>
              <a:t>现代物流科学在新的背景下诞生了，物流系统化、现代化被提上日日程，物流技术也得到进一步的发展。</a:t>
            </a:r>
            <a:endParaRPr sz="2400">
              <a:latin typeface="Microsoft JhengHei"/>
              <a:cs typeface="Microsoft JhengHei"/>
            </a:endParaRPr>
          </a:p>
          <a:p>
            <a:pPr marL="50165" marR="170815">
              <a:lnSpc>
                <a:spcPct val="81500"/>
              </a:lnSpc>
              <a:spcBef>
                <a:spcPts val="405"/>
              </a:spcBef>
            </a:pPr>
            <a:r>
              <a:rPr sz="2400" b="1">
                <a:latin typeface="Microsoft JhengHei"/>
                <a:cs typeface="Microsoft JhengHei"/>
              </a:rPr>
              <a:t>（</a:t>
            </a:r>
            <a:r>
              <a:rPr sz="2400" b="1">
                <a:latin typeface="Times New Roman"/>
                <a:cs typeface="Times New Roman"/>
              </a:rPr>
              <a:t>4</a:t>
            </a:r>
            <a:r>
              <a:rPr sz="2400" b="1">
                <a:latin typeface="Microsoft JhengHei"/>
                <a:cs typeface="Microsoft JhengHei"/>
              </a:rPr>
              <a:t>）</a:t>
            </a:r>
            <a:r>
              <a:rPr sz="2400" b="1" spc="-5">
                <a:latin typeface="Microsoft JhengHei"/>
                <a:cs typeface="Microsoft JhengHei"/>
              </a:rPr>
              <a:t>当代社会需求的特点是多样化、个性化，生产类型向多品种小批量方向发展，生产设备也从专用设备的流水生产线，转向采用具有多功能的制造中心的柔性制造系统，只要调整控制系统的计算机软件就可以达到更换产品品种的要求。</a:t>
            </a:r>
            <a:endParaRPr sz="2400">
              <a:latin typeface="Microsoft JhengHei"/>
              <a:cs typeface="Microsoft JhengHei"/>
            </a:endParaRPr>
          </a:p>
          <a:p>
            <a:pPr marL="50800" marR="17780">
              <a:lnSpc>
                <a:spcPct val="80000"/>
              </a:lnSpc>
              <a:spcBef>
                <a:spcPts val="575"/>
              </a:spcBef>
            </a:pPr>
            <a:r>
              <a:rPr sz="2400" b="1" spc="-5">
                <a:latin typeface="Microsoft JhengHei"/>
                <a:cs typeface="Microsoft JhengHei"/>
              </a:rPr>
              <a:t>除此之外，企业内部的生产物流系统还导致了企业外部的供应物</a:t>
            </a:r>
            <a:r>
              <a:rPr sz="2400" b="1" spc="-50">
                <a:latin typeface="Microsoft JhengHei"/>
                <a:cs typeface="Microsoft JhengHei"/>
              </a:rPr>
              <a:t> </a:t>
            </a:r>
            <a:r>
              <a:rPr sz="2400" b="1">
                <a:latin typeface="Microsoft JhengHei"/>
                <a:cs typeface="Microsoft JhengHei"/>
              </a:rPr>
              <a:t>流系统和分销物流系统。生产物流系统是分销物流系统的</a:t>
            </a:r>
            <a:r>
              <a:rPr sz="2400" b="1">
                <a:latin typeface="Times New Roman"/>
                <a:cs typeface="Times New Roman"/>
              </a:rPr>
              <a:t>“</a:t>
            </a:r>
            <a:r>
              <a:rPr sz="2400" b="1">
                <a:latin typeface="Microsoft JhengHei"/>
                <a:cs typeface="Microsoft JhengHei"/>
              </a:rPr>
              <a:t>源泉</a:t>
            </a:r>
            <a:r>
              <a:rPr sz="2400" b="1" spc="-25">
                <a:latin typeface="Times New Roman"/>
                <a:cs typeface="Times New Roman"/>
              </a:rPr>
              <a:t>”</a:t>
            </a:r>
            <a:r>
              <a:rPr sz="2400" b="1" spc="-25">
                <a:latin typeface="Microsoft JhengHei"/>
                <a:cs typeface="Microsoft JhengHei"/>
              </a:rPr>
              <a:t>，</a:t>
            </a:r>
            <a:r>
              <a:rPr sz="2400" b="1" spc="-500">
                <a:latin typeface="Microsoft JhengHei"/>
                <a:cs typeface="Microsoft JhengHei"/>
              </a:rPr>
              <a:t>分销物</a:t>
            </a:r>
            <a:r>
              <a:rPr sz="2100" spc="-157" baseline="-5952">
                <a:solidFill>
                  <a:srgbClr val="482400"/>
                </a:solidFill>
                <a:latin typeface="Times New Roman"/>
                <a:cs typeface="Times New Roman"/>
              </a:rPr>
              <a:t>11/</a:t>
            </a:r>
            <a:r>
              <a:rPr sz="2400" b="1" spc="-2115">
                <a:latin typeface="Microsoft JhengHei"/>
                <a:cs typeface="Microsoft JhengHei"/>
              </a:rPr>
              <a:t>流</a:t>
            </a:r>
            <a:r>
              <a:rPr sz="2100" spc="-157" baseline="-5952">
                <a:solidFill>
                  <a:srgbClr val="482400"/>
                </a:solidFill>
                <a:latin typeface="Times New Roman"/>
                <a:cs typeface="Times New Roman"/>
              </a:rPr>
              <a:t>12/2</a:t>
            </a:r>
            <a:r>
              <a:rPr sz="2400" b="1" spc="-2025">
                <a:latin typeface="Microsoft JhengHei"/>
                <a:cs typeface="Microsoft JhengHei"/>
              </a:rPr>
              <a:t>系</a:t>
            </a:r>
            <a:r>
              <a:rPr sz="2100" spc="-52" baseline="-5952">
                <a:solidFill>
                  <a:srgbClr val="482400"/>
                </a:solidFill>
                <a:latin typeface="Times New Roman"/>
                <a:cs typeface="Times New Roman"/>
              </a:rPr>
              <a:t>023</a:t>
            </a:r>
            <a:r>
              <a:rPr sz="2400" b="1" spc="-25">
                <a:latin typeface="Microsoft JhengHei"/>
                <a:cs typeface="Microsoft JhengHei"/>
              </a:rPr>
              <a:t>统则是生产物流系统的延续。企业生产物流系统又是</a:t>
            </a:r>
            <a:r>
              <a:rPr sz="3600" spc="-75" baseline="2314">
                <a:solidFill>
                  <a:srgbClr val="482400"/>
                </a:solidFill>
                <a:latin typeface="Times New Roman"/>
                <a:cs typeface="Times New Roman"/>
              </a:rPr>
              <a:t>3</a:t>
            </a:r>
            <a:endParaRPr sz="3600" baseline="2314">
              <a:latin typeface="Times New Roman"/>
              <a:cs typeface="Times New Roman"/>
            </a:endParaRPr>
          </a:p>
        </p:txBody>
      </p:sp>
      <p:sp>
        <p:nvSpPr>
          <p:cNvPr id="9" name="object 9"/>
          <p:cNvSpPr txBox="1">
            <a:spLocks noGrp="1"/>
          </p:cNvSpPr>
          <p:nvPr>
            <p:ph type="title"/>
          </p:nvPr>
        </p:nvSpPr>
        <p:spPr>
          <a:xfrm>
            <a:off x="535940" y="318770"/>
            <a:ext cx="4648200" cy="452120"/>
          </a:xfrm>
          <a:prstGeom prst="rect">
            <a:avLst/>
          </a:prstGeom>
        </p:spPr>
        <p:txBody>
          <a:bodyPr vert="horz" wrap="square" lIns="0" tIns="12700" rIns="0" bIns="0" rtlCol="0">
            <a:spAutoFit/>
          </a:bodyPr>
          <a:lstStyle/>
          <a:p>
            <a:pPr marL="12700">
              <a:lnSpc>
                <a:spcPct val="100000"/>
              </a:lnSpc>
              <a:spcBef>
                <a:spcPts val="100"/>
              </a:spcBef>
            </a:pPr>
            <a:r>
              <a:rPr sz="2800" b="0">
                <a:latin typeface="黑体"/>
                <a:cs typeface="黑体"/>
              </a:rPr>
              <a:t>（二）</a:t>
            </a:r>
            <a:r>
              <a:rPr sz="2800" b="0" spc="-5">
                <a:latin typeface="黑体"/>
                <a:cs typeface="黑体"/>
              </a:rPr>
              <a:t>生产制造对物流的要求</a:t>
            </a:r>
            <a:endParaRPr sz="2800">
              <a:latin typeface="黑体"/>
              <a:cs typeface="黑体"/>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sp>
        <p:nvSpPr>
          <p:cNvPr id="3" name="object 3"/>
          <p:cNvSpPr txBox="1"/>
          <p:nvPr/>
        </p:nvSpPr>
        <p:spPr>
          <a:xfrm>
            <a:off x="171450" y="2800350"/>
            <a:ext cx="1524000" cy="914400"/>
          </a:xfrm>
          <a:prstGeom prst="rect">
            <a:avLst/>
          </a:prstGeom>
          <a:solidFill>
            <a:srgbClr val="99FF33"/>
          </a:solidFill>
          <a:ln w="12700">
            <a:solidFill>
              <a:srgbClr val="FF3300"/>
            </a:solidFill>
          </a:ln>
        </p:spPr>
        <p:txBody>
          <a:bodyPr vert="horz" wrap="square" lIns="0" tIns="226060" rIns="0" bIns="0" rtlCol="0">
            <a:spAutoFit/>
          </a:bodyPr>
          <a:lstStyle/>
          <a:p>
            <a:pPr marL="355600">
              <a:lnSpc>
                <a:spcPct val="100000"/>
              </a:lnSpc>
              <a:spcBef>
                <a:spcPts val="1780"/>
              </a:spcBef>
            </a:pPr>
            <a:r>
              <a:rPr sz="3200" b="1" spc="-25">
                <a:latin typeface="Microsoft JhengHei"/>
                <a:cs typeface="Microsoft JhengHei"/>
              </a:rPr>
              <a:t>车桥</a:t>
            </a:r>
            <a:endParaRPr sz="3200">
              <a:latin typeface="Microsoft JhengHei"/>
              <a:cs typeface="Microsoft JhengHei"/>
            </a:endParaRPr>
          </a:p>
        </p:txBody>
      </p:sp>
      <p:grpSp>
        <p:nvGrpSpPr>
          <p:cNvPr id="4" name="object 4"/>
          <p:cNvGrpSpPr/>
          <p:nvPr/>
        </p:nvGrpSpPr>
        <p:grpSpPr>
          <a:xfrm>
            <a:off x="7499350" y="2774950"/>
            <a:ext cx="1536700" cy="927100"/>
            <a:chOff x="7499350" y="2774950"/>
            <a:chExt cx="1536700" cy="927100"/>
          </a:xfrm>
        </p:grpSpPr>
        <p:sp>
          <p:nvSpPr>
            <p:cNvPr id="5" name="object 5"/>
            <p:cNvSpPr/>
            <p:nvPr/>
          </p:nvSpPr>
          <p:spPr>
            <a:xfrm>
              <a:off x="7505700" y="2781300"/>
              <a:ext cx="1524000" cy="914400"/>
            </a:xfrm>
            <a:custGeom>
              <a:rect l="l" t="t" r="r" b="b"/>
              <a:pathLst>
                <a:path w="1524000" h="914400">
                  <a:moveTo>
                    <a:pt x="1524000" y="914400"/>
                  </a:moveTo>
                  <a:lnTo>
                    <a:pt x="0" y="914400"/>
                  </a:lnTo>
                  <a:lnTo>
                    <a:pt x="0" y="0"/>
                  </a:lnTo>
                  <a:lnTo>
                    <a:pt x="1524000" y="0"/>
                  </a:lnTo>
                  <a:lnTo>
                    <a:pt x="1524000" y="914400"/>
                  </a:lnTo>
                  <a:close/>
                </a:path>
              </a:pathLst>
            </a:custGeom>
            <a:solidFill>
              <a:srgbClr val="99FF33"/>
            </a:solidFill>
          </p:spPr>
          <p:txBody>
            <a:bodyPr wrap="square" lIns="0" tIns="0" rIns="0" bIns="0" rtlCol="0"/>
            <a:lstStyle/>
            <a:p/>
          </p:txBody>
        </p:sp>
        <p:sp>
          <p:nvSpPr>
            <p:cNvPr id="6" name="object 6"/>
            <p:cNvSpPr/>
            <p:nvPr/>
          </p:nvSpPr>
          <p:spPr>
            <a:xfrm>
              <a:off x="7505700" y="2781300"/>
              <a:ext cx="1524000" cy="914400"/>
            </a:xfrm>
            <a:custGeom>
              <a:rect l="l" t="t" r="r" b="b"/>
              <a:pathLst>
                <a:path w="1524000" h="914400">
                  <a:moveTo>
                    <a:pt x="0" y="0"/>
                  </a:moveTo>
                  <a:lnTo>
                    <a:pt x="1524000" y="0"/>
                  </a:lnTo>
                  <a:lnTo>
                    <a:pt x="1524000" y="914400"/>
                  </a:lnTo>
                  <a:lnTo>
                    <a:pt x="0" y="914400"/>
                  </a:lnTo>
                  <a:lnTo>
                    <a:pt x="0" y="0"/>
                  </a:lnTo>
                  <a:close/>
                </a:path>
              </a:pathLst>
            </a:custGeom>
            <a:ln w="12700">
              <a:solidFill>
                <a:srgbClr val="FF3300"/>
              </a:solidFill>
            </a:ln>
          </p:spPr>
          <p:txBody>
            <a:bodyPr wrap="square" lIns="0" tIns="0" rIns="0" bIns="0" rtlCol="0"/>
            <a:lstStyle/>
            <a:p/>
          </p:txBody>
        </p:sp>
      </p:grpSp>
      <p:sp>
        <p:nvSpPr>
          <p:cNvPr id="7" name="object 7"/>
          <p:cNvSpPr txBox="1"/>
          <p:nvPr/>
        </p:nvSpPr>
        <p:spPr>
          <a:xfrm>
            <a:off x="7848600" y="2994660"/>
            <a:ext cx="838200" cy="513080"/>
          </a:xfrm>
          <a:prstGeom prst="rect">
            <a:avLst/>
          </a:prstGeom>
        </p:spPr>
        <p:txBody>
          <a:bodyPr vert="horz" wrap="square" lIns="0" tIns="12700" rIns="0" bIns="0" rtlCol="0">
            <a:spAutoFit/>
          </a:bodyPr>
          <a:lstStyle/>
          <a:p>
            <a:pPr marL="12700">
              <a:lnSpc>
                <a:spcPct val="100000"/>
              </a:lnSpc>
              <a:spcBef>
                <a:spcPts val="100"/>
              </a:spcBef>
            </a:pPr>
            <a:r>
              <a:rPr sz="3200" b="1" spc="-25">
                <a:latin typeface="Microsoft JhengHei"/>
                <a:cs typeface="Microsoft JhengHei"/>
              </a:rPr>
              <a:t>汽车</a:t>
            </a:r>
            <a:endParaRPr sz="3200">
              <a:latin typeface="Microsoft JhengHei"/>
              <a:cs typeface="Microsoft JhengHei"/>
            </a:endParaRPr>
          </a:p>
        </p:txBody>
      </p:sp>
      <p:grpSp>
        <p:nvGrpSpPr>
          <p:cNvPr id="8" name="object 8"/>
          <p:cNvGrpSpPr/>
          <p:nvPr/>
        </p:nvGrpSpPr>
        <p:grpSpPr>
          <a:xfrm>
            <a:off x="1672433" y="2870199"/>
            <a:ext cx="3916045" cy="1325880"/>
            <a:chOff x="1672433" y="2870199"/>
            <a:chExt cx="3916045" cy="1325880"/>
          </a:xfrm>
        </p:grpSpPr>
        <p:sp>
          <p:nvSpPr>
            <p:cNvPr id="9" name="object 9"/>
            <p:cNvSpPr/>
            <p:nvPr/>
          </p:nvSpPr>
          <p:spPr>
            <a:xfrm>
              <a:off x="2285999" y="2876549"/>
              <a:ext cx="685800" cy="685800"/>
            </a:xfrm>
            <a:custGeom>
              <a:rect l="l" t="t" r="r" b="b"/>
              <a:pathLst>
                <a:path w="685800" h="685800">
                  <a:moveTo>
                    <a:pt x="342899" y="0"/>
                  </a:moveTo>
                  <a:close/>
                </a:path>
                <a:path w="685800" h="685800">
                  <a:moveTo>
                    <a:pt x="685799" y="342900"/>
                  </a:moveTo>
                  <a:lnTo>
                    <a:pt x="0" y="342900"/>
                  </a:lnTo>
                  <a:lnTo>
                    <a:pt x="3130" y="296370"/>
                  </a:lnTo>
                  <a:lnTo>
                    <a:pt x="12249" y="251743"/>
                  </a:lnTo>
                  <a:lnTo>
                    <a:pt x="26947" y="209427"/>
                  </a:lnTo>
                  <a:lnTo>
                    <a:pt x="46816" y="169831"/>
                  </a:lnTo>
                  <a:lnTo>
                    <a:pt x="71448" y="133363"/>
                  </a:lnTo>
                  <a:lnTo>
                    <a:pt x="100434" y="100432"/>
                  </a:lnTo>
                  <a:lnTo>
                    <a:pt x="133365" y="71447"/>
                  </a:lnTo>
                  <a:lnTo>
                    <a:pt x="169833" y="46815"/>
                  </a:lnTo>
                  <a:lnTo>
                    <a:pt x="209429" y="26946"/>
                  </a:lnTo>
                  <a:lnTo>
                    <a:pt x="251745" y="12248"/>
                  </a:lnTo>
                  <a:lnTo>
                    <a:pt x="296372" y="3130"/>
                  </a:lnTo>
                  <a:lnTo>
                    <a:pt x="342899" y="0"/>
                  </a:lnTo>
                  <a:lnTo>
                    <a:pt x="389429" y="3130"/>
                  </a:lnTo>
                  <a:lnTo>
                    <a:pt x="434056" y="12248"/>
                  </a:lnTo>
                  <a:lnTo>
                    <a:pt x="476372" y="26946"/>
                  </a:lnTo>
                  <a:lnTo>
                    <a:pt x="515968" y="46816"/>
                  </a:lnTo>
                  <a:lnTo>
                    <a:pt x="552436" y="71447"/>
                  </a:lnTo>
                  <a:lnTo>
                    <a:pt x="585367" y="100433"/>
                  </a:lnTo>
                  <a:lnTo>
                    <a:pt x="614352" y="133364"/>
                  </a:lnTo>
                  <a:lnTo>
                    <a:pt x="638984" y="169832"/>
                  </a:lnTo>
                  <a:lnTo>
                    <a:pt x="658853" y="209428"/>
                  </a:lnTo>
                  <a:lnTo>
                    <a:pt x="673551" y="251743"/>
                  </a:lnTo>
                  <a:lnTo>
                    <a:pt x="682669" y="296370"/>
                  </a:lnTo>
                  <a:lnTo>
                    <a:pt x="685799" y="342900"/>
                  </a:lnTo>
                  <a:close/>
                </a:path>
                <a:path w="685800" h="685800">
                  <a:moveTo>
                    <a:pt x="342900" y="685799"/>
                  </a:moveTo>
                  <a:lnTo>
                    <a:pt x="296370" y="682669"/>
                  </a:lnTo>
                  <a:lnTo>
                    <a:pt x="251743" y="673550"/>
                  </a:lnTo>
                  <a:lnTo>
                    <a:pt x="209427" y="658852"/>
                  </a:lnTo>
                  <a:lnTo>
                    <a:pt x="169831" y="638983"/>
                  </a:lnTo>
                  <a:lnTo>
                    <a:pt x="133364" y="614352"/>
                  </a:lnTo>
                  <a:lnTo>
                    <a:pt x="100433" y="585366"/>
                  </a:lnTo>
                  <a:lnTo>
                    <a:pt x="71447" y="552435"/>
                  </a:lnTo>
                  <a:lnTo>
                    <a:pt x="46815" y="515967"/>
                  </a:lnTo>
                  <a:lnTo>
                    <a:pt x="26946" y="476371"/>
                  </a:lnTo>
                  <a:lnTo>
                    <a:pt x="12248" y="434056"/>
                  </a:lnTo>
                  <a:lnTo>
                    <a:pt x="3130" y="389429"/>
                  </a:lnTo>
                  <a:lnTo>
                    <a:pt x="0" y="342900"/>
                  </a:lnTo>
                  <a:lnTo>
                    <a:pt x="685799" y="342900"/>
                  </a:lnTo>
                  <a:lnTo>
                    <a:pt x="682669" y="389429"/>
                  </a:lnTo>
                  <a:lnTo>
                    <a:pt x="673551" y="434056"/>
                  </a:lnTo>
                  <a:lnTo>
                    <a:pt x="658853" y="476372"/>
                  </a:lnTo>
                  <a:lnTo>
                    <a:pt x="638983" y="515968"/>
                  </a:lnTo>
                  <a:lnTo>
                    <a:pt x="614352" y="552435"/>
                  </a:lnTo>
                  <a:lnTo>
                    <a:pt x="585366" y="585366"/>
                  </a:lnTo>
                  <a:lnTo>
                    <a:pt x="552435" y="614352"/>
                  </a:lnTo>
                  <a:lnTo>
                    <a:pt x="515968" y="638983"/>
                  </a:lnTo>
                  <a:lnTo>
                    <a:pt x="476372" y="658853"/>
                  </a:lnTo>
                  <a:lnTo>
                    <a:pt x="434056" y="673551"/>
                  </a:lnTo>
                  <a:lnTo>
                    <a:pt x="389429" y="682669"/>
                  </a:lnTo>
                  <a:lnTo>
                    <a:pt x="342900" y="685799"/>
                  </a:lnTo>
                  <a:close/>
                </a:path>
              </a:pathLst>
            </a:custGeom>
            <a:solidFill>
              <a:srgbClr val="666600"/>
            </a:solidFill>
          </p:spPr>
          <p:txBody>
            <a:bodyPr wrap="square" lIns="0" tIns="0" rIns="0" bIns="0" rtlCol="0"/>
            <a:lstStyle/>
            <a:p/>
          </p:txBody>
        </p:sp>
        <p:sp>
          <p:nvSpPr>
            <p:cNvPr id="10" name="object 10"/>
            <p:cNvSpPr/>
            <p:nvPr/>
          </p:nvSpPr>
          <p:spPr>
            <a:xfrm>
              <a:off x="2285999" y="2876549"/>
              <a:ext cx="685800" cy="685800"/>
            </a:xfrm>
            <a:custGeom>
              <a:rect l="l" t="t" r="r" b="b"/>
              <a:pathLst>
                <a:path w="685800" h="685800">
                  <a:moveTo>
                    <a:pt x="0" y="342900"/>
                  </a:moveTo>
                  <a:lnTo>
                    <a:pt x="3130" y="296370"/>
                  </a:lnTo>
                  <a:lnTo>
                    <a:pt x="12249" y="251743"/>
                  </a:lnTo>
                  <a:lnTo>
                    <a:pt x="26947" y="209428"/>
                  </a:lnTo>
                  <a:lnTo>
                    <a:pt x="46816" y="169832"/>
                  </a:lnTo>
                  <a:lnTo>
                    <a:pt x="71447" y="133364"/>
                  </a:lnTo>
                  <a:lnTo>
                    <a:pt x="100433" y="100433"/>
                  </a:lnTo>
                  <a:lnTo>
                    <a:pt x="133364" y="71447"/>
                  </a:lnTo>
                  <a:lnTo>
                    <a:pt x="169832" y="46816"/>
                  </a:lnTo>
                  <a:lnTo>
                    <a:pt x="209428" y="26946"/>
                  </a:lnTo>
                  <a:lnTo>
                    <a:pt x="251743" y="12248"/>
                  </a:lnTo>
                  <a:lnTo>
                    <a:pt x="296370" y="3130"/>
                  </a:lnTo>
                  <a:lnTo>
                    <a:pt x="342900" y="0"/>
                  </a:lnTo>
                  <a:lnTo>
                    <a:pt x="389428" y="3130"/>
                  </a:lnTo>
                  <a:lnTo>
                    <a:pt x="434055" y="12248"/>
                  </a:lnTo>
                  <a:lnTo>
                    <a:pt x="476371" y="26946"/>
                  </a:lnTo>
                  <a:lnTo>
                    <a:pt x="515967" y="46815"/>
                  </a:lnTo>
                  <a:lnTo>
                    <a:pt x="552435" y="71447"/>
                  </a:lnTo>
                  <a:lnTo>
                    <a:pt x="585366" y="100432"/>
                  </a:lnTo>
                  <a:lnTo>
                    <a:pt x="614352" y="133363"/>
                  </a:lnTo>
                  <a:lnTo>
                    <a:pt x="638983" y="169831"/>
                  </a:lnTo>
                  <a:lnTo>
                    <a:pt x="658853" y="209427"/>
                  </a:lnTo>
                  <a:lnTo>
                    <a:pt x="673551" y="251743"/>
                  </a:lnTo>
                  <a:lnTo>
                    <a:pt x="682669" y="296370"/>
                  </a:lnTo>
                  <a:lnTo>
                    <a:pt x="685800" y="342899"/>
                  </a:lnTo>
                  <a:lnTo>
                    <a:pt x="682669" y="389429"/>
                  </a:lnTo>
                  <a:lnTo>
                    <a:pt x="673551" y="434056"/>
                  </a:lnTo>
                  <a:lnTo>
                    <a:pt x="658853" y="476371"/>
                  </a:lnTo>
                  <a:lnTo>
                    <a:pt x="638983" y="515967"/>
                  </a:lnTo>
                  <a:lnTo>
                    <a:pt x="614352" y="552435"/>
                  </a:lnTo>
                  <a:lnTo>
                    <a:pt x="585366" y="585366"/>
                  </a:lnTo>
                  <a:lnTo>
                    <a:pt x="552435" y="614352"/>
                  </a:lnTo>
                  <a:lnTo>
                    <a:pt x="515968" y="638983"/>
                  </a:lnTo>
                  <a:lnTo>
                    <a:pt x="476372" y="658853"/>
                  </a:lnTo>
                  <a:lnTo>
                    <a:pt x="434056" y="673551"/>
                  </a:lnTo>
                  <a:lnTo>
                    <a:pt x="389429" y="682669"/>
                  </a:lnTo>
                  <a:lnTo>
                    <a:pt x="342900" y="685799"/>
                  </a:lnTo>
                  <a:lnTo>
                    <a:pt x="296370" y="682669"/>
                  </a:lnTo>
                  <a:lnTo>
                    <a:pt x="251743" y="673550"/>
                  </a:lnTo>
                  <a:lnTo>
                    <a:pt x="209427" y="658852"/>
                  </a:lnTo>
                  <a:lnTo>
                    <a:pt x="169831" y="638983"/>
                  </a:lnTo>
                  <a:lnTo>
                    <a:pt x="133364" y="614352"/>
                  </a:lnTo>
                  <a:lnTo>
                    <a:pt x="100433" y="585366"/>
                  </a:lnTo>
                  <a:lnTo>
                    <a:pt x="71447" y="552435"/>
                  </a:lnTo>
                  <a:lnTo>
                    <a:pt x="46815" y="515968"/>
                  </a:lnTo>
                  <a:lnTo>
                    <a:pt x="26946" y="476372"/>
                  </a:lnTo>
                  <a:lnTo>
                    <a:pt x="12248" y="434056"/>
                  </a:lnTo>
                  <a:lnTo>
                    <a:pt x="3130" y="389429"/>
                  </a:lnTo>
                  <a:lnTo>
                    <a:pt x="0" y="342900"/>
                  </a:lnTo>
                  <a:close/>
                </a:path>
              </a:pathLst>
            </a:custGeom>
            <a:ln w="12700">
              <a:solidFill>
                <a:srgbClr val="DFD6C3"/>
              </a:solidFill>
            </a:ln>
          </p:spPr>
          <p:txBody>
            <a:bodyPr wrap="square" lIns="0" tIns="0" rIns="0" bIns="0" rtlCol="0"/>
            <a:lstStyle/>
            <a:p/>
          </p:txBody>
        </p:sp>
        <p:sp>
          <p:nvSpPr>
            <p:cNvPr id="11" name="object 11"/>
            <p:cNvSpPr/>
            <p:nvPr/>
          </p:nvSpPr>
          <p:spPr>
            <a:xfrm>
              <a:off x="1676400" y="3238500"/>
              <a:ext cx="609600" cy="76200"/>
            </a:xfrm>
            <a:custGeom>
              <a:rect l="l" t="t" r="r" b="b"/>
              <a:pathLst>
                <a:path w="609600" h="76200">
                  <a:moveTo>
                    <a:pt x="533399" y="76200"/>
                  </a:moveTo>
                  <a:lnTo>
                    <a:pt x="533399" y="0"/>
                  </a:lnTo>
                  <a:lnTo>
                    <a:pt x="596899" y="31749"/>
                  </a:lnTo>
                  <a:lnTo>
                    <a:pt x="575310" y="31749"/>
                  </a:lnTo>
                  <a:lnTo>
                    <a:pt x="575310" y="44450"/>
                  </a:lnTo>
                  <a:lnTo>
                    <a:pt x="596899" y="44450"/>
                  </a:lnTo>
                  <a:lnTo>
                    <a:pt x="533399" y="76200"/>
                  </a:lnTo>
                  <a:close/>
                </a:path>
                <a:path w="609600" h="76200">
                  <a:moveTo>
                    <a:pt x="533399" y="44450"/>
                  </a:moveTo>
                  <a:lnTo>
                    <a:pt x="0" y="44450"/>
                  </a:lnTo>
                  <a:lnTo>
                    <a:pt x="0" y="31749"/>
                  </a:lnTo>
                  <a:lnTo>
                    <a:pt x="533399" y="31749"/>
                  </a:lnTo>
                  <a:lnTo>
                    <a:pt x="533399" y="44450"/>
                  </a:lnTo>
                  <a:close/>
                </a:path>
                <a:path w="609600" h="76200">
                  <a:moveTo>
                    <a:pt x="596899" y="44450"/>
                  </a:moveTo>
                  <a:lnTo>
                    <a:pt x="575310" y="44450"/>
                  </a:lnTo>
                  <a:lnTo>
                    <a:pt x="575310" y="31749"/>
                  </a:lnTo>
                  <a:lnTo>
                    <a:pt x="596899" y="31749"/>
                  </a:lnTo>
                  <a:lnTo>
                    <a:pt x="609600" y="38100"/>
                  </a:lnTo>
                  <a:lnTo>
                    <a:pt x="596899" y="44450"/>
                  </a:lnTo>
                  <a:close/>
                </a:path>
              </a:pathLst>
            </a:custGeom>
            <a:solidFill>
              <a:srgbClr val="000000"/>
            </a:solidFill>
          </p:spPr>
          <p:txBody>
            <a:bodyPr wrap="square" lIns="0" tIns="0" rIns="0" bIns="0" rtlCol="0"/>
            <a:lstStyle/>
            <a:p/>
          </p:txBody>
        </p:sp>
        <p:sp>
          <p:nvSpPr>
            <p:cNvPr id="12" name="object 12"/>
            <p:cNvSpPr/>
            <p:nvPr/>
          </p:nvSpPr>
          <p:spPr>
            <a:xfrm>
              <a:off x="3600449" y="2876549"/>
              <a:ext cx="685800" cy="685800"/>
            </a:xfrm>
            <a:custGeom>
              <a:rect l="l" t="t" r="r" b="b"/>
              <a:pathLst>
                <a:path w="685800" h="685800">
                  <a:moveTo>
                    <a:pt x="342900" y="0"/>
                  </a:moveTo>
                  <a:close/>
                </a:path>
                <a:path w="685800" h="685800">
                  <a:moveTo>
                    <a:pt x="685799" y="342900"/>
                  </a:moveTo>
                  <a:lnTo>
                    <a:pt x="0" y="342900"/>
                  </a:lnTo>
                  <a:lnTo>
                    <a:pt x="3130" y="296370"/>
                  </a:lnTo>
                  <a:lnTo>
                    <a:pt x="12249" y="251743"/>
                  </a:lnTo>
                  <a:lnTo>
                    <a:pt x="26947" y="209427"/>
                  </a:lnTo>
                  <a:lnTo>
                    <a:pt x="46816" y="169831"/>
                  </a:lnTo>
                  <a:lnTo>
                    <a:pt x="71448" y="133363"/>
                  </a:lnTo>
                  <a:lnTo>
                    <a:pt x="100434" y="100432"/>
                  </a:lnTo>
                  <a:lnTo>
                    <a:pt x="133365" y="71447"/>
                  </a:lnTo>
                  <a:lnTo>
                    <a:pt x="169833" y="46815"/>
                  </a:lnTo>
                  <a:lnTo>
                    <a:pt x="209429" y="26946"/>
                  </a:lnTo>
                  <a:lnTo>
                    <a:pt x="251745" y="12248"/>
                  </a:lnTo>
                  <a:lnTo>
                    <a:pt x="296373" y="3130"/>
                  </a:lnTo>
                  <a:lnTo>
                    <a:pt x="342900" y="0"/>
                  </a:lnTo>
                  <a:lnTo>
                    <a:pt x="389429" y="3130"/>
                  </a:lnTo>
                  <a:lnTo>
                    <a:pt x="434056" y="12248"/>
                  </a:lnTo>
                  <a:lnTo>
                    <a:pt x="476372" y="26946"/>
                  </a:lnTo>
                  <a:lnTo>
                    <a:pt x="515968" y="46816"/>
                  </a:lnTo>
                  <a:lnTo>
                    <a:pt x="552436" y="71447"/>
                  </a:lnTo>
                  <a:lnTo>
                    <a:pt x="585367" y="100433"/>
                  </a:lnTo>
                  <a:lnTo>
                    <a:pt x="614352" y="133364"/>
                  </a:lnTo>
                  <a:lnTo>
                    <a:pt x="638984" y="169832"/>
                  </a:lnTo>
                  <a:lnTo>
                    <a:pt x="658853" y="209428"/>
                  </a:lnTo>
                  <a:lnTo>
                    <a:pt x="673551" y="251743"/>
                  </a:lnTo>
                  <a:lnTo>
                    <a:pt x="682669" y="296370"/>
                  </a:lnTo>
                  <a:lnTo>
                    <a:pt x="685799" y="342900"/>
                  </a:lnTo>
                  <a:close/>
                </a:path>
                <a:path w="685800" h="685800">
                  <a:moveTo>
                    <a:pt x="342900" y="685799"/>
                  </a:moveTo>
                  <a:lnTo>
                    <a:pt x="296370" y="682669"/>
                  </a:lnTo>
                  <a:lnTo>
                    <a:pt x="251743" y="673550"/>
                  </a:lnTo>
                  <a:lnTo>
                    <a:pt x="209427" y="658852"/>
                  </a:lnTo>
                  <a:lnTo>
                    <a:pt x="169831" y="638983"/>
                  </a:lnTo>
                  <a:lnTo>
                    <a:pt x="133364" y="614352"/>
                  </a:lnTo>
                  <a:lnTo>
                    <a:pt x="100433" y="585366"/>
                  </a:lnTo>
                  <a:lnTo>
                    <a:pt x="71447" y="552435"/>
                  </a:lnTo>
                  <a:lnTo>
                    <a:pt x="46815" y="515967"/>
                  </a:lnTo>
                  <a:lnTo>
                    <a:pt x="26946" y="476371"/>
                  </a:lnTo>
                  <a:lnTo>
                    <a:pt x="12248" y="434056"/>
                  </a:lnTo>
                  <a:lnTo>
                    <a:pt x="3130" y="389429"/>
                  </a:lnTo>
                  <a:lnTo>
                    <a:pt x="0" y="342900"/>
                  </a:lnTo>
                  <a:lnTo>
                    <a:pt x="685799" y="342900"/>
                  </a:lnTo>
                  <a:lnTo>
                    <a:pt x="682669" y="389429"/>
                  </a:lnTo>
                  <a:lnTo>
                    <a:pt x="673550" y="434056"/>
                  </a:lnTo>
                  <a:lnTo>
                    <a:pt x="658852" y="476372"/>
                  </a:lnTo>
                  <a:lnTo>
                    <a:pt x="638983" y="515968"/>
                  </a:lnTo>
                  <a:lnTo>
                    <a:pt x="614352" y="552435"/>
                  </a:lnTo>
                  <a:lnTo>
                    <a:pt x="585366" y="585366"/>
                  </a:lnTo>
                  <a:lnTo>
                    <a:pt x="552435" y="614352"/>
                  </a:lnTo>
                  <a:lnTo>
                    <a:pt x="515968" y="638983"/>
                  </a:lnTo>
                  <a:lnTo>
                    <a:pt x="476372" y="658853"/>
                  </a:lnTo>
                  <a:lnTo>
                    <a:pt x="434056" y="673551"/>
                  </a:lnTo>
                  <a:lnTo>
                    <a:pt x="389429" y="682669"/>
                  </a:lnTo>
                  <a:lnTo>
                    <a:pt x="342900" y="685799"/>
                  </a:lnTo>
                  <a:close/>
                </a:path>
              </a:pathLst>
            </a:custGeom>
            <a:solidFill>
              <a:srgbClr val="666600"/>
            </a:solidFill>
          </p:spPr>
          <p:txBody>
            <a:bodyPr wrap="square" lIns="0" tIns="0" rIns="0" bIns="0" rtlCol="0"/>
            <a:lstStyle/>
            <a:p/>
          </p:txBody>
        </p:sp>
        <p:sp>
          <p:nvSpPr>
            <p:cNvPr id="13" name="object 13"/>
            <p:cNvSpPr/>
            <p:nvPr/>
          </p:nvSpPr>
          <p:spPr>
            <a:xfrm>
              <a:off x="3600449" y="2876549"/>
              <a:ext cx="685800" cy="685800"/>
            </a:xfrm>
            <a:custGeom>
              <a:rect l="l" t="t" r="r" b="b"/>
              <a:pathLst>
                <a:path w="685800" h="685800">
                  <a:moveTo>
                    <a:pt x="0" y="342900"/>
                  </a:moveTo>
                  <a:lnTo>
                    <a:pt x="3130" y="296370"/>
                  </a:lnTo>
                  <a:lnTo>
                    <a:pt x="12249" y="251743"/>
                  </a:lnTo>
                  <a:lnTo>
                    <a:pt x="26947" y="209428"/>
                  </a:lnTo>
                  <a:lnTo>
                    <a:pt x="46816" y="169832"/>
                  </a:lnTo>
                  <a:lnTo>
                    <a:pt x="71447" y="133364"/>
                  </a:lnTo>
                  <a:lnTo>
                    <a:pt x="100433" y="100433"/>
                  </a:lnTo>
                  <a:lnTo>
                    <a:pt x="133364" y="71447"/>
                  </a:lnTo>
                  <a:lnTo>
                    <a:pt x="169832" y="46816"/>
                  </a:lnTo>
                  <a:lnTo>
                    <a:pt x="209428" y="26946"/>
                  </a:lnTo>
                  <a:lnTo>
                    <a:pt x="251744" y="12248"/>
                  </a:lnTo>
                  <a:lnTo>
                    <a:pt x="296370" y="3130"/>
                  </a:lnTo>
                  <a:lnTo>
                    <a:pt x="342900" y="0"/>
                  </a:lnTo>
                  <a:lnTo>
                    <a:pt x="389429" y="3130"/>
                  </a:lnTo>
                  <a:lnTo>
                    <a:pt x="434056" y="12248"/>
                  </a:lnTo>
                  <a:lnTo>
                    <a:pt x="476371" y="26946"/>
                  </a:lnTo>
                  <a:lnTo>
                    <a:pt x="515967" y="46815"/>
                  </a:lnTo>
                  <a:lnTo>
                    <a:pt x="552435" y="71447"/>
                  </a:lnTo>
                  <a:lnTo>
                    <a:pt x="585366" y="100432"/>
                  </a:lnTo>
                  <a:lnTo>
                    <a:pt x="614352" y="133363"/>
                  </a:lnTo>
                  <a:lnTo>
                    <a:pt x="638983" y="169831"/>
                  </a:lnTo>
                  <a:lnTo>
                    <a:pt x="658853" y="209427"/>
                  </a:lnTo>
                  <a:lnTo>
                    <a:pt x="673551" y="251743"/>
                  </a:lnTo>
                  <a:lnTo>
                    <a:pt x="682669" y="296370"/>
                  </a:lnTo>
                  <a:lnTo>
                    <a:pt x="685800" y="342899"/>
                  </a:lnTo>
                  <a:lnTo>
                    <a:pt x="682669" y="389429"/>
                  </a:lnTo>
                  <a:lnTo>
                    <a:pt x="673550" y="434056"/>
                  </a:lnTo>
                  <a:lnTo>
                    <a:pt x="658852" y="476371"/>
                  </a:lnTo>
                  <a:lnTo>
                    <a:pt x="638983" y="515967"/>
                  </a:lnTo>
                  <a:lnTo>
                    <a:pt x="614352" y="552435"/>
                  </a:lnTo>
                  <a:lnTo>
                    <a:pt x="585366" y="585366"/>
                  </a:lnTo>
                  <a:lnTo>
                    <a:pt x="552435" y="614352"/>
                  </a:lnTo>
                  <a:lnTo>
                    <a:pt x="515968" y="638983"/>
                  </a:lnTo>
                  <a:lnTo>
                    <a:pt x="476372" y="658853"/>
                  </a:lnTo>
                  <a:lnTo>
                    <a:pt x="434056" y="673551"/>
                  </a:lnTo>
                  <a:lnTo>
                    <a:pt x="389429" y="682669"/>
                  </a:lnTo>
                  <a:lnTo>
                    <a:pt x="342900" y="685799"/>
                  </a:lnTo>
                  <a:lnTo>
                    <a:pt x="296370" y="682669"/>
                  </a:lnTo>
                  <a:lnTo>
                    <a:pt x="251743" y="673550"/>
                  </a:lnTo>
                  <a:lnTo>
                    <a:pt x="209427" y="658852"/>
                  </a:lnTo>
                  <a:lnTo>
                    <a:pt x="169831" y="638983"/>
                  </a:lnTo>
                  <a:lnTo>
                    <a:pt x="133364" y="614352"/>
                  </a:lnTo>
                  <a:lnTo>
                    <a:pt x="100433" y="585366"/>
                  </a:lnTo>
                  <a:lnTo>
                    <a:pt x="71447" y="552435"/>
                  </a:lnTo>
                  <a:lnTo>
                    <a:pt x="46815" y="515968"/>
                  </a:lnTo>
                  <a:lnTo>
                    <a:pt x="26946" y="476372"/>
                  </a:lnTo>
                  <a:lnTo>
                    <a:pt x="12248" y="434056"/>
                  </a:lnTo>
                  <a:lnTo>
                    <a:pt x="3130" y="389429"/>
                  </a:lnTo>
                  <a:lnTo>
                    <a:pt x="0" y="342900"/>
                  </a:lnTo>
                  <a:close/>
                </a:path>
              </a:pathLst>
            </a:custGeom>
            <a:ln w="12700">
              <a:solidFill>
                <a:srgbClr val="DFD6C3"/>
              </a:solidFill>
            </a:ln>
          </p:spPr>
          <p:txBody>
            <a:bodyPr wrap="square" lIns="0" tIns="0" rIns="0" bIns="0" rtlCol="0"/>
            <a:lstStyle/>
            <a:p/>
          </p:txBody>
        </p:sp>
        <p:sp>
          <p:nvSpPr>
            <p:cNvPr id="14" name="object 14"/>
            <p:cNvSpPr/>
            <p:nvPr/>
          </p:nvSpPr>
          <p:spPr>
            <a:xfrm>
              <a:off x="3009900" y="3238500"/>
              <a:ext cx="609600" cy="76200"/>
            </a:xfrm>
            <a:custGeom>
              <a:rect l="l" t="t" r="r" b="b"/>
              <a:pathLst>
                <a:path w="609600" h="76200">
                  <a:moveTo>
                    <a:pt x="533399" y="76200"/>
                  </a:moveTo>
                  <a:lnTo>
                    <a:pt x="533399" y="0"/>
                  </a:lnTo>
                  <a:lnTo>
                    <a:pt x="596899" y="31749"/>
                  </a:lnTo>
                  <a:lnTo>
                    <a:pt x="575310" y="31749"/>
                  </a:lnTo>
                  <a:lnTo>
                    <a:pt x="575310" y="44450"/>
                  </a:lnTo>
                  <a:lnTo>
                    <a:pt x="596899" y="44450"/>
                  </a:lnTo>
                  <a:lnTo>
                    <a:pt x="533399" y="76200"/>
                  </a:lnTo>
                  <a:close/>
                </a:path>
                <a:path w="609600" h="76200">
                  <a:moveTo>
                    <a:pt x="533399" y="44450"/>
                  </a:moveTo>
                  <a:lnTo>
                    <a:pt x="0" y="44450"/>
                  </a:lnTo>
                  <a:lnTo>
                    <a:pt x="0" y="31749"/>
                  </a:lnTo>
                  <a:lnTo>
                    <a:pt x="533399" y="31749"/>
                  </a:lnTo>
                  <a:lnTo>
                    <a:pt x="533399" y="44450"/>
                  </a:lnTo>
                  <a:close/>
                </a:path>
                <a:path w="609600" h="76200">
                  <a:moveTo>
                    <a:pt x="596899" y="44450"/>
                  </a:moveTo>
                  <a:lnTo>
                    <a:pt x="575310" y="44450"/>
                  </a:lnTo>
                  <a:lnTo>
                    <a:pt x="575310" y="31749"/>
                  </a:lnTo>
                  <a:lnTo>
                    <a:pt x="596899" y="31749"/>
                  </a:lnTo>
                  <a:lnTo>
                    <a:pt x="609600" y="38100"/>
                  </a:lnTo>
                  <a:lnTo>
                    <a:pt x="596899" y="44450"/>
                  </a:lnTo>
                  <a:close/>
                </a:path>
              </a:pathLst>
            </a:custGeom>
            <a:solidFill>
              <a:srgbClr val="000000"/>
            </a:solidFill>
          </p:spPr>
          <p:txBody>
            <a:bodyPr wrap="square" lIns="0" tIns="0" rIns="0" bIns="0" rtlCol="0"/>
            <a:lstStyle/>
            <a:p/>
          </p:txBody>
        </p:sp>
        <p:sp>
          <p:nvSpPr>
            <p:cNvPr id="15" name="object 15"/>
            <p:cNvSpPr/>
            <p:nvPr/>
          </p:nvSpPr>
          <p:spPr>
            <a:xfrm>
              <a:off x="4895849" y="2876549"/>
              <a:ext cx="685800" cy="685800"/>
            </a:xfrm>
            <a:custGeom>
              <a:rect l="l" t="t" r="r" b="b"/>
              <a:pathLst>
                <a:path w="685800" h="685800">
                  <a:moveTo>
                    <a:pt x="342900" y="0"/>
                  </a:moveTo>
                  <a:close/>
                </a:path>
                <a:path w="685800" h="685800">
                  <a:moveTo>
                    <a:pt x="685799" y="342900"/>
                  </a:moveTo>
                  <a:lnTo>
                    <a:pt x="0" y="342900"/>
                  </a:lnTo>
                  <a:lnTo>
                    <a:pt x="3130" y="296370"/>
                  </a:lnTo>
                  <a:lnTo>
                    <a:pt x="12249" y="251743"/>
                  </a:lnTo>
                  <a:lnTo>
                    <a:pt x="26947" y="209427"/>
                  </a:lnTo>
                  <a:lnTo>
                    <a:pt x="46816" y="169831"/>
                  </a:lnTo>
                  <a:lnTo>
                    <a:pt x="71448" y="133363"/>
                  </a:lnTo>
                  <a:lnTo>
                    <a:pt x="100434" y="100432"/>
                  </a:lnTo>
                  <a:lnTo>
                    <a:pt x="133365" y="71447"/>
                  </a:lnTo>
                  <a:lnTo>
                    <a:pt x="169833" y="46815"/>
                  </a:lnTo>
                  <a:lnTo>
                    <a:pt x="209429" y="26946"/>
                  </a:lnTo>
                  <a:lnTo>
                    <a:pt x="251745" y="12248"/>
                  </a:lnTo>
                  <a:lnTo>
                    <a:pt x="296373" y="3130"/>
                  </a:lnTo>
                  <a:lnTo>
                    <a:pt x="342900" y="0"/>
                  </a:lnTo>
                  <a:lnTo>
                    <a:pt x="389429" y="3130"/>
                  </a:lnTo>
                  <a:lnTo>
                    <a:pt x="434056" y="12248"/>
                  </a:lnTo>
                  <a:lnTo>
                    <a:pt x="476372" y="26946"/>
                  </a:lnTo>
                  <a:lnTo>
                    <a:pt x="515968" y="46816"/>
                  </a:lnTo>
                  <a:lnTo>
                    <a:pt x="552436" y="71447"/>
                  </a:lnTo>
                  <a:lnTo>
                    <a:pt x="585367" y="100433"/>
                  </a:lnTo>
                  <a:lnTo>
                    <a:pt x="614352" y="133364"/>
                  </a:lnTo>
                  <a:lnTo>
                    <a:pt x="638984" y="169832"/>
                  </a:lnTo>
                  <a:lnTo>
                    <a:pt x="658853" y="209428"/>
                  </a:lnTo>
                  <a:lnTo>
                    <a:pt x="673551" y="251743"/>
                  </a:lnTo>
                  <a:lnTo>
                    <a:pt x="682669" y="296370"/>
                  </a:lnTo>
                  <a:lnTo>
                    <a:pt x="685799" y="342900"/>
                  </a:lnTo>
                  <a:close/>
                </a:path>
                <a:path w="685800" h="685800">
                  <a:moveTo>
                    <a:pt x="342900" y="685799"/>
                  </a:moveTo>
                  <a:lnTo>
                    <a:pt x="296370" y="682669"/>
                  </a:lnTo>
                  <a:lnTo>
                    <a:pt x="251743" y="673550"/>
                  </a:lnTo>
                  <a:lnTo>
                    <a:pt x="209427" y="658852"/>
                  </a:lnTo>
                  <a:lnTo>
                    <a:pt x="169831" y="638983"/>
                  </a:lnTo>
                  <a:lnTo>
                    <a:pt x="133364" y="614352"/>
                  </a:lnTo>
                  <a:lnTo>
                    <a:pt x="100433" y="585366"/>
                  </a:lnTo>
                  <a:lnTo>
                    <a:pt x="71447" y="552435"/>
                  </a:lnTo>
                  <a:lnTo>
                    <a:pt x="46815" y="515967"/>
                  </a:lnTo>
                  <a:lnTo>
                    <a:pt x="26946" y="476371"/>
                  </a:lnTo>
                  <a:lnTo>
                    <a:pt x="12248" y="434056"/>
                  </a:lnTo>
                  <a:lnTo>
                    <a:pt x="3130" y="389429"/>
                  </a:lnTo>
                  <a:lnTo>
                    <a:pt x="0" y="342900"/>
                  </a:lnTo>
                  <a:lnTo>
                    <a:pt x="685799" y="342900"/>
                  </a:lnTo>
                  <a:lnTo>
                    <a:pt x="682669" y="389429"/>
                  </a:lnTo>
                  <a:lnTo>
                    <a:pt x="673550" y="434056"/>
                  </a:lnTo>
                  <a:lnTo>
                    <a:pt x="658852" y="476372"/>
                  </a:lnTo>
                  <a:lnTo>
                    <a:pt x="638983" y="515968"/>
                  </a:lnTo>
                  <a:lnTo>
                    <a:pt x="614352" y="552435"/>
                  </a:lnTo>
                  <a:lnTo>
                    <a:pt x="585366" y="585366"/>
                  </a:lnTo>
                  <a:lnTo>
                    <a:pt x="552435" y="614352"/>
                  </a:lnTo>
                  <a:lnTo>
                    <a:pt x="515968" y="638983"/>
                  </a:lnTo>
                  <a:lnTo>
                    <a:pt x="476372" y="658853"/>
                  </a:lnTo>
                  <a:lnTo>
                    <a:pt x="434056" y="673551"/>
                  </a:lnTo>
                  <a:lnTo>
                    <a:pt x="389429" y="682669"/>
                  </a:lnTo>
                  <a:lnTo>
                    <a:pt x="342900" y="685799"/>
                  </a:lnTo>
                  <a:close/>
                </a:path>
              </a:pathLst>
            </a:custGeom>
            <a:solidFill>
              <a:srgbClr val="666600"/>
            </a:solidFill>
          </p:spPr>
          <p:txBody>
            <a:bodyPr wrap="square" lIns="0" tIns="0" rIns="0" bIns="0" rtlCol="0"/>
            <a:lstStyle/>
            <a:p/>
          </p:txBody>
        </p:sp>
        <p:sp>
          <p:nvSpPr>
            <p:cNvPr id="16" name="object 16"/>
            <p:cNvSpPr/>
            <p:nvPr/>
          </p:nvSpPr>
          <p:spPr>
            <a:xfrm>
              <a:off x="4895849" y="2876549"/>
              <a:ext cx="685800" cy="685800"/>
            </a:xfrm>
            <a:custGeom>
              <a:rect l="l" t="t" r="r" b="b"/>
              <a:pathLst>
                <a:path w="685800" h="685800">
                  <a:moveTo>
                    <a:pt x="0" y="342900"/>
                  </a:moveTo>
                  <a:lnTo>
                    <a:pt x="3130" y="296370"/>
                  </a:lnTo>
                  <a:lnTo>
                    <a:pt x="12249" y="251743"/>
                  </a:lnTo>
                  <a:lnTo>
                    <a:pt x="26947" y="209428"/>
                  </a:lnTo>
                  <a:lnTo>
                    <a:pt x="46816" y="169832"/>
                  </a:lnTo>
                  <a:lnTo>
                    <a:pt x="71447" y="133364"/>
                  </a:lnTo>
                  <a:lnTo>
                    <a:pt x="100433" y="100433"/>
                  </a:lnTo>
                  <a:lnTo>
                    <a:pt x="133364" y="71447"/>
                  </a:lnTo>
                  <a:lnTo>
                    <a:pt x="169832" y="46816"/>
                  </a:lnTo>
                  <a:lnTo>
                    <a:pt x="209428" y="26946"/>
                  </a:lnTo>
                  <a:lnTo>
                    <a:pt x="251744" y="12248"/>
                  </a:lnTo>
                  <a:lnTo>
                    <a:pt x="296370" y="3130"/>
                  </a:lnTo>
                  <a:lnTo>
                    <a:pt x="342900" y="0"/>
                  </a:lnTo>
                  <a:lnTo>
                    <a:pt x="389429" y="3130"/>
                  </a:lnTo>
                  <a:lnTo>
                    <a:pt x="434056" y="12248"/>
                  </a:lnTo>
                  <a:lnTo>
                    <a:pt x="476371" y="26946"/>
                  </a:lnTo>
                  <a:lnTo>
                    <a:pt x="515967" y="46815"/>
                  </a:lnTo>
                  <a:lnTo>
                    <a:pt x="552435" y="71447"/>
                  </a:lnTo>
                  <a:lnTo>
                    <a:pt x="585366" y="100432"/>
                  </a:lnTo>
                  <a:lnTo>
                    <a:pt x="614352" y="133363"/>
                  </a:lnTo>
                  <a:lnTo>
                    <a:pt x="638983" y="169831"/>
                  </a:lnTo>
                  <a:lnTo>
                    <a:pt x="658853" y="209427"/>
                  </a:lnTo>
                  <a:lnTo>
                    <a:pt x="673551" y="251743"/>
                  </a:lnTo>
                  <a:lnTo>
                    <a:pt x="682669" y="296370"/>
                  </a:lnTo>
                  <a:lnTo>
                    <a:pt x="685800" y="342899"/>
                  </a:lnTo>
                  <a:lnTo>
                    <a:pt x="682669" y="389429"/>
                  </a:lnTo>
                  <a:lnTo>
                    <a:pt x="673550" y="434056"/>
                  </a:lnTo>
                  <a:lnTo>
                    <a:pt x="658852" y="476371"/>
                  </a:lnTo>
                  <a:lnTo>
                    <a:pt x="638983" y="515967"/>
                  </a:lnTo>
                  <a:lnTo>
                    <a:pt x="614352" y="552435"/>
                  </a:lnTo>
                  <a:lnTo>
                    <a:pt x="585366" y="585366"/>
                  </a:lnTo>
                  <a:lnTo>
                    <a:pt x="552435" y="614352"/>
                  </a:lnTo>
                  <a:lnTo>
                    <a:pt x="515968" y="638983"/>
                  </a:lnTo>
                  <a:lnTo>
                    <a:pt x="476372" y="658853"/>
                  </a:lnTo>
                  <a:lnTo>
                    <a:pt x="434056" y="673551"/>
                  </a:lnTo>
                  <a:lnTo>
                    <a:pt x="389429" y="682669"/>
                  </a:lnTo>
                  <a:lnTo>
                    <a:pt x="342900" y="685799"/>
                  </a:lnTo>
                  <a:lnTo>
                    <a:pt x="296370" y="682669"/>
                  </a:lnTo>
                  <a:lnTo>
                    <a:pt x="251743" y="673550"/>
                  </a:lnTo>
                  <a:lnTo>
                    <a:pt x="209427" y="658852"/>
                  </a:lnTo>
                  <a:lnTo>
                    <a:pt x="169831" y="638983"/>
                  </a:lnTo>
                  <a:lnTo>
                    <a:pt x="133364" y="614352"/>
                  </a:lnTo>
                  <a:lnTo>
                    <a:pt x="100433" y="585366"/>
                  </a:lnTo>
                  <a:lnTo>
                    <a:pt x="71447" y="552435"/>
                  </a:lnTo>
                  <a:lnTo>
                    <a:pt x="46815" y="515968"/>
                  </a:lnTo>
                  <a:lnTo>
                    <a:pt x="26946" y="476372"/>
                  </a:lnTo>
                  <a:lnTo>
                    <a:pt x="12248" y="434056"/>
                  </a:lnTo>
                  <a:lnTo>
                    <a:pt x="3130" y="389429"/>
                  </a:lnTo>
                  <a:lnTo>
                    <a:pt x="0" y="342900"/>
                  </a:lnTo>
                  <a:close/>
                </a:path>
              </a:pathLst>
            </a:custGeom>
            <a:ln w="12700">
              <a:solidFill>
                <a:srgbClr val="DFD6C3"/>
              </a:solidFill>
            </a:ln>
          </p:spPr>
          <p:txBody>
            <a:bodyPr wrap="square" lIns="0" tIns="0" rIns="0" bIns="0" rtlCol="0"/>
            <a:lstStyle/>
            <a:p/>
          </p:txBody>
        </p:sp>
        <p:sp>
          <p:nvSpPr>
            <p:cNvPr id="17" name="object 17"/>
            <p:cNvSpPr/>
            <p:nvPr/>
          </p:nvSpPr>
          <p:spPr>
            <a:xfrm>
              <a:off x="1672424" y="3238499"/>
              <a:ext cx="3433445" cy="957580"/>
            </a:xfrm>
            <a:custGeom>
              <a:rect l="l" t="t" r="r" b="b"/>
              <a:pathLst>
                <a:path w="3433445" h="957578">
                  <a:moveTo>
                    <a:pt x="765975" y="342900"/>
                  </a:moveTo>
                  <a:lnTo>
                    <a:pt x="689152" y="359371"/>
                  </a:lnTo>
                  <a:lnTo>
                    <a:pt x="682663" y="360756"/>
                  </a:lnTo>
                  <a:lnTo>
                    <a:pt x="702500" y="385546"/>
                  </a:lnTo>
                  <a:lnTo>
                    <a:pt x="0" y="947547"/>
                  </a:lnTo>
                  <a:lnTo>
                    <a:pt x="7937" y="957465"/>
                  </a:lnTo>
                  <a:lnTo>
                    <a:pt x="710438" y="395465"/>
                  </a:lnTo>
                  <a:lnTo>
                    <a:pt x="730262" y="420255"/>
                  </a:lnTo>
                  <a:lnTo>
                    <a:pt x="765975" y="342900"/>
                  </a:lnTo>
                  <a:close/>
                </a:path>
                <a:path w="3433445" h="957578">
                  <a:moveTo>
                    <a:pt x="3223425" y="38100"/>
                  </a:moveTo>
                  <a:lnTo>
                    <a:pt x="3210712" y="31750"/>
                  </a:lnTo>
                  <a:lnTo>
                    <a:pt x="3147212" y="0"/>
                  </a:lnTo>
                  <a:lnTo>
                    <a:pt x="3147212" y="31750"/>
                  </a:lnTo>
                  <a:lnTo>
                    <a:pt x="2613825" y="31750"/>
                  </a:lnTo>
                  <a:lnTo>
                    <a:pt x="2613825" y="44450"/>
                  </a:lnTo>
                  <a:lnTo>
                    <a:pt x="3147212" y="44450"/>
                  </a:lnTo>
                  <a:lnTo>
                    <a:pt x="3147212" y="76200"/>
                  </a:lnTo>
                  <a:lnTo>
                    <a:pt x="3210712" y="44450"/>
                  </a:lnTo>
                  <a:lnTo>
                    <a:pt x="3223425" y="38100"/>
                  </a:lnTo>
                  <a:close/>
                </a:path>
                <a:path w="3433445" h="957578">
                  <a:moveTo>
                    <a:pt x="3432975" y="342900"/>
                  </a:moveTo>
                  <a:lnTo>
                    <a:pt x="3356152" y="359371"/>
                  </a:lnTo>
                  <a:lnTo>
                    <a:pt x="3349663" y="360756"/>
                  </a:lnTo>
                  <a:lnTo>
                    <a:pt x="3369500" y="385546"/>
                  </a:lnTo>
                  <a:lnTo>
                    <a:pt x="2667000" y="947547"/>
                  </a:lnTo>
                  <a:lnTo>
                    <a:pt x="2674937" y="957465"/>
                  </a:lnTo>
                  <a:lnTo>
                    <a:pt x="3377438" y="395465"/>
                  </a:lnTo>
                  <a:lnTo>
                    <a:pt x="3397262" y="420255"/>
                  </a:lnTo>
                  <a:lnTo>
                    <a:pt x="3432975" y="342900"/>
                  </a:lnTo>
                  <a:close/>
                </a:path>
              </a:pathLst>
            </a:custGeom>
            <a:solidFill>
              <a:srgbClr val="000000"/>
            </a:solidFill>
          </p:spPr>
          <p:txBody>
            <a:bodyPr wrap="square" lIns="0" tIns="0" rIns="0" bIns="0" rtlCol="0"/>
            <a:lstStyle/>
            <a:p/>
          </p:txBody>
        </p:sp>
      </p:grpSp>
      <p:sp>
        <p:nvSpPr>
          <p:cNvPr id="18" name="object 18"/>
          <p:cNvSpPr/>
          <p:nvPr/>
        </p:nvSpPr>
        <p:spPr>
          <a:xfrm>
            <a:off x="3043509" y="2033859"/>
            <a:ext cx="767080" cy="767080"/>
          </a:xfrm>
          <a:custGeom>
            <a:rect l="l" t="t" r="r" b="b"/>
            <a:pathLst>
              <a:path w="767079" h="767080">
                <a:moveTo>
                  <a:pt x="708118" y="717098"/>
                </a:moveTo>
                <a:lnTo>
                  <a:pt x="0" y="8980"/>
                </a:lnTo>
                <a:lnTo>
                  <a:pt x="8980" y="0"/>
                </a:lnTo>
                <a:lnTo>
                  <a:pt x="717098" y="708118"/>
                </a:lnTo>
                <a:lnTo>
                  <a:pt x="708118" y="717098"/>
                </a:lnTo>
                <a:close/>
              </a:path>
              <a:path w="767079" h="767080">
                <a:moveTo>
                  <a:pt x="759905" y="746736"/>
                </a:moveTo>
                <a:lnTo>
                  <a:pt x="737755" y="746736"/>
                </a:lnTo>
                <a:lnTo>
                  <a:pt x="746736" y="737756"/>
                </a:lnTo>
                <a:lnTo>
                  <a:pt x="717098" y="708118"/>
                </a:lnTo>
                <a:lnTo>
                  <a:pt x="739548" y="685667"/>
                </a:lnTo>
                <a:lnTo>
                  <a:pt x="759905" y="746736"/>
                </a:lnTo>
                <a:close/>
              </a:path>
              <a:path w="767079" h="767080">
                <a:moveTo>
                  <a:pt x="737755" y="746736"/>
                </a:moveTo>
                <a:lnTo>
                  <a:pt x="708118" y="717098"/>
                </a:lnTo>
                <a:lnTo>
                  <a:pt x="717098" y="708118"/>
                </a:lnTo>
                <a:lnTo>
                  <a:pt x="746736" y="737756"/>
                </a:lnTo>
                <a:lnTo>
                  <a:pt x="737755" y="746736"/>
                </a:lnTo>
                <a:close/>
              </a:path>
              <a:path w="767079" h="767080">
                <a:moveTo>
                  <a:pt x="766490" y="766490"/>
                </a:moveTo>
                <a:lnTo>
                  <a:pt x="685667" y="739549"/>
                </a:lnTo>
                <a:lnTo>
                  <a:pt x="708118" y="717098"/>
                </a:lnTo>
                <a:lnTo>
                  <a:pt x="737755" y="746736"/>
                </a:lnTo>
                <a:lnTo>
                  <a:pt x="759905" y="746736"/>
                </a:lnTo>
                <a:lnTo>
                  <a:pt x="766490" y="766490"/>
                </a:lnTo>
                <a:close/>
              </a:path>
            </a:pathLst>
          </a:custGeom>
          <a:solidFill>
            <a:srgbClr val="000000"/>
          </a:solidFill>
        </p:spPr>
        <p:txBody>
          <a:bodyPr wrap="square" lIns="0" tIns="0" rIns="0" bIns="0" rtlCol="0"/>
          <a:lstStyle/>
          <a:p/>
        </p:txBody>
      </p:sp>
      <p:grpSp>
        <p:nvGrpSpPr>
          <p:cNvPr id="19" name="object 19"/>
          <p:cNvGrpSpPr/>
          <p:nvPr/>
        </p:nvGrpSpPr>
        <p:grpSpPr>
          <a:xfrm>
            <a:off x="5638800" y="2014809"/>
            <a:ext cx="1905000" cy="1554480"/>
            <a:chOff x="5638800" y="2014809"/>
            <a:chExt cx="1905000" cy="1554480"/>
          </a:xfrm>
        </p:grpSpPr>
        <p:sp>
          <p:nvSpPr>
            <p:cNvPr id="20" name="object 20"/>
            <p:cNvSpPr/>
            <p:nvPr/>
          </p:nvSpPr>
          <p:spPr>
            <a:xfrm>
              <a:off x="6229348" y="2876549"/>
              <a:ext cx="685800" cy="685800"/>
            </a:xfrm>
            <a:custGeom>
              <a:rect l="l" t="t" r="r" b="b"/>
              <a:pathLst>
                <a:path w="685800" h="685800">
                  <a:moveTo>
                    <a:pt x="342900" y="0"/>
                  </a:moveTo>
                  <a:close/>
                </a:path>
                <a:path w="685800" h="685800">
                  <a:moveTo>
                    <a:pt x="685799" y="342900"/>
                  </a:moveTo>
                  <a:lnTo>
                    <a:pt x="1" y="342900"/>
                  </a:lnTo>
                  <a:lnTo>
                    <a:pt x="3131" y="296370"/>
                  </a:lnTo>
                  <a:lnTo>
                    <a:pt x="12250" y="251743"/>
                  </a:lnTo>
                  <a:lnTo>
                    <a:pt x="26948" y="209427"/>
                  </a:lnTo>
                  <a:lnTo>
                    <a:pt x="46817" y="169831"/>
                  </a:lnTo>
                  <a:lnTo>
                    <a:pt x="71449" y="133363"/>
                  </a:lnTo>
                  <a:lnTo>
                    <a:pt x="100434" y="100432"/>
                  </a:lnTo>
                  <a:lnTo>
                    <a:pt x="133366" y="71447"/>
                  </a:lnTo>
                  <a:lnTo>
                    <a:pt x="169833" y="46815"/>
                  </a:lnTo>
                  <a:lnTo>
                    <a:pt x="209430" y="26946"/>
                  </a:lnTo>
                  <a:lnTo>
                    <a:pt x="251745" y="12248"/>
                  </a:lnTo>
                  <a:lnTo>
                    <a:pt x="296373" y="3130"/>
                  </a:lnTo>
                  <a:lnTo>
                    <a:pt x="342900" y="0"/>
                  </a:lnTo>
                  <a:lnTo>
                    <a:pt x="389430" y="3130"/>
                  </a:lnTo>
                  <a:lnTo>
                    <a:pt x="434057" y="12248"/>
                  </a:lnTo>
                  <a:lnTo>
                    <a:pt x="476372" y="26946"/>
                  </a:lnTo>
                  <a:lnTo>
                    <a:pt x="515968" y="46816"/>
                  </a:lnTo>
                  <a:lnTo>
                    <a:pt x="552436" y="71447"/>
                  </a:lnTo>
                  <a:lnTo>
                    <a:pt x="585367" y="100433"/>
                  </a:lnTo>
                  <a:lnTo>
                    <a:pt x="614352" y="133364"/>
                  </a:lnTo>
                  <a:lnTo>
                    <a:pt x="638984" y="169832"/>
                  </a:lnTo>
                  <a:lnTo>
                    <a:pt x="658853" y="209428"/>
                  </a:lnTo>
                  <a:lnTo>
                    <a:pt x="673551" y="251743"/>
                  </a:lnTo>
                  <a:lnTo>
                    <a:pt x="682669" y="296370"/>
                  </a:lnTo>
                  <a:lnTo>
                    <a:pt x="685799" y="342900"/>
                  </a:lnTo>
                  <a:close/>
                </a:path>
                <a:path w="685800" h="685800">
                  <a:moveTo>
                    <a:pt x="342900" y="685799"/>
                  </a:moveTo>
                  <a:lnTo>
                    <a:pt x="296370" y="682669"/>
                  </a:lnTo>
                  <a:lnTo>
                    <a:pt x="251743" y="673550"/>
                  </a:lnTo>
                  <a:lnTo>
                    <a:pt x="209427" y="658852"/>
                  </a:lnTo>
                  <a:lnTo>
                    <a:pt x="169831" y="638983"/>
                  </a:lnTo>
                  <a:lnTo>
                    <a:pt x="133364" y="614352"/>
                  </a:lnTo>
                  <a:lnTo>
                    <a:pt x="100433" y="585366"/>
                  </a:lnTo>
                  <a:lnTo>
                    <a:pt x="71447" y="552435"/>
                  </a:lnTo>
                  <a:lnTo>
                    <a:pt x="46815" y="515967"/>
                  </a:lnTo>
                  <a:lnTo>
                    <a:pt x="26946" y="476371"/>
                  </a:lnTo>
                  <a:lnTo>
                    <a:pt x="12248" y="434056"/>
                  </a:lnTo>
                  <a:lnTo>
                    <a:pt x="3130" y="389429"/>
                  </a:lnTo>
                  <a:lnTo>
                    <a:pt x="0" y="342900"/>
                  </a:lnTo>
                  <a:lnTo>
                    <a:pt x="685799" y="342900"/>
                  </a:lnTo>
                  <a:lnTo>
                    <a:pt x="682668" y="389429"/>
                  </a:lnTo>
                  <a:lnTo>
                    <a:pt x="673550" y="434056"/>
                  </a:lnTo>
                  <a:lnTo>
                    <a:pt x="658852" y="476372"/>
                  </a:lnTo>
                  <a:lnTo>
                    <a:pt x="638983" y="515968"/>
                  </a:lnTo>
                  <a:lnTo>
                    <a:pt x="614351" y="552435"/>
                  </a:lnTo>
                  <a:lnTo>
                    <a:pt x="585366" y="585366"/>
                  </a:lnTo>
                  <a:lnTo>
                    <a:pt x="552435" y="614352"/>
                  </a:lnTo>
                  <a:lnTo>
                    <a:pt x="515967" y="638983"/>
                  </a:lnTo>
                  <a:lnTo>
                    <a:pt x="476372" y="658853"/>
                  </a:lnTo>
                  <a:lnTo>
                    <a:pt x="434056" y="673551"/>
                  </a:lnTo>
                  <a:lnTo>
                    <a:pt x="389429" y="682669"/>
                  </a:lnTo>
                  <a:lnTo>
                    <a:pt x="342900" y="685799"/>
                  </a:lnTo>
                  <a:close/>
                </a:path>
              </a:pathLst>
            </a:custGeom>
            <a:solidFill>
              <a:srgbClr val="666600"/>
            </a:solidFill>
          </p:spPr>
          <p:txBody>
            <a:bodyPr wrap="square" lIns="0" tIns="0" rIns="0" bIns="0" rtlCol="0"/>
            <a:lstStyle/>
            <a:p/>
          </p:txBody>
        </p:sp>
        <p:sp>
          <p:nvSpPr>
            <p:cNvPr id="21" name="object 21"/>
            <p:cNvSpPr/>
            <p:nvPr/>
          </p:nvSpPr>
          <p:spPr>
            <a:xfrm>
              <a:off x="6229348" y="2876549"/>
              <a:ext cx="685800" cy="685800"/>
            </a:xfrm>
            <a:custGeom>
              <a:rect l="l" t="t" r="r" b="b"/>
              <a:pathLst>
                <a:path w="685800" h="685800">
                  <a:moveTo>
                    <a:pt x="1" y="342900"/>
                  </a:moveTo>
                  <a:lnTo>
                    <a:pt x="3131" y="296370"/>
                  </a:lnTo>
                  <a:lnTo>
                    <a:pt x="12249" y="251743"/>
                  </a:lnTo>
                  <a:lnTo>
                    <a:pt x="26947" y="209428"/>
                  </a:lnTo>
                  <a:lnTo>
                    <a:pt x="46817" y="169832"/>
                  </a:lnTo>
                  <a:lnTo>
                    <a:pt x="71448" y="133364"/>
                  </a:lnTo>
                  <a:lnTo>
                    <a:pt x="100434" y="100433"/>
                  </a:lnTo>
                  <a:lnTo>
                    <a:pt x="133365" y="71447"/>
                  </a:lnTo>
                  <a:lnTo>
                    <a:pt x="169832" y="46816"/>
                  </a:lnTo>
                  <a:lnTo>
                    <a:pt x="209428" y="26946"/>
                  </a:lnTo>
                  <a:lnTo>
                    <a:pt x="251744" y="12248"/>
                  </a:lnTo>
                  <a:lnTo>
                    <a:pt x="296371" y="3130"/>
                  </a:lnTo>
                  <a:lnTo>
                    <a:pt x="342900" y="0"/>
                  </a:lnTo>
                  <a:lnTo>
                    <a:pt x="389429" y="3130"/>
                  </a:lnTo>
                  <a:lnTo>
                    <a:pt x="434056" y="12248"/>
                  </a:lnTo>
                  <a:lnTo>
                    <a:pt x="476372" y="26946"/>
                  </a:lnTo>
                  <a:lnTo>
                    <a:pt x="515968" y="46815"/>
                  </a:lnTo>
                  <a:lnTo>
                    <a:pt x="552435" y="71447"/>
                  </a:lnTo>
                  <a:lnTo>
                    <a:pt x="585366" y="100432"/>
                  </a:lnTo>
                  <a:lnTo>
                    <a:pt x="614352" y="133363"/>
                  </a:lnTo>
                  <a:lnTo>
                    <a:pt x="638984" y="169831"/>
                  </a:lnTo>
                  <a:lnTo>
                    <a:pt x="658853" y="209427"/>
                  </a:lnTo>
                  <a:lnTo>
                    <a:pt x="673551" y="251743"/>
                  </a:lnTo>
                  <a:lnTo>
                    <a:pt x="682669" y="296370"/>
                  </a:lnTo>
                  <a:lnTo>
                    <a:pt x="685800" y="342899"/>
                  </a:lnTo>
                  <a:lnTo>
                    <a:pt x="682668" y="389429"/>
                  </a:lnTo>
                  <a:lnTo>
                    <a:pt x="673550" y="434056"/>
                  </a:lnTo>
                  <a:lnTo>
                    <a:pt x="658852" y="476371"/>
                  </a:lnTo>
                  <a:lnTo>
                    <a:pt x="638983" y="515967"/>
                  </a:lnTo>
                  <a:lnTo>
                    <a:pt x="614351" y="552435"/>
                  </a:lnTo>
                  <a:lnTo>
                    <a:pt x="585366" y="585366"/>
                  </a:lnTo>
                  <a:lnTo>
                    <a:pt x="552435" y="614352"/>
                  </a:lnTo>
                  <a:lnTo>
                    <a:pt x="515967" y="638983"/>
                  </a:lnTo>
                  <a:lnTo>
                    <a:pt x="476372" y="658853"/>
                  </a:lnTo>
                  <a:lnTo>
                    <a:pt x="434056" y="673551"/>
                  </a:lnTo>
                  <a:lnTo>
                    <a:pt x="389429" y="682669"/>
                  </a:lnTo>
                  <a:lnTo>
                    <a:pt x="342900" y="685799"/>
                  </a:lnTo>
                  <a:lnTo>
                    <a:pt x="296370" y="682669"/>
                  </a:lnTo>
                  <a:lnTo>
                    <a:pt x="251743" y="673550"/>
                  </a:lnTo>
                  <a:lnTo>
                    <a:pt x="209427" y="658852"/>
                  </a:lnTo>
                  <a:lnTo>
                    <a:pt x="169831" y="638983"/>
                  </a:lnTo>
                  <a:lnTo>
                    <a:pt x="133364" y="614352"/>
                  </a:lnTo>
                  <a:lnTo>
                    <a:pt x="100433" y="585366"/>
                  </a:lnTo>
                  <a:lnTo>
                    <a:pt x="71447" y="552435"/>
                  </a:lnTo>
                  <a:lnTo>
                    <a:pt x="46815" y="515968"/>
                  </a:lnTo>
                  <a:lnTo>
                    <a:pt x="26946" y="476372"/>
                  </a:lnTo>
                  <a:lnTo>
                    <a:pt x="12248" y="434056"/>
                  </a:lnTo>
                  <a:lnTo>
                    <a:pt x="3130" y="389429"/>
                  </a:lnTo>
                  <a:lnTo>
                    <a:pt x="0" y="342900"/>
                  </a:lnTo>
                  <a:close/>
                </a:path>
              </a:pathLst>
            </a:custGeom>
            <a:ln w="12700">
              <a:solidFill>
                <a:srgbClr val="DFD6C3"/>
              </a:solidFill>
            </a:ln>
          </p:spPr>
          <p:txBody>
            <a:bodyPr wrap="square" lIns="0" tIns="0" rIns="0" bIns="0" rtlCol="0"/>
            <a:lstStyle/>
            <a:p/>
          </p:txBody>
        </p:sp>
        <p:sp>
          <p:nvSpPr>
            <p:cNvPr id="22" name="object 22"/>
            <p:cNvSpPr/>
            <p:nvPr/>
          </p:nvSpPr>
          <p:spPr>
            <a:xfrm>
              <a:off x="5638800" y="2014816"/>
              <a:ext cx="1905000" cy="1281430"/>
            </a:xfrm>
            <a:custGeom>
              <a:rect l="l" t="t" r="r" b="b"/>
              <a:pathLst>
                <a:path w="1905000" h="1281429">
                  <a:moveTo>
                    <a:pt x="609600" y="1242733"/>
                  </a:moveTo>
                  <a:lnTo>
                    <a:pt x="596887" y="1236383"/>
                  </a:lnTo>
                  <a:lnTo>
                    <a:pt x="533387" y="1204633"/>
                  </a:lnTo>
                  <a:lnTo>
                    <a:pt x="533387" y="1236383"/>
                  </a:lnTo>
                  <a:lnTo>
                    <a:pt x="0" y="1236383"/>
                  </a:lnTo>
                  <a:lnTo>
                    <a:pt x="0" y="1249083"/>
                  </a:lnTo>
                  <a:lnTo>
                    <a:pt x="533387" y="1249083"/>
                  </a:lnTo>
                  <a:lnTo>
                    <a:pt x="533387" y="1280833"/>
                  </a:lnTo>
                  <a:lnTo>
                    <a:pt x="596887" y="1249083"/>
                  </a:lnTo>
                  <a:lnTo>
                    <a:pt x="609600" y="1242733"/>
                  </a:lnTo>
                  <a:close/>
                </a:path>
                <a:path w="1905000" h="1281429">
                  <a:moveTo>
                    <a:pt x="914400" y="766483"/>
                  </a:moveTo>
                  <a:lnTo>
                    <a:pt x="907808" y="746734"/>
                  </a:lnTo>
                  <a:lnTo>
                    <a:pt x="887450" y="685673"/>
                  </a:lnTo>
                  <a:lnTo>
                    <a:pt x="864997" y="708113"/>
                  </a:lnTo>
                  <a:lnTo>
                    <a:pt x="156883" y="0"/>
                  </a:lnTo>
                  <a:lnTo>
                    <a:pt x="147904" y="8978"/>
                  </a:lnTo>
                  <a:lnTo>
                    <a:pt x="856018" y="717092"/>
                  </a:lnTo>
                  <a:lnTo>
                    <a:pt x="833564" y="739546"/>
                  </a:lnTo>
                  <a:lnTo>
                    <a:pt x="914400" y="766483"/>
                  </a:lnTo>
                  <a:close/>
                </a:path>
                <a:path w="1905000" h="1281429">
                  <a:moveTo>
                    <a:pt x="1346200" y="1236383"/>
                  </a:moveTo>
                  <a:lnTo>
                    <a:pt x="1295400" y="1236383"/>
                  </a:lnTo>
                  <a:lnTo>
                    <a:pt x="1295400" y="1249083"/>
                  </a:lnTo>
                  <a:lnTo>
                    <a:pt x="1346200" y="1249083"/>
                  </a:lnTo>
                  <a:lnTo>
                    <a:pt x="1346200" y="1236383"/>
                  </a:lnTo>
                  <a:close/>
                </a:path>
                <a:path w="1905000" h="1281429">
                  <a:moveTo>
                    <a:pt x="1435100" y="1236383"/>
                  </a:moveTo>
                  <a:lnTo>
                    <a:pt x="1384300" y="1236383"/>
                  </a:lnTo>
                  <a:lnTo>
                    <a:pt x="1384300" y="1249083"/>
                  </a:lnTo>
                  <a:lnTo>
                    <a:pt x="1435100" y="1249083"/>
                  </a:lnTo>
                  <a:lnTo>
                    <a:pt x="1435100" y="1236383"/>
                  </a:lnTo>
                  <a:close/>
                </a:path>
                <a:path w="1905000" h="1281429">
                  <a:moveTo>
                    <a:pt x="1524000" y="1236383"/>
                  </a:moveTo>
                  <a:lnTo>
                    <a:pt x="1473200" y="1236383"/>
                  </a:lnTo>
                  <a:lnTo>
                    <a:pt x="1473200" y="1249083"/>
                  </a:lnTo>
                  <a:lnTo>
                    <a:pt x="1524000" y="1249083"/>
                  </a:lnTo>
                  <a:lnTo>
                    <a:pt x="1524000" y="1236383"/>
                  </a:lnTo>
                  <a:close/>
                </a:path>
                <a:path w="1905000" h="1281429">
                  <a:moveTo>
                    <a:pt x="1612900" y="1236383"/>
                  </a:moveTo>
                  <a:lnTo>
                    <a:pt x="1562100" y="1236383"/>
                  </a:lnTo>
                  <a:lnTo>
                    <a:pt x="1562100" y="1249083"/>
                  </a:lnTo>
                  <a:lnTo>
                    <a:pt x="1612900" y="1249083"/>
                  </a:lnTo>
                  <a:lnTo>
                    <a:pt x="1612900" y="1236383"/>
                  </a:lnTo>
                  <a:close/>
                </a:path>
                <a:path w="1905000" h="1281429">
                  <a:moveTo>
                    <a:pt x="1701800" y="1236383"/>
                  </a:moveTo>
                  <a:lnTo>
                    <a:pt x="1651000" y="1236383"/>
                  </a:lnTo>
                  <a:lnTo>
                    <a:pt x="1651000" y="1249083"/>
                  </a:lnTo>
                  <a:lnTo>
                    <a:pt x="1701800" y="1249083"/>
                  </a:lnTo>
                  <a:lnTo>
                    <a:pt x="1701800" y="1236383"/>
                  </a:lnTo>
                  <a:close/>
                </a:path>
                <a:path w="1905000" h="1281429">
                  <a:moveTo>
                    <a:pt x="1790700" y="1236383"/>
                  </a:moveTo>
                  <a:lnTo>
                    <a:pt x="1739900" y="1236383"/>
                  </a:lnTo>
                  <a:lnTo>
                    <a:pt x="1739900" y="1249083"/>
                  </a:lnTo>
                  <a:lnTo>
                    <a:pt x="1790700" y="1249083"/>
                  </a:lnTo>
                  <a:lnTo>
                    <a:pt x="1790700" y="1236383"/>
                  </a:lnTo>
                  <a:close/>
                </a:path>
                <a:path w="1905000" h="1281429">
                  <a:moveTo>
                    <a:pt x="1905000" y="1242733"/>
                  </a:moveTo>
                  <a:lnTo>
                    <a:pt x="1828787" y="1204633"/>
                  </a:lnTo>
                  <a:lnTo>
                    <a:pt x="1828787" y="1236383"/>
                  </a:lnTo>
                  <a:lnTo>
                    <a:pt x="1828787" y="1280833"/>
                  </a:lnTo>
                  <a:lnTo>
                    <a:pt x="1892287" y="1249083"/>
                  </a:lnTo>
                  <a:lnTo>
                    <a:pt x="1905000" y="1242733"/>
                  </a:lnTo>
                  <a:close/>
                </a:path>
              </a:pathLst>
            </a:custGeom>
            <a:solidFill>
              <a:srgbClr val="000000"/>
            </a:solidFill>
          </p:spPr>
          <p:txBody>
            <a:bodyPr wrap="square" lIns="0" tIns="0" rIns="0" bIns="0" rtlCol="0"/>
            <a:lstStyle/>
            <a:p/>
          </p:txBody>
        </p:sp>
      </p:grpSp>
      <p:sp>
        <p:nvSpPr>
          <p:cNvPr id="23" name="object 23"/>
          <p:cNvSpPr txBox="1"/>
          <p:nvPr/>
        </p:nvSpPr>
        <p:spPr>
          <a:xfrm>
            <a:off x="2603500" y="164433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车轮</a:t>
            </a:r>
            <a:endParaRPr sz="2800">
              <a:latin typeface="Microsoft JhengHei"/>
              <a:cs typeface="Microsoft JhengHei"/>
            </a:endParaRP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190500">
              <a:lnSpc>
                <a:spcPts val="2720"/>
              </a:lnSpc>
            </a:pPr>
            <a:fld id="{81D60167-4931-47E6-BA6A-407CBD079E47}" type="slidenum">
              <a:rPr/>
              <a:t>4</a:t>
            </a:fld>
          </a:p>
        </p:txBody>
      </p:sp>
      <p:sp>
        <p:nvSpPr>
          <p:cNvPr id="30" name="object 30"/>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
        <p:nvSpPr>
          <p:cNvPr id="24" name="object 24"/>
          <p:cNvSpPr txBox="1"/>
          <p:nvPr/>
        </p:nvSpPr>
        <p:spPr>
          <a:xfrm>
            <a:off x="5346700" y="149193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车厢</a:t>
            </a:r>
            <a:endParaRPr sz="2800">
              <a:latin typeface="Microsoft JhengHei"/>
              <a:cs typeface="Microsoft JhengHei"/>
            </a:endParaRPr>
          </a:p>
        </p:txBody>
      </p:sp>
      <p:sp>
        <p:nvSpPr>
          <p:cNvPr id="25" name="object 25"/>
          <p:cNvSpPr txBox="1"/>
          <p:nvPr/>
        </p:nvSpPr>
        <p:spPr>
          <a:xfrm>
            <a:off x="3797300" y="4387532"/>
            <a:ext cx="1092200" cy="452120"/>
          </a:xfrm>
          <a:prstGeom prst="rect">
            <a:avLst/>
          </a:prstGeom>
        </p:spPr>
        <p:txBody>
          <a:bodyPr vert="horz" wrap="square" lIns="0" tIns="12700" rIns="0" bIns="0" rtlCol="0">
            <a:spAutoFit/>
          </a:bodyPr>
          <a:lstStyle/>
          <a:p>
            <a:pPr marL="12700">
              <a:lnSpc>
                <a:spcPct val="100000"/>
              </a:lnSpc>
              <a:spcBef>
                <a:spcPts val="100"/>
              </a:spcBef>
            </a:pPr>
            <a:r>
              <a:rPr sz="2800" b="1" spc="-20">
                <a:latin typeface="Microsoft JhengHei"/>
                <a:cs typeface="Microsoft JhengHei"/>
              </a:rPr>
              <a:t>变速箱</a:t>
            </a:r>
            <a:endParaRPr sz="2800">
              <a:latin typeface="Microsoft JhengHei"/>
              <a:cs typeface="Microsoft JhengHei"/>
            </a:endParaRPr>
          </a:p>
        </p:txBody>
      </p:sp>
      <p:sp>
        <p:nvSpPr>
          <p:cNvPr id="26" name="object 26"/>
          <p:cNvSpPr txBox="1"/>
          <p:nvPr/>
        </p:nvSpPr>
        <p:spPr>
          <a:xfrm>
            <a:off x="1206500" y="4311332"/>
            <a:ext cx="1092200" cy="452120"/>
          </a:xfrm>
          <a:prstGeom prst="rect">
            <a:avLst/>
          </a:prstGeom>
        </p:spPr>
        <p:txBody>
          <a:bodyPr vert="horz" wrap="square" lIns="0" tIns="12700" rIns="0" bIns="0" rtlCol="0">
            <a:spAutoFit/>
          </a:bodyPr>
          <a:lstStyle/>
          <a:p>
            <a:pPr marL="12700">
              <a:lnSpc>
                <a:spcPct val="100000"/>
              </a:lnSpc>
              <a:spcBef>
                <a:spcPts val="100"/>
              </a:spcBef>
            </a:pPr>
            <a:r>
              <a:rPr sz="2800" b="1" spc="-20">
                <a:latin typeface="Microsoft JhengHei"/>
                <a:cs typeface="Microsoft JhengHei"/>
              </a:rPr>
              <a:t>发动机</a:t>
            </a:r>
            <a:endParaRPr sz="2800">
              <a:latin typeface="Microsoft JhengHei"/>
              <a:cs typeface="Microsoft JhengHei"/>
            </a:endParaRPr>
          </a:p>
        </p:txBody>
      </p:sp>
      <p:sp>
        <p:nvSpPr>
          <p:cNvPr id="27" name="object 27"/>
          <p:cNvSpPr txBox="1"/>
          <p:nvPr/>
        </p:nvSpPr>
        <p:spPr>
          <a:xfrm>
            <a:off x="2120900" y="5507190"/>
            <a:ext cx="4826000" cy="452120"/>
          </a:xfrm>
          <a:prstGeom prst="rect">
            <a:avLst/>
          </a:prstGeom>
        </p:spPr>
        <p:txBody>
          <a:bodyPr vert="horz" wrap="square" lIns="0" tIns="12700" rIns="0" bIns="0" rtlCol="0">
            <a:spAutoFit/>
          </a:bodyPr>
          <a:lstStyle/>
          <a:p>
            <a:pPr marL="12700">
              <a:lnSpc>
                <a:spcPct val="100000"/>
              </a:lnSpc>
              <a:spcBef>
                <a:spcPts val="100"/>
              </a:spcBef>
            </a:pPr>
            <a:r>
              <a:rPr sz="2800" b="1">
                <a:latin typeface="Microsoft JhengHei"/>
                <a:cs typeface="Microsoft JhengHei"/>
              </a:rPr>
              <a:t>图</a:t>
            </a:r>
            <a:r>
              <a:rPr sz="2800" b="1">
                <a:latin typeface="Times New Roman"/>
                <a:cs typeface="Times New Roman"/>
              </a:rPr>
              <a:t>10</a:t>
            </a:r>
            <a:r>
              <a:rPr sz="2800" b="1">
                <a:latin typeface="Microsoft JhengHei"/>
                <a:cs typeface="Microsoft JhengHei"/>
              </a:rPr>
              <a:t>－</a:t>
            </a:r>
            <a:r>
              <a:rPr sz="2800" b="1">
                <a:latin typeface="Times New Roman"/>
                <a:cs typeface="Times New Roman"/>
              </a:rPr>
              <a:t>1</a:t>
            </a:r>
            <a:r>
              <a:rPr sz="2800" b="1" spc="-5">
                <a:latin typeface="Microsoft JhengHei"/>
                <a:cs typeface="Microsoft JhengHei"/>
              </a:rPr>
              <a:t>汽车装配线物流示意图</a:t>
            </a:r>
            <a:endParaRPr sz="2800">
              <a:latin typeface="Microsoft JhengHei"/>
              <a:cs typeface="Microsoft JhengHei"/>
            </a:endParaRPr>
          </a:p>
        </p:txBody>
      </p:sp>
      <p:sp>
        <p:nvSpPr>
          <p:cNvPr id="28" name="object 28"/>
          <p:cNvSpPr txBox="1">
            <a:spLocks noGrp="1"/>
          </p:cNvSpPr>
          <p:nvPr>
            <p:ph type="title"/>
          </p:nvPr>
        </p:nvSpPr>
        <p:spPr>
          <a:prstGeom prst="rect">
            <a:avLst/>
          </a:prstGeom>
        </p:spPr>
        <p:txBody>
          <a:bodyPr vert="horz" wrap="square" lIns="0" tIns="12700" rIns="0" bIns="0" rtlCol="0">
            <a:spAutoFit/>
          </a:bodyPr>
          <a:lstStyle/>
          <a:p>
            <a:pPr marL="428625">
              <a:lnSpc>
                <a:spcPct val="100000"/>
              </a:lnSpc>
              <a:spcBef>
                <a:spcPts val="100"/>
              </a:spcBef>
            </a:pPr>
            <a:r>
              <a:rPr sz="3600">
                <a:solidFill>
                  <a:srgbClr val="000000"/>
                </a:solidFill>
              </a:rPr>
              <a:t>实例解释</a:t>
            </a:r>
            <a:r>
              <a:rPr sz="3600" spc="-20">
                <a:solidFill>
                  <a:srgbClr val="000000"/>
                </a:solidFill>
                <a:latin typeface="Times New Roman"/>
                <a:cs typeface="Times New Roman"/>
              </a:rPr>
              <a:t>10</a:t>
            </a:r>
            <a:r>
              <a:rPr sz="2800" spc="-20">
                <a:solidFill>
                  <a:srgbClr val="000000"/>
                </a:solidFill>
              </a:rPr>
              <a:t>－</a:t>
            </a:r>
            <a:r>
              <a:rPr sz="3600" spc="-20">
                <a:solidFill>
                  <a:srgbClr val="000000"/>
                </a:solidFill>
                <a:latin typeface="Times New Roman"/>
                <a:cs typeface="Times New Roman"/>
              </a:rPr>
              <a:t>1</a:t>
            </a:r>
            <a:endParaRPr sz="3600">
              <a:latin typeface="Times New Roman"/>
              <a:cs typeface="Times New Roman"/>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pic>
        <p:nvPicPr>
          <p:cNvPr id="3" name="object 3"/>
          <p:cNvPicPr/>
          <p:nvPr/>
        </p:nvPicPr>
        <p:blipFill>
          <a:blip r:embed="rId3"/>
          <a:stretch>
            <a:fillRect/>
          </a:stretch>
        </p:blipFill>
        <p:spPr>
          <a:xfrm>
            <a:off x="7696200" y="3352800"/>
            <a:ext cx="1371600" cy="685800"/>
          </a:xfrm>
          <a:prstGeom prst="rect">
            <a:avLst/>
          </a:prstGeom>
        </p:spPr>
      </p:pic>
      <p:sp>
        <p:nvSpPr>
          <p:cNvPr id="4" name="object 4"/>
          <p:cNvSpPr txBox="1"/>
          <p:nvPr/>
        </p:nvSpPr>
        <p:spPr>
          <a:xfrm>
            <a:off x="7696200" y="3352800"/>
            <a:ext cx="1371600" cy="685800"/>
          </a:xfrm>
          <a:prstGeom prst="rect">
            <a:avLst/>
          </a:prstGeom>
          <a:ln w="12700">
            <a:solidFill>
              <a:srgbClr val="000000"/>
            </a:solidFill>
          </a:ln>
        </p:spPr>
        <p:txBody>
          <a:bodyPr vert="horz" wrap="square" lIns="0" tIns="111760" rIns="0" bIns="0" rtlCol="0">
            <a:spAutoFit/>
          </a:bodyPr>
          <a:lstStyle/>
          <a:p>
            <a:pPr marL="76200">
              <a:lnSpc>
                <a:spcPct val="100000"/>
              </a:lnSpc>
              <a:spcBef>
                <a:spcPts val="880"/>
              </a:spcBef>
            </a:pPr>
            <a:r>
              <a:rPr sz="3200" b="1" spc="-20">
                <a:latin typeface="Microsoft JhengHei"/>
                <a:cs typeface="Microsoft JhengHei"/>
              </a:rPr>
              <a:t>发动机</a:t>
            </a:r>
            <a:endParaRPr sz="3200">
              <a:latin typeface="Microsoft JhengHei"/>
              <a:cs typeface="Microsoft JhengHei"/>
            </a:endParaRPr>
          </a:p>
        </p:txBody>
      </p:sp>
      <p:sp>
        <p:nvSpPr>
          <p:cNvPr id="5" name="object 5"/>
          <p:cNvSpPr txBox="1"/>
          <p:nvPr/>
        </p:nvSpPr>
        <p:spPr>
          <a:xfrm>
            <a:off x="304800" y="2057400"/>
            <a:ext cx="1371600" cy="685800"/>
          </a:xfrm>
          <a:prstGeom prst="rect">
            <a:avLst/>
          </a:prstGeom>
          <a:solidFill>
            <a:srgbClr val="DFD6C3"/>
          </a:solidFill>
          <a:ln w="12700">
            <a:solidFill>
              <a:srgbClr val="000000"/>
            </a:solidFill>
          </a:ln>
        </p:spPr>
        <p:txBody>
          <a:bodyPr vert="horz" wrap="square" lIns="0" tIns="111760" rIns="0" bIns="0" rtlCol="0">
            <a:spAutoFit/>
          </a:bodyPr>
          <a:lstStyle/>
          <a:p>
            <a:pPr marL="279400">
              <a:lnSpc>
                <a:spcPct val="100000"/>
              </a:lnSpc>
              <a:spcBef>
                <a:spcPts val="880"/>
              </a:spcBef>
            </a:pPr>
            <a:r>
              <a:rPr sz="3200" b="1" spc="-25">
                <a:latin typeface="Microsoft JhengHei"/>
                <a:cs typeface="Microsoft JhengHei"/>
              </a:rPr>
              <a:t>铁水</a:t>
            </a:r>
            <a:endParaRPr sz="3200">
              <a:latin typeface="Microsoft JhengHei"/>
              <a:cs typeface="Microsoft JhengHei"/>
            </a:endParaRPr>
          </a:p>
        </p:txBody>
      </p:sp>
      <p:sp>
        <p:nvSpPr>
          <p:cNvPr id="6" name="object 6"/>
          <p:cNvSpPr txBox="1"/>
          <p:nvPr/>
        </p:nvSpPr>
        <p:spPr>
          <a:xfrm>
            <a:off x="304800" y="3352800"/>
            <a:ext cx="1371600" cy="685800"/>
          </a:xfrm>
          <a:prstGeom prst="rect">
            <a:avLst/>
          </a:prstGeom>
          <a:solidFill>
            <a:srgbClr val="482400"/>
          </a:solidFill>
          <a:ln w="12700">
            <a:solidFill>
              <a:srgbClr val="000000"/>
            </a:solidFill>
          </a:ln>
        </p:spPr>
        <p:txBody>
          <a:bodyPr vert="horz" wrap="square" lIns="0" tIns="111760" rIns="0" bIns="0" rtlCol="0">
            <a:spAutoFit/>
          </a:bodyPr>
          <a:lstStyle/>
          <a:p>
            <a:pPr marL="279400">
              <a:lnSpc>
                <a:spcPct val="100000"/>
              </a:lnSpc>
              <a:spcBef>
                <a:spcPts val="880"/>
              </a:spcBef>
            </a:pPr>
            <a:r>
              <a:rPr sz="3200" b="1" spc="-25">
                <a:latin typeface="Microsoft JhengHei"/>
                <a:cs typeface="Microsoft JhengHei"/>
              </a:rPr>
              <a:t>钢材</a:t>
            </a:r>
            <a:endParaRPr sz="3200">
              <a:latin typeface="Microsoft JhengHei"/>
              <a:cs typeface="Microsoft JhengHei"/>
            </a:endParaRPr>
          </a:p>
        </p:txBody>
      </p:sp>
      <p:sp>
        <p:nvSpPr>
          <p:cNvPr id="7" name="object 7"/>
          <p:cNvSpPr txBox="1"/>
          <p:nvPr/>
        </p:nvSpPr>
        <p:spPr>
          <a:xfrm>
            <a:off x="304800" y="4724400"/>
            <a:ext cx="1371600" cy="685800"/>
          </a:xfrm>
          <a:prstGeom prst="rect">
            <a:avLst/>
          </a:prstGeom>
          <a:solidFill>
            <a:srgbClr val="666600"/>
          </a:solidFill>
          <a:ln w="12700">
            <a:solidFill>
              <a:srgbClr val="99FF33"/>
            </a:solidFill>
          </a:ln>
        </p:spPr>
        <p:txBody>
          <a:bodyPr vert="horz" wrap="square" lIns="0" tIns="111760" rIns="0" bIns="0" rtlCol="0">
            <a:spAutoFit/>
          </a:bodyPr>
          <a:lstStyle/>
          <a:p>
            <a:pPr marL="279400">
              <a:lnSpc>
                <a:spcPct val="100000"/>
              </a:lnSpc>
              <a:spcBef>
                <a:spcPts val="880"/>
              </a:spcBef>
            </a:pPr>
            <a:r>
              <a:rPr sz="3200" b="1" spc="-25">
                <a:latin typeface="Microsoft JhengHei"/>
                <a:cs typeface="Microsoft JhengHei"/>
              </a:rPr>
              <a:t>铸钢</a:t>
            </a:r>
            <a:endParaRPr sz="3200">
              <a:latin typeface="Microsoft JhengHei"/>
              <a:cs typeface="Microsoft JhengHei"/>
            </a:endParaRPr>
          </a:p>
        </p:txBody>
      </p:sp>
      <p:sp>
        <p:nvSpPr>
          <p:cNvPr id="8" name="object 8"/>
          <p:cNvSpPr txBox="1"/>
          <p:nvPr/>
        </p:nvSpPr>
        <p:spPr>
          <a:xfrm>
            <a:off x="5638800" y="4724400"/>
            <a:ext cx="1371600" cy="685800"/>
          </a:xfrm>
          <a:prstGeom prst="rect">
            <a:avLst/>
          </a:prstGeom>
          <a:solidFill>
            <a:srgbClr val="666600"/>
          </a:solidFill>
          <a:ln w="12700">
            <a:solidFill>
              <a:srgbClr val="99FF33"/>
            </a:solidFill>
          </a:ln>
        </p:spPr>
        <p:txBody>
          <a:bodyPr vert="horz" wrap="square" lIns="0" tIns="111760" rIns="0" bIns="0" rtlCol="0">
            <a:spAutoFit/>
          </a:bodyPr>
          <a:lstStyle/>
          <a:p>
            <a:pPr marL="279400">
              <a:lnSpc>
                <a:spcPct val="100000"/>
              </a:lnSpc>
              <a:spcBef>
                <a:spcPts val="880"/>
              </a:spcBef>
            </a:pPr>
            <a:r>
              <a:rPr sz="3200" b="1" spc="-25">
                <a:latin typeface="Microsoft JhengHei"/>
                <a:cs typeface="Microsoft JhengHei"/>
              </a:rPr>
              <a:t>齿轮</a:t>
            </a:r>
            <a:endParaRPr sz="3200">
              <a:latin typeface="Microsoft JhengHei"/>
              <a:cs typeface="Microsoft JhengHei"/>
            </a:endParaRPr>
          </a:p>
        </p:txBody>
      </p:sp>
      <p:sp>
        <p:nvSpPr>
          <p:cNvPr id="9" name="object 9"/>
          <p:cNvSpPr txBox="1"/>
          <p:nvPr/>
        </p:nvSpPr>
        <p:spPr>
          <a:xfrm>
            <a:off x="5638800" y="3352800"/>
            <a:ext cx="1371600" cy="685800"/>
          </a:xfrm>
          <a:prstGeom prst="rect">
            <a:avLst/>
          </a:prstGeom>
          <a:solidFill>
            <a:srgbClr val="482400"/>
          </a:solidFill>
          <a:ln w="12700">
            <a:solidFill>
              <a:srgbClr val="000000"/>
            </a:solidFill>
          </a:ln>
        </p:spPr>
        <p:txBody>
          <a:bodyPr vert="horz" wrap="square" lIns="0" tIns="111760" rIns="0" bIns="0" rtlCol="0">
            <a:spAutoFit/>
          </a:bodyPr>
          <a:lstStyle/>
          <a:p>
            <a:pPr marL="279400">
              <a:lnSpc>
                <a:spcPct val="100000"/>
              </a:lnSpc>
              <a:spcBef>
                <a:spcPts val="880"/>
              </a:spcBef>
            </a:pPr>
            <a:r>
              <a:rPr sz="3200" b="1" spc="-25">
                <a:latin typeface="Microsoft JhengHei"/>
                <a:cs typeface="Microsoft JhengHei"/>
              </a:rPr>
              <a:t>主轴</a:t>
            </a:r>
            <a:endParaRPr sz="3200">
              <a:latin typeface="Microsoft JhengHei"/>
              <a:cs typeface="Microsoft JhengHei"/>
            </a:endParaRPr>
          </a:p>
        </p:txBody>
      </p:sp>
      <p:sp>
        <p:nvSpPr>
          <p:cNvPr id="10" name="object 10"/>
          <p:cNvSpPr txBox="1"/>
          <p:nvPr/>
        </p:nvSpPr>
        <p:spPr>
          <a:xfrm>
            <a:off x="5638800" y="2057400"/>
            <a:ext cx="1371600" cy="685800"/>
          </a:xfrm>
          <a:prstGeom prst="rect">
            <a:avLst/>
          </a:prstGeom>
          <a:solidFill>
            <a:srgbClr val="DFD6C3"/>
          </a:solidFill>
          <a:ln w="12700">
            <a:solidFill>
              <a:srgbClr val="000000"/>
            </a:solidFill>
          </a:ln>
        </p:spPr>
        <p:txBody>
          <a:bodyPr vert="horz" wrap="square" lIns="0" tIns="111760" rIns="0" bIns="0" rtlCol="0">
            <a:spAutoFit/>
          </a:bodyPr>
          <a:lstStyle/>
          <a:p>
            <a:pPr marL="279400">
              <a:lnSpc>
                <a:spcPct val="100000"/>
              </a:lnSpc>
              <a:spcBef>
                <a:spcPts val="880"/>
              </a:spcBef>
            </a:pPr>
            <a:r>
              <a:rPr sz="3200" b="1" spc="-25">
                <a:latin typeface="Microsoft JhengHei"/>
                <a:cs typeface="Microsoft JhengHei"/>
              </a:rPr>
              <a:t>机壳</a:t>
            </a:r>
            <a:endParaRPr sz="3200">
              <a:latin typeface="Microsoft JhengHei"/>
              <a:cs typeface="Microsoft JhengHei"/>
            </a:endParaRPr>
          </a:p>
        </p:txBody>
      </p:sp>
      <p:grpSp>
        <p:nvGrpSpPr>
          <p:cNvPr id="11" name="object 11"/>
          <p:cNvGrpSpPr/>
          <p:nvPr/>
        </p:nvGrpSpPr>
        <p:grpSpPr>
          <a:xfrm>
            <a:off x="1676400" y="3422649"/>
            <a:ext cx="3962400" cy="622300"/>
            <a:chOff x="1676400" y="3422649"/>
            <a:chExt cx="3962400" cy="622300"/>
          </a:xfrm>
        </p:grpSpPr>
        <p:sp>
          <p:nvSpPr>
            <p:cNvPr id="12" name="object 12"/>
            <p:cNvSpPr/>
            <p:nvPr/>
          </p:nvSpPr>
          <p:spPr>
            <a:xfrm>
              <a:off x="2209799" y="3428999"/>
              <a:ext cx="609600" cy="609600"/>
            </a:xfrm>
            <a:custGeom>
              <a:rect l="l" t="t" r="r" b="b"/>
              <a:pathLst>
                <a:path w="609600" h="609600">
                  <a:moveTo>
                    <a:pt x="0" y="304800"/>
                  </a:moveTo>
                  <a:lnTo>
                    <a:pt x="3989" y="255360"/>
                  </a:lnTo>
                  <a:lnTo>
                    <a:pt x="15539" y="208460"/>
                  </a:lnTo>
                  <a:lnTo>
                    <a:pt x="34021" y="164727"/>
                  </a:lnTo>
                  <a:lnTo>
                    <a:pt x="58809" y="124789"/>
                  </a:lnTo>
                  <a:lnTo>
                    <a:pt x="89274" y="89274"/>
                  </a:lnTo>
                  <a:lnTo>
                    <a:pt x="124789" y="58809"/>
                  </a:lnTo>
                  <a:lnTo>
                    <a:pt x="164727" y="34021"/>
                  </a:lnTo>
                  <a:lnTo>
                    <a:pt x="208459" y="15539"/>
                  </a:lnTo>
                  <a:lnTo>
                    <a:pt x="255360" y="3989"/>
                  </a:lnTo>
                  <a:lnTo>
                    <a:pt x="304800" y="0"/>
                  </a:lnTo>
                  <a:lnTo>
                    <a:pt x="354239" y="3989"/>
                  </a:lnTo>
                  <a:lnTo>
                    <a:pt x="401140" y="15538"/>
                  </a:lnTo>
                  <a:lnTo>
                    <a:pt x="444872" y="34020"/>
                  </a:lnTo>
                  <a:lnTo>
                    <a:pt x="484810" y="58808"/>
                  </a:lnTo>
                  <a:lnTo>
                    <a:pt x="520325" y="89273"/>
                  </a:lnTo>
                  <a:lnTo>
                    <a:pt x="550791" y="124788"/>
                  </a:lnTo>
                  <a:lnTo>
                    <a:pt x="575578" y="164726"/>
                  </a:lnTo>
                  <a:lnTo>
                    <a:pt x="594060" y="208459"/>
                  </a:lnTo>
                  <a:lnTo>
                    <a:pt x="605610" y="255359"/>
                  </a:lnTo>
                  <a:lnTo>
                    <a:pt x="609600" y="304799"/>
                  </a:lnTo>
                  <a:lnTo>
                    <a:pt x="605610" y="354239"/>
                  </a:lnTo>
                  <a:lnTo>
                    <a:pt x="594060" y="401140"/>
                  </a:lnTo>
                  <a:lnTo>
                    <a:pt x="575578" y="444872"/>
                  </a:lnTo>
                  <a:lnTo>
                    <a:pt x="550791" y="484810"/>
                  </a:lnTo>
                  <a:lnTo>
                    <a:pt x="520325" y="520325"/>
                  </a:lnTo>
                  <a:lnTo>
                    <a:pt x="484810" y="550790"/>
                  </a:lnTo>
                  <a:lnTo>
                    <a:pt x="444873" y="575578"/>
                  </a:lnTo>
                  <a:lnTo>
                    <a:pt x="401140" y="594060"/>
                  </a:lnTo>
                  <a:lnTo>
                    <a:pt x="354240" y="605610"/>
                  </a:lnTo>
                  <a:lnTo>
                    <a:pt x="304800" y="609599"/>
                  </a:lnTo>
                  <a:lnTo>
                    <a:pt x="255359" y="605610"/>
                  </a:lnTo>
                  <a:lnTo>
                    <a:pt x="208459" y="594060"/>
                  </a:lnTo>
                  <a:lnTo>
                    <a:pt x="164726" y="575578"/>
                  </a:lnTo>
                  <a:lnTo>
                    <a:pt x="124789" y="550790"/>
                  </a:lnTo>
                  <a:lnTo>
                    <a:pt x="89273" y="520325"/>
                  </a:lnTo>
                  <a:lnTo>
                    <a:pt x="58808" y="484810"/>
                  </a:lnTo>
                  <a:lnTo>
                    <a:pt x="34021" y="444872"/>
                  </a:lnTo>
                  <a:lnTo>
                    <a:pt x="15538" y="401139"/>
                  </a:lnTo>
                  <a:lnTo>
                    <a:pt x="3989" y="354239"/>
                  </a:lnTo>
                  <a:lnTo>
                    <a:pt x="0" y="304799"/>
                  </a:lnTo>
                  <a:close/>
                </a:path>
              </a:pathLst>
            </a:custGeom>
            <a:ln w="12700">
              <a:solidFill>
                <a:srgbClr val="000000"/>
              </a:solidFill>
            </a:ln>
          </p:spPr>
          <p:txBody>
            <a:bodyPr wrap="square" lIns="0" tIns="0" rIns="0" bIns="0" rtlCol="0"/>
            <a:lstStyle/>
            <a:p/>
          </p:txBody>
        </p:sp>
        <p:sp>
          <p:nvSpPr>
            <p:cNvPr id="13" name="object 13"/>
            <p:cNvSpPr/>
            <p:nvPr/>
          </p:nvSpPr>
          <p:spPr>
            <a:xfrm>
              <a:off x="1676400" y="36957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14" name="object 14"/>
            <p:cNvSpPr/>
            <p:nvPr/>
          </p:nvSpPr>
          <p:spPr>
            <a:xfrm>
              <a:off x="3352799" y="3428999"/>
              <a:ext cx="609600" cy="609600"/>
            </a:xfrm>
            <a:custGeom>
              <a:rect l="l" t="t" r="r" b="b"/>
              <a:pathLst>
                <a:path w="609600" h="609600">
                  <a:moveTo>
                    <a:pt x="0" y="304800"/>
                  </a:moveTo>
                  <a:lnTo>
                    <a:pt x="3989" y="255360"/>
                  </a:lnTo>
                  <a:lnTo>
                    <a:pt x="15539" y="208460"/>
                  </a:lnTo>
                  <a:lnTo>
                    <a:pt x="34021" y="164727"/>
                  </a:lnTo>
                  <a:lnTo>
                    <a:pt x="58809" y="124789"/>
                  </a:lnTo>
                  <a:lnTo>
                    <a:pt x="89274" y="89274"/>
                  </a:lnTo>
                  <a:lnTo>
                    <a:pt x="124789" y="58809"/>
                  </a:lnTo>
                  <a:lnTo>
                    <a:pt x="164727" y="34021"/>
                  </a:lnTo>
                  <a:lnTo>
                    <a:pt x="208459" y="15539"/>
                  </a:lnTo>
                  <a:lnTo>
                    <a:pt x="255360" y="3989"/>
                  </a:lnTo>
                  <a:lnTo>
                    <a:pt x="304800" y="0"/>
                  </a:lnTo>
                  <a:lnTo>
                    <a:pt x="354239" y="3989"/>
                  </a:lnTo>
                  <a:lnTo>
                    <a:pt x="401140" y="15538"/>
                  </a:lnTo>
                  <a:lnTo>
                    <a:pt x="444872" y="34020"/>
                  </a:lnTo>
                  <a:lnTo>
                    <a:pt x="484810" y="58808"/>
                  </a:lnTo>
                  <a:lnTo>
                    <a:pt x="520326" y="89273"/>
                  </a:lnTo>
                  <a:lnTo>
                    <a:pt x="550791" y="124788"/>
                  </a:lnTo>
                  <a:lnTo>
                    <a:pt x="575578" y="164726"/>
                  </a:lnTo>
                  <a:lnTo>
                    <a:pt x="594061" y="208459"/>
                  </a:lnTo>
                  <a:lnTo>
                    <a:pt x="605610" y="255359"/>
                  </a:lnTo>
                  <a:lnTo>
                    <a:pt x="609600" y="304799"/>
                  </a:lnTo>
                  <a:lnTo>
                    <a:pt x="605610" y="354239"/>
                  </a:lnTo>
                  <a:lnTo>
                    <a:pt x="594060" y="401140"/>
                  </a:lnTo>
                  <a:lnTo>
                    <a:pt x="575578" y="444872"/>
                  </a:lnTo>
                  <a:lnTo>
                    <a:pt x="550790" y="484810"/>
                  </a:lnTo>
                  <a:lnTo>
                    <a:pt x="520325" y="520325"/>
                  </a:lnTo>
                  <a:lnTo>
                    <a:pt x="484810" y="550790"/>
                  </a:lnTo>
                  <a:lnTo>
                    <a:pt x="444872" y="575578"/>
                  </a:lnTo>
                  <a:lnTo>
                    <a:pt x="401140" y="594060"/>
                  </a:lnTo>
                  <a:lnTo>
                    <a:pt x="354240" y="605610"/>
                  </a:lnTo>
                  <a:lnTo>
                    <a:pt x="304800" y="609599"/>
                  </a:lnTo>
                  <a:lnTo>
                    <a:pt x="255359" y="605610"/>
                  </a:lnTo>
                  <a:lnTo>
                    <a:pt x="208459" y="594060"/>
                  </a:lnTo>
                  <a:lnTo>
                    <a:pt x="164726" y="575578"/>
                  </a:lnTo>
                  <a:lnTo>
                    <a:pt x="124789" y="550790"/>
                  </a:lnTo>
                  <a:lnTo>
                    <a:pt x="89273" y="520325"/>
                  </a:lnTo>
                  <a:lnTo>
                    <a:pt x="58808" y="484810"/>
                  </a:lnTo>
                  <a:lnTo>
                    <a:pt x="34021" y="444872"/>
                  </a:lnTo>
                  <a:lnTo>
                    <a:pt x="15538" y="401139"/>
                  </a:lnTo>
                  <a:lnTo>
                    <a:pt x="3989" y="354239"/>
                  </a:lnTo>
                  <a:lnTo>
                    <a:pt x="0" y="304799"/>
                  </a:lnTo>
                  <a:close/>
                </a:path>
              </a:pathLst>
            </a:custGeom>
            <a:ln w="12700">
              <a:solidFill>
                <a:srgbClr val="000000"/>
              </a:solidFill>
            </a:ln>
          </p:spPr>
          <p:txBody>
            <a:bodyPr wrap="square" lIns="0" tIns="0" rIns="0" bIns="0" rtlCol="0"/>
            <a:lstStyle/>
            <a:p/>
          </p:txBody>
        </p:sp>
        <p:sp>
          <p:nvSpPr>
            <p:cNvPr id="15" name="object 15"/>
            <p:cNvSpPr/>
            <p:nvPr/>
          </p:nvSpPr>
          <p:spPr>
            <a:xfrm>
              <a:off x="2857500" y="36957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16" name="object 16"/>
            <p:cNvSpPr/>
            <p:nvPr/>
          </p:nvSpPr>
          <p:spPr>
            <a:xfrm>
              <a:off x="4495799" y="3428999"/>
              <a:ext cx="609600" cy="609600"/>
            </a:xfrm>
            <a:custGeom>
              <a:rect l="l" t="t" r="r" b="b"/>
              <a:pathLst>
                <a:path w="609600" h="609600">
                  <a:moveTo>
                    <a:pt x="0" y="304800"/>
                  </a:moveTo>
                  <a:lnTo>
                    <a:pt x="3989" y="255360"/>
                  </a:lnTo>
                  <a:lnTo>
                    <a:pt x="15539" y="208460"/>
                  </a:lnTo>
                  <a:lnTo>
                    <a:pt x="34021" y="164727"/>
                  </a:lnTo>
                  <a:lnTo>
                    <a:pt x="58809" y="124789"/>
                  </a:lnTo>
                  <a:lnTo>
                    <a:pt x="89274" y="89274"/>
                  </a:lnTo>
                  <a:lnTo>
                    <a:pt x="124789" y="58809"/>
                  </a:lnTo>
                  <a:lnTo>
                    <a:pt x="164727" y="34021"/>
                  </a:lnTo>
                  <a:lnTo>
                    <a:pt x="208459" y="15539"/>
                  </a:lnTo>
                  <a:lnTo>
                    <a:pt x="255360" y="3989"/>
                  </a:lnTo>
                  <a:lnTo>
                    <a:pt x="304800" y="0"/>
                  </a:lnTo>
                  <a:lnTo>
                    <a:pt x="354239" y="3989"/>
                  </a:lnTo>
                  <a:lnTo>
                    <a:pt x="401140" y="15538"/>
                  </a:lnTo>
                  <a:lnTo>
                    <a:pt x="444872" y="34020"/>
                  </a:lnTo>
                  <a:lnTo>
                    <a:pt x="484810" y="58808"/>
                  </a:lnTo>
                  <a:lnTo>
                    <a:pt x="520326" y="89273"/>
                  </a:lnTo>
                  <a:lnTo>
                    <a:pt x="550791" y="124788"/>
                  </a:lnTo>
                  <a:lnTo>
                    <a:pt x="575578" y="164726"/>
                  </a:lnTo>
                  <a:lnTo>
                    <a:pt x="594061" y="208459"/>
                  </a:lnTo>
                  <a:lnTo>
                    <a:pt x="605610" y="255359"/>
                  </a:lnTo>
                  <a:lnTo>
                    <a:pt x="609600" y="304799"/>
                  </a:lnTo>
                  <a:lnTo>
                    <a:pt x="605610" y="354239"/>
                  </a:lnTo>
                  <a:lnTo>
                    <a:pt x="594060" y="401140"/>
                  </a:lnTo>
                  <a:lnTo>
                    <a:pt x="575578" y="444872"/>
                  </a:lnTo>
                  <a:lnTo>
                    <a:pt x="550790" y="484810"/>
                  </a:lnTo>
                  <a:lnTo>
                    <a:pt x="520325" y="520325"/>
                  </a:lnTo>
                  <a:lnTo>
                    <a:pt x="484810" y="550790"/>
                  </a:lnTo>
                  <a:lnTo>
                    <a:pt x="444872" y="575578"/>
                  </a:lnTo>
                  <a:lnTo>
                    <a:pt x="401140" y="594060"/>
                  </a:lnTo>
                  <a:lnTo>
                    <a:pt x="354240" y="605610"/>
                  </a:lnTo>
                  <a:lnTo>
                    <a:pt x="304800" y="609599"/>
                  </a:lnTo>
                  <a:lnTo>
                    <a:pt x="255359" y="605610"/>
                  </a:lnTo>
                  <a:lnTo>
                    <a:pt x="208459" y="594060"/>
                  </a:lnTo>
                  <a:lnTo>
                    <a:pt x="164726" y="575578"/>
                  </a:lnTo>
                  <a:lnTo>
                    <a:pt x="124789" y="550790"/>
                  </a:lnTo>
                  <a:lnTo>
                    <a:pt x="89273" y="520325"/>
                  </a:lnTo>
                  <a:lnTo>
                    <a:pt x="58808" y="484810"/>
                  </a:lnTo>
                  <a:lnTo>
                    <a:pt x="34021" y="444872"/>
                  </a:lnTo>
                  <a:lnTo>
                    <a:pt x="15538" y="401139"/>
                  </a:lnTo>
                  <a:lnTo>
                    <a:pt x="3989" y="354239"/>
                  </a:lnTo>
                  <a:lnTo>
                    <a:pt x="0" y="304799"/>
                  </a:lnTo>
                  <a:close/>
                </a:path>
              </a:pathLst>
            </a:custGeom>
            <a:ln w="12700">
              <a:solidFill>
                <a:srgbClr val="000000"/>
              </a:solidFill>
            </a:ln>
          </p:spPr>
          <p:txBody>
            <a:bodyPr wrap="square" lIns="0" tIns="0" rIns="0" bIns="0" rtlCol="0"/>
            <a:lstStyle/>
            <a:p/>
          </p:txBody>
        </p:sp>
        <p:sp>
          <p:nvSpPr>
            <p:cNvPr id="17" name="object 17"/>
            <p:cNvSpPr/>
            <p:nvPr/>
          </p:nvSpPr>
          <p:spPr>
            <a:xfrm>
              <a:off x="3962400" y="3695699"/>
              <a:ext cx="1676400" cy="76200"/>
            </a:xfrm>
            <a:custGeom>
              <a:rect l="l" t="t" r="r" b="b"/>
              <a:pathLst>
                <a:path w="1676400" h="76200">
                  <a:moveTo>
                    <a:pt x="533400" y="38100"/>
                  </a:moveTo>
                  <a:lnTo>
                    <a:pt x="520687" y="31750"/>
                  </a:lnTo>
                  <a:lnTo>
                    <a:pt x="457187" y="0"/>
                  </a:lnTo>
                  <a:lnTo>
                    <a:pt x="457187" y="31750"/>
                  </a:lnTo>
                  <a:lnTo>
                    <a:pt x="0" y="31750"/>
                  </a:lnTo>
                  <a:lnTo>
                    <a:pt x="0" y="44450"/>
                  </a:lnTo>
                  <a:lnTo>
                    <a:pt x="457187" y="44450"/>
                  </a:lnTo>
                  <a:lnTo>
                    <a:pt x="457187" y="76200"/>
                  </a:lnTo>
                  <a:lnTo>
                    <a:pt x="520687" y="44450"/>
                  </a:lnTo>
                  <a:lnTo>
                    <a:pt x="533400" y="38100"/>
                  </a:lnTo>
                  <a:close/>
                </a:path>
                <a:path w="1676400" h="76200">
                  <a:moveTo>
                    <a:pt x="1676400" y="38100"/>
                  </a:moveTo>
                  <a:lnTo>
                    <a:pt x="1663687" y="31750"/>
                  </a:lnTo>
                  <a:lnTo>
                    <a:pt x="1600187" y="0"/>
                  </a:lnTo>
                  <a:lnTo>
                    <a:pt x="1600187" y="31750"/>
                  </a:lnTo>
                  <a:lnTo>
                    <a:pt x="1181100" y="31750"/>
                  </a:lnTo>
                  <a:lnTo>
                    <a:pt x="1181100" y="44450"/>
                  </a:lnTo>
                  <a:lnTo>
                    <a:pt x="1600187" y="44450"/>
                  </a:lnTo>
                  <a:lnTo>
                    <a:pt x="1600187" y="76200"/>
                  </a:lnTo>
                  <a:lnTo>
                    <a:pt x="1663687" y="44450"/>
                  </a:lnTo>
                  <a:lnTo>
                    <a:pt x="1676400" y="38100"/>
                  </a:lnTo>
                  <a:close/>
                </a:path>
              </a:pathLst>
            </a:custGeom>
            <a:solidFill>
              <a:srgbClr val="000000"/>
            </a:solidFill>
          </p:spPr>
          <p:txBody>
            <a:bodyPr wrap="square" lIns="0" tIns="0" rIns="0" bIns="0" rtlCol="0"/>
            <a:lstStyle/>
            <a:p/>
          </p:txBody>
        </p:sp>
      </p:grpSp>
      <p:grpSp>
        <p:nvGrpSpPr>
          <p:cNvPr id="18" name="object 18"/>
          <p:cNvGrpSpPr/>
          <p:nvPr/>
        </p:nvGrpSpPr>
        <p:grpSpPr>
          <a:xfrm>
            <a:off x="1676400" y="4794249"/>
            <a:ext cx="3962400" cy="622300"/>
            <a:chOff x="1676400" y="4794249"/>
            <a:chExt cx="3962400" cy="622300"/>
          </a:xfrm>
        </p:grpSpPr>
        <p:sp>
          <p:nvSpPr>
            <p:cNvPr id="19" name="object 19"/>
            <p:cNvSpPr/>
            <p:nvPr/>
          </p:nvSpPr>
          <p:spPr>
            <a:xfrm>
              <a:off x="2209799" y="4800599"/>
              <a:ext cx="609600" cy="609600"/>
            </a:xfrm>
            <a:custGeom>
              <a:rect l="l" t="t" r="r" b="b"/>
              <a:pathLst>
                <a:path w="609600" h="609600">
                  <a:moveTo>
                    <a:pt x="0" y="304800"/>
                  </a:moveTo>
                  <a:lnTo>
                    <a:pt x="3989" y="255360"/>
                  </a:lnTo>
                  <a:lnTo>
                    <a:pt x="15539" y="208460"/>
                  </a:lnTo>
                  <a:lnTo>
                    <a:pt x="34021" y="164727"/>
                  </a:lnTo>
                  <a:lnTo>
                    <a:pt x="58809" y="124789"/>
                  </a:lnTo>
                  <a:lnTo>
                    <a:pt x="89274" y="89274"/>
                  </a:lnTo>
                  <a:lnTo>
                    <a:pt x="124789" y="58809"/>
                  </a:lnTo>
                  <a:lnTo>
                    <a:pt x="164727" y="34021"/>
                  </a:lnTo>
                  <a:lnTo>
                    <a:pt x="208459" y="15539"/>
                  </a:lnTo>
                  <a:lnTo>
                    <a:pt x="255360" y="3989"/>
                  </a:lnTo>
                  <a:lnTo>
                    <a:pt x="304800" y="0"/>
                  </a:lnTo>
                  <a:lnTo>
                    <a:pt x="354239" y="3989"/>
                  </a:lnTo>
                  <a:lnTo>
                    <a:pt x="401140" y="15538"/>
                  </a:lnTo>
                  <a:lnTo>
                    <a:pt x="444872" y="34020"/>
                  </a:lnTo>
                  <a:lnTo>
                    <a:pt x="484810" y="58808"/>
                  </a:lnTo>
                  <a:lnTo>
                    <a:pt x="520325" y="89273"/>
                  </a:lnTo>
                  <a:lnTo>
                    <a:pt x="550791" y="124788"/>
                  </a:lnTo>
                  <a:lnTo>
                    <a:pt x="575578" y="164726"/>
                  </a:lnTo>
                  <a:lnTo>
                    <a:pt x="594060" y="208459"/>
                  </a:lnTo>
                  <a:lnTo>
                    <a:pt x="605610" y="255359"/>
                  </a:lnTo>
                  <a:lnTo>
                    <a:pt x="609600" y="304799"/>
                  </a:lnTo>
                  <a:lnTo>
                    <a:pt x="605610" y="354239"/>
                  </a:lnTo>
                  <a:lnTo>
                    <a:pt x="594060" y="401140"/>
                  </a:lnTo>
                  <a:lnTo>
                    <a:pt x="575578" y="444872"/>
                  </a:lnTo>
                  <a:lnTo>
                    <a:pt x="550791" y="484810"/>
                  </a:lnTo>
                  <a:lnTo>
                    <a:pt x="520325" y="520325"/>
                  </a:lnTo>
                  <a:lnTo>
                    <a:pt x="484810" y="550790"/>
                  </a:lnTo>
                  <a:lnTo>
                    <a:pt x="444873" y="575578"/>
                  </a:lnTo>
                  <a:lnTo>
                    <a:pt x="401140" y="594060"/>
                  </a:lnTo>
                  <a:lnTo>
                    <a:pt x="354240" y="605610"/>
                  </a:lnTo>
                  <a:lnTo>
                    <a:pt x="304800" y="609599"/>
                  </a:lnTo>
                  <a:lnTo>
                    <a:pt x="255359" y="605610"/>
                  </a:lnTo>
                  <a:lnTo>
                    <a:pt x="208459" y="594060"/>
                  </a:lnTo>
                  <a:lnTo>
                    <a:pt x="164726" y="575578"/>
                  </a:lnTo>
                  <a:lnTo>
                    <a:pt x="124789" y="550790"/>
                  </a:lnTo>
                  <a:lnTo>
                    <a:pt x="89273" y="520325"/>
                  </a:lnTo>
                  <a:lnTo>
                    <a:pt x="58808" y="484810"/>
                  </a:lnTo>
                  <a:lnTo>
                    <a:pt x="34021" y="444872"/>
                  </a:lnTo>
                  <a:lnTo>
                    <a:pt x="15538" y="401139"/>
                  </a:lnTo>
                  <a:lnTo>
                    <a:pt x="3989" y="354239"/>
                  </a:lnTo>
                  <a:lnTo>
                    <a:pt x="0" y="304799"/>
                  </a:lnTo>
                  <a:close/>
                </a:path>
              </a:pathLst>
            </a:custGeom>
            <a:ln w="12700">
              <a:solidFill>
                <a:srgbClr val="000000"/>
              </a:solidFill>
            </a:ln>
          </p:spPr>
          <p:txBody>
            <a:bodyPr wrap="square" lIns="0" tIns="0" rIns="0" bIns="0" rtlCol="0"/>
            <a:lstStyle/>
            <a:p/>
          </p:txBody>
        </p:sp>
        <p:sp>
          <p:nvSpPr>
            <p:cNvPr id="20" name="object 20"/>
            <p:cNvSpPr/>
            <p:nvPr/>
          </p:nvSpPr>
          <p:spPr>
            <a:xfrm>
              <a:off x="1676400" y="50673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21" name="object 21"/>
            <p:cNvSpPr/>
            <p:nvPr/>
          </p:nvSpPr>
          <p:spPr>
            <a:xfrm>
              <a:off x="3352799" y="4800599"/>
              <a:ext cx="609600" cy="609600"/>
            </a:xfrm>
            <a:custGeom>
              <a:rect l="l" t="t" r="r" b="b"/>
              <a:pathLst>
                <a:path w="609600" h="609600">
                  <a:moveTo>
                    <a:pt x="0" y="304800"/>
                  </a:moveTo>
                  <a:lnTo>
                    <a:pt x="3989" y="255360"/>
                  </a:lnTo>
                  <a:lnTo>
                    <a:pt x="15539" y="208460"/>
                  </a:lnTo>
                  <a:lnTo>
                    <a:pt x="34021" y="164727"/>
                  </a:lnTo>
                  <a:lnTo>
                    <a:pt x="58809" y="124789"/>
                  </a:lnTo>
                  <a:lnTo>
                    <a:pt x="89274" y="89274"/>
                  </a:lnTo>
                  <a:lnTo>
                    <a:pt x="124789" y="58809"/>
                  </a:lnTo>
                  <a:lnTo>
                    <a:pt x="164727" y="34021"/>
                  </a:lnTo>
                  <a:lnTo>
                    <a:pt x="208459" y="15539"/>
                  </a:lnTo>
                  <a:lnTo>
                    <a:pt x="255360" y="3989"/>
                  </a:lnTo>
                  <a:lnTo>
                    <a:pt x="304800" y="0"/>
                  </a:lnTo>
                  <a:lnTo>
                    <a:pt x="354239" y="3989"/>
                  </a:lnTo>
                  <a:lnTo>
                    <a:pt x="401140" y="15538"/>
                  </a:lnTo>
                  <a:lnTo>
                    <a:pt x="444872" y="34020"/>
                  </a:lnTo>
                  <a:lnTo>
                    <a:pt x="484810" y="58808"/>
                  </a:lnTo>
                  <a:lnTo>
                    <a:pt x="520326" y="89273"/>
                  </a:lnTo>
                  <a:lnTo>
                    <a:pt x="550791" y="124788"/>
                  </a:lnTo>
                  <a:lnTo>
                    <a:pt x="575578" y="164726"/>
                  </a:lnTo>
                  <a:lnTo>
                    <a:pt x="594061" y="208459"/>
                  </a:lnTo>
                  <a:lnTo>
                    <a:pt x="605610" y="255359"/>
                  </a:lnTo>
                  <a:lnTo>
                    <a:pt x="609600" y="304799"/>
                  </a:lnTo>
                  <a:lnTo>
                    <a:pt x="605610" y="354239"/>
                  </a:lnTo>
                  <a:lnTo>
                    <a:pt x="594060" y="401140"/>
                  </a:lnTo>
                  <a:lnTo>
                    <a:pt x="575578" y="444872"/>
                  </a:lnTo>
                  <a:lnTo>
                    <a:pt x="550790" y="484810"/>
                  </a:lnTo>
                  <a:lnTo>
                    <a:pt x="520325" y="520325"/>
                  </a:lnTo>
                  <a:lnTo>
                    <a:pt x="484810" y="550790"/>
                  </a:lnTo>
                  <a:lnTo>
                    <a:pt x="444872" y="575578"/>
                  </a:lnTo>
                  <a:lnTo>
                    <a:pt x="401140" y="594060"/>
                  </a:lnTo>
                  <a:lnTo>
                    <a:pt x="354240" y="605610"/>
                  </a:lnTo>
                  <a:lnTo>
                    <a:pt x="304800" y="609599"/>
                  </a:lnTo>
                  <a:lnTo>
                    <a:pt x="255359" y="605610"/>
                  </a:lnTo>
                  <a:lnTo>
                    <a:pt x="208459" y="594060"/>
                  </a:lnTo>
                  <a:lnTo>
                    <a:pt x="164726" y="575578"/>
                  </a:lnTo>
                  <a:lnTo>
                    <a:pt x="124789" y="550790"/>
                  </a:lnTo>
                  <a:lnTo>
                    <a:pt x="89273" y="520325"/>
                  </a:lnTo>
                  <a:lnTo>
                    <a:pt x="58808" y="484810"/>
                  </a:lnTo>
                  <a:lnTo>
                    <a:pt x="34021" y="444872"/>
                  </a:lnTo>
                  <a:lnTo>
                    <a:pt x="15538" y="401139"/>
                  </a:lnTo>
                  <a:lnTo>
                    <a:pt x="3989" y="354239"/>
                  </a:lnTo>
                  <a:lnTo>
                    <a:pt x="0" y="304799"/>
                  </a:lnTo>
                  <a:close/>
                </a:path>
              </a:pathLst>
            </a:custGeom>
            <a:ln w="12700">
              <a:solidFill>
                <a:srgbClr val="000000"/>
              </a:solidFill>
            </a:ln>
          </p:spPr>
          <p:txBody>
            <a:bodyPr wrap="square" lIns="0" tIns="0" rIns="0" bIns="0" rtlCol="0"/>
            <a:lstStyle/>
            <a:p/>
          </p:txBody>
        </p:sp>
        <p:sp>
          <p:nvSpPr>
            <p:cNvPr id="22" name="object 22"/>
            <p:cNvSpPr/>
            <p:nvPr/>
          </p:nvSpPr>
          <p:spPr>
            <a:xfrm>
              <a:off x="2857500" y="50673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23" name="object 23"/>
            <p:cNvSpPr/>
            <p:nvPr/>
          </p:nvSpPr>
          <p:spPr>
            <a:xfrm>
              <a:off x="4495799" y="4800599"/>
              <a:ext cx="609600" cy="609600"/>
            </a:xfrm>
            <a:custGeom>
              <a:rect l="l" t="t" r="r" b="b"/>
              <a:pathLst>
                <a:path w="609600" h="609600">
                  <a:moveTo>
                    <a:pt x="0" y="304800"/>
                  </a:moveTo>
                  <a:lnTo>
                    <a:pt x="3989" y="255360"/>
                  </a:lnTo>
                  <a:lnTo>
                    <a:pt x="15539" y="208460"/>
                  </a:lnTo>
                  <a:lnTo>
                    <a:pt x="34021" y="164727"/>
                  </a:lnTo>
                  <a:lnTo>
                    <a:pt x="58809" y="124789"/>
                  </a:lnTo>
                  <a:lnTo>
                    <a:pt x="89274" y="89274"/>
                  </a:lnTo>
                  <a:lnTo>
                    <a:pt x="124789" y="58809"/>
                  </a:lnTo>
                  <a:lnTo>
                    <a:pt x="164727" y="34021"/>
                  </a:lnTo>
                  <a:lnTo>
                    <a:pt x="208459" y="15539"/>
                  </a:lnTo>
                  <a:lnTo>
                    <a:pt x="255360" y="3989"/>
                  </a:lnTo>
                  <a:lnTo>
                    <a:pt x="304800" y="0"/>
                  </a:lnTo>
                  <a:lnTo>
                    <a:pt x="354239" y="3989"/>
                  </a:lnTo>
                  <a:lnTo>
                    <a:pt x="401140" y="15538"/>
                  </a:lnTo>
                  <a:lnTo>
                    <a:pt x="444872" y="34020"/>
                  </a:lnTo>
                  <a:lnTo>
                    <a:pt x="484810" y="58808"/>
                  </a:lnTo>
                  <a:lnTo>
                    <a:pt x="520326" y="89273"/>
                  </a:lnTo>
                  <a:lnTo>
                    <a:pt x="550791" y="124788"/>
                  </a:lnTo>
                  <a:lnTo>
                    <a:pt x="575578" y="164726"/>
                  </a:lnTo>
                  <a:lnTo>
                    <a:pt x="594061" y="208459"/>
                  </a:lnTo>
                  <a:lnTo>
                    <a:pt x="605610" y="255359"/>
                  </a:lnTo>
                  <a:lnTo>
                    <a:pt x="609600" y="304799"/>
                  </a:lnTo>
                  <a:lnTo>
                    <a:pt x="605610" y="354239"/>
                  </a:lnTo>
                  <a:lnTo>
                    <a:pt x="594060" y="401140"/>
                  </a:lnTo>
                  <a:lnTo>
                    <a:pt x="575578" y="444872"/>
                  </a:lnTo>
                  <a:lnTo>
                    <a:pt x="550790" y="484810"/>
                  </a:lnTo>
                  <a:lnTo>
                    <a:pt x="520325" y="520325"/>
                  </a:lnTo>
                  <a:lnTo>
                    <a:pt x="484810" y="550790"/>
                  </a:lnTo>
                  <a:lnTo>
                    <a:pt x="444872" y="575578"/>
                  </a:lnTo>
                  <a:lnTo>
                    <a:pt x="401140" y="594060"/>
                  </a:lnTo>
                  <a:lnTo>
                    <a:pt x="354240" y="605610"/>
                  </a:lnTo>
                  <a:lnTo>
                    <a:pt x="304800" y="609599"/>
                  </a:lnTo>
                  <a:lnTo>
                    <a:pt x="255359" y="605610"/>
                  </a:lnTo>
                  <a:lnTo>
                    <a:pt x="208459" y="594060"/>
                  </a:lnTo>
                  <a:lnTo>
                    <a:pt x="164726" y="575578"/>
                  </a:lnTo>
                  <a:lnTo>
                    <a:pt x="124789" y="550790"/>
                  </a:lnTo>
                  <a:lnTo>
                    <a:pt x="89273" y="520325"/>
                  </a:lnTo>
                  <a:lnTo>
                    <a:pt x="58808" y="484810"/>
                  </a:lnTo>
                  <a:lnTo>
                    <a:pt x="34021" y="444872"/>
                  </a:lnTo>
                  <a:lnTo>
                    <a:pt x="15538" y="401139"/>
                  </a:lnTo>
                  <a:lnTo>
                    <a:pt x="3989" y="354239"/>
                  </a:lnTo>
                  <a:lnTo>
                    <a:pt x="0" y="304799"/>
                  </a:lnTo>
                  <a:close/>
                </a:path>
              </a:pathLst>
            </a:custGeom>
            <a:ln w="12700">
              <a:solidFill>
                <a:srgbClr val="000000"/>
              </a:solidFill>
            </a:ln>
          </p:spPr>
          <p:txBody>
            <a:bodyPr wrap="square" lIns="0" tIns="0" rIns="0" bIns="0" rtlCol="0"/>
            <a:lstStyle/>
            <a:p/>
          </p:txBody>
        </p:sp>
        <p:sp>
          <p:nvSpPr>
            <p:cNvPr id="24" name="object 24"/>
            <p:cNvSpPr/>
            <p:nvPr/>
          </p:nvSpPr>
          <p:spPr>
            <a:xfrm>
              <a:off x="3962400" y="5067299"/>
              <a:ext cx="1676400" cy="76200"/>
            </a:xfrm>
            <a:custGeom>
              <a:rect l="l" t="t" r="r" b="b"/>
              <a:pathLst>
                <a:path w="1676400" h="76200">
                  <a:moveTo>
                    <a:pt x="533400" y="38100"/>
                  </a:moveTo>
                  <a:lnTo>
                    <a:pt x="520687" y="31750"/>
                  </a:lnTo>
                  <a:lnTo>
                    <a:pt x="457187" y="0"/>
                  </a:lnTo>
                  <a:lnTo>
                    <a:pt x="457187" y="31750"/>
                  </a:lnTo>
                  <a:lnTo>
                    <a:pt x="0" y="31750"/>
                  </a:lnTo>
                  <a:lnTo>
                    <a:pt x="0" y="44450"/>
                  </a:lnTo>
                  <a:lnTo>
                    <a:pt x="457187" y="44450"/>
                  </a:lnTo>
                  <a:lnTo>
                    <a:pt x="457187" y="76200"/>
                  </a:lnTo>
                  <a:lnTo>
                    <a:pt x="520687" y="44450"/>
                  </a:lnTo>
                  <a:lnTo>
                    <a:pt x="533400" y="38100"/>
                  </a:lnTo>
                  <a:close/>
                </a:path>
                <a:path w="1676400" h="76200">
                  <a:moveTo>
                    <a:pt x="1676400" y="38100"/>
                  </a:moveTo>
                  <a:lnTo>
                    <a:pt x="1663687" y="31750"/>
                  </a:lnTo>
                  <a:lnTo>
                    <a:pt x="1600187" y="0"/>
                  </a:lnTo>
                  <a:lnTo>
                    <a:pt x="1600187" y="31750"/>
                  </a:lnTo>
                  <a:lnTo>
                    <a:pt x="1181100" y="31750"/>
                  </a:lnTo>
                  <a:lnTo>
                    <a:pt x="1181100" y="44450"/>
                  </a:lnTo>
                  <a:lnTo>
                    <a:pt x="1600187" y="44450"/>
                  </a:lnTo>
                  <a:lnTo>
                    <a:pt x="1600187" y="76200"/>
                  </a:lnTo>
                  <a:lnTo>
                    <a:pt x="1663687" y="44450"/>
                  </a:lnTo>
                  <a:lnTo>
                    <a:pt x="1676400" y="38100"/>
                  </a:lnTo>
                  <a:close/>
                </a:path>
              </a:pathLst>
            </a:custGeom>
            <a:solidFill>
              <a:srgbClr val="000000"/>
            </a:solidFill>
          </p:spPr>
          <p:txBody>
            <a:bodyPr wrap="square" lIns="0" tIns="0" rIns="0" bIns="0" rtlCol="0"/>
            <a:lstStyle/>
            <a:p/>
          </p:txBody>
        </p:sp>
      </p:grpSp>
      <p:grpSp>
        <p:nvGrpSpPr>
          <p:cNvPr id="25" name="object 25"/>
          <p:cNvGrpSpPr/>
          <p:nvPr/>
        </p:nvGrpSpPr>
        <p:grpSpPr>
          <a:xfrm>
            <a:off x="1676400" y="1671909"/>
            <a:ext cx="3962400" cy="1078230"/>
            <a:chOff x="1676400" y="1671909"/>
            <a:chExt cx="3962400" cy="1078230"/>
          </a:xfrm>
        </p:grpSpPr>
        <p:sp>
          <p:nvSpPr>
            <p:cNvPr id="26" name="object 26"/>
            <p:cNvSpPr/>
            <p:nvPr/>
          </p:nvSpPr>
          <p:spPr>
            <a:xfrm>
              <a:off x="2209799" y="2133599"/>
              <a:ext cx="609600" cy="609600"/>
            </a:xfrm>
            <a:custGeom>
              <a:rect l="l" t="t" r="r" b="b"/>
              <a:pathLst>
                <a:path w="609600" h="609600">
                  <a:moveTo>
                    <a:pt x="0" y="304800"/>
                  </a:moveTo>
                  <a:lnTo>
                    <a:pt x="3989" y="255360"/>
                  </a:lnTo>
                  <a:lnTo>
                    <a:pt x="15539" y="208459"/>
                  </a:lnTo>
                  <a:lnTo>
                    <a:pt x="34021" y="164727"/>
                  </a:lnTo>
                  <a:lnTo>
                    <a:pt x="58809" y="124789"/>
                  </a:lnTo>
                  <a:lnTo>
                    <a:pt x="89274" y="89274"/>
                  </a:lnTo>
                  <a:lnTo>
                    <a:pt x="124789" y="58808"/>
                  </a:lnTo>
                  <a:lnTo>
                    <a:pt x="164727" y="34021"/>
                  </a:lnTo>
                  <a:lnTo>
                    <a:pt x="208459" y="15539"/>
                  </a:lnTo>
                  <a:lnTo>
                    <a:pt x="255360" y="3989"/>
                  </a:lnTo>
                  <a:lnTo>
                    <a:pt x="304800" y="0"/>
                  </a:lnTo>
                  <a:lnTo>
                    <a:pt x="354239" y="3989"/>
                  </a:lnTo>
                  <a:lnTo>
                    <a:pt x="401140" y="15538"/>
                  </a:lnTo>
                  <a:lnTo>
                    <a:pt x="444872" y="34020"/>
                  </a:lnTo>
                  <a:lnTo>
                    <a:pt x="484810" y="58808"/>
                  </a:lnTo>
                  <a:lnTo>
                    <a:pt x="520325" y="89273"/>
                  </a:lnTo>
                  <a:lnTo>
                    <a:pt x="550791" y="124788"/>
                  </a:lnTo>
                  <a:lnTo>
                    <a:pt x="575578" y="164726"/>
                  </a:lnTo>
                  <a:lnTo>
                    <a:pt x="594060" y="208459"/>
                  </a:lnTo>
                  <a:lnTo>
                    <a:pt x="605610" y="255359"/>
                  </a:lnTo>
                  <a:lnTo>
                    <a:pt x="609600" y="304799"/>
                  </a:lnTo>
                  <a:lnTo>
                    <a:pt x="605610" y="354239"/>
                  </a:lnTo>
                  <a:lnTo>
                    <a:pt x="594060" y="401140"/>
                  </a:lnTo>
                  <a:lnTo>
                    <a:pt x="575578" y="444872"/>
                  </a:lnTo>
                  <a:lnTo>
                    <a:pt x="550791" y="484810"/>
                  </a:lnTo>
                  <a:lnTo>
                    <a:pt x="520325" y="520325"/>
                  </a:lnTo>
                  <a:lnTo>
                    <a:pt x="484810" y="550791"/>
                  </a:lnTo>
                  <a:lnTo>
                    <a:pt x="444873" y="575578"/>
                  </a:lnTo>
                  <a:lnTo>
                    <a:pt x="401140" y="594060"/>
                  </a:lnTo>
                  <a:lnTo>
                    <a:pt x="354240" y="605610"/>
                  </a:lnTo>
                  <a:lnTo>
                    <a:pt x="304800" y="609599"/>
                  </a:lnTo>
                  <a:lnTo>
                    <a:pt x="255359" y="605610"/>
                  </a:lnTo>
                  <a:lnTo>
                    <a:pt x="208459" y="594060"/>
                  </a:lnTo>
                  <a:lnTo>
                    <a:pt x="164726" y="575578"/>
                  </a:lnTo>
                  <a:lnTo>
                    <a:pt x="124789" y="550791"/>
                  </a:lnTo>
                  <a:lnTo>
                    <a:pt x="89273" y="520325"/>
                  </a:lnTo>
                  <a:lnTo>
                    <a:pt x="58808" y="484810"/>
                  </a:lnTo>
                  <a:lnTo>
                    <a:pt x="34021" y="444872"/>
                  </a:lnTo>
                  <a:lnTo>
                    <a:pt x="15538" y="401140"/>
                  </a:lnTo>
                  <a:lnTo>
                    <a:pt x="3989" y="354239"/>
                  </a:lnTo>
                  <a:lnTo>
                    <a:pt x="0" y="304799"/>
                  </a:lnTo>
                  <a:close/>
                </a:path>
              </a:pathLst>
            </a:custGeom>
            <a:ln w="12700">
              <a:solidFill>
                <a:srgbClr val="000000"/>
              </a:solidFill>
            </a:ln>
          </p:spPr>
          <p:txBody>
            <a:bodyPr wrap="square" lIns="0" tIns="0" rIns="0" bIns="0" rtlCol="0"/>
            <a:lstStyle/>
            <a:p/>
          </p:txBody>
        </p:sp>
        <p:sp>
          <p:nvSpPr>
            <p:cNvPr id="27" name="object 27"/>
            <p:cNvSpPr/>
            <p:nvPr/>
          </p:nvSpPr>
          <p:spPr>
            <a:xfrm>
              <a:off x="1676400" y="24003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28" name="object 28"/>
            <p:cNvSpPr/>
            <p:nvPr/>
          </p:nvSpPr>
          <p:spPr>
            <a:xfrm>
              <a:off x="3352799" y="2133599"/>
              <a:ext cx="609600" cy="609600"/>
            </a:xfrm>
            <a:custGeom>
              <a:rect l="l" t="t" r="r" b="b"/>
              <a:pathLst>
                <a:path w="609600" h="609600">
                  <a:moveTo>
                    <a:pt x="0" y="304800"/>
                  </a:moveTo>
                  <a:lnTo>
                    <a:pt x="3989" y="255360"/>
                  </a:lnTo>
                  <a:lnTo>
                    <a:pt x="15539" y="208459"/>
                  </a:lnTo>
                  <a:lnTo>
                    <a:pt x="34021" y="164727"/>
                  </a:lnTo>
                  <a:lnTo>
                    <a:pt x="58809" y="124789"/>
                  </a:lnTo>
                  <a:lnTo>
                    <a:pt x="89274" y="89274"/>
                  </a:lnTo>
                  <a:lnTo>
                    <a:pt x="124789" y="58808"/>
                  </a:lnTo>
                  <a:lnTo>
                    <a:pt x="164727" y="34021"/>
                  </a:lnTo>
                  <a:lnTo>
                    <a:pt x="208459" y="15539"/>
                  </a:lnTo>
                  <a:lnTo>
                    <a:pt x="255360" y="3989"/>
                  </a:lnTo>
                  <a:lnTo>
                    <a:pt x="304800" y="0"/>
                  </a:lnTo>
                  <a:lnTo>
                    <a:pt x="354239" y="3989"/>
                  </a:lnTo>
                  <a:lnTo>
                    <a:pt x="401140" y="15538"/>
                  </a:lnTo>
                  <a:lnTo>
                    <a:pt x="444872" y="34020"/>
                  </a:lnTo>
                  <a:lnTo>
                    <a:pt x="484810" y="58808"/>
                  </a:lnTo>
                  <a:lnTo>
                    <a:pt x="520326" y="89273"/>
                  </a:lnTo>
                  <a:lnTo>
                    <a:pt x="550791" y="124788"/>
                  </a:lnTo>
                  <a:lnTo>
                    <a:pt x="575578" y="164726"/>
                  </a:lnTo>
                  <a:lnTo>
                    <a:pt x="594061" y="208459"/>
                  </a:lnTo>
                  <a:lnTo>
                    <a:pt x="605610" y="255359"/>
                  </a:lnTo>
                  <a:lnTo>
                    <a:pt x="609600" y="304799"/>
                  </a:lnTo>
                  <a:lnTo>
                    <a:pt x="605610" y="354239"/>
                  </a:lnTo>
                  <a:lnTo>
                    <a:pt x="594060" y="401140"/>
                  </a:lnTo>
                  <a:lnTo>
                    <a:pt x="575578" y="444872"/>
                  </a:lnTo>
                  <a:lnTo>
                    <a:pt x="550790" y="484810"/>
                  </a:lnTo>
                  <a:lnTo>
                    <a:pt x="520325" y="520325"/>
                  </a:lnTo>
                  <a:lnTo>
                    <a:pt x="484810" y="550791"/>
                  </a:lnTo>
                  <a:lnTo>
                    <a:pt x="444872" y="575578"/>
                  </a:lnTo>
                  <a:lnTo>
                    <a:pt x="401140" y="594060"/>
                  </a:lnTo>
                  <a:lnTo>
                    <a:pt x="354240" y="605610"/>
                  </a:lnTo>
                  <a:lnTo>
                    <a:pt x="304800" y="609599"/>
                  </a:lnTo>
                  <a:lnTo>
                    <a:pt x="255359" y="605610"/>
                  </a:lnTo>
                  <a:lnTo>
                    <a:pt x="208459" y="594060"/>
                  </a:lnTo>
                  <a:lnTo>
                    <a:pt x="164726" y="575578"/>
                  </a:lnTo>
                  <a:lnTo>
                    <a:pt x="124789" y="550791"/>
                  </a:lnTo>
                  <a:lnTo>
                    <a:pt x="89273" y="520325"/>
                  </a:lnTo>
                  <a:lnTo>
                    <a:pt x="58808" y="484810"/>
                  </a:lnTo>
                  <a:lnTo>
                    <a:pt x="34021" y="444872"/>
                  </a:lnTo>
                  <a:lnTo>
                    <a:pt x="15538" y="401140"/>
                  </a:lnTo>
                  <a:lnTo>
                    <a:pt x="3989" y="354239"/>
                  </a:lnTo>
                  <a:lnTo>
                    <a:pt x="0" y="304799"/>
                  </a:lnTo>
                  <a:close/>
                </a:path>
              </a:pathLst>
            </a:custGeom>
            <a:ln w="12700">
              <a:solidFill>
                <a:srgbClr val="000000"/>
              </a:solidFill>
            </a:ln>
          </p:spPr>
          <p:txBody>
            <a:bodyPr wrap="square" lIns="0" tIns="0" rIns="0" bIns="0" rtlCol="0"/>
            <a:lstStyle/>
            <a:p/>
          </p:txBody>
        </p:sp>
        <p:sp>
          <p:nvSpPr>
            <p:cNvPr id="29" name="object 29"/>
            <p:cNvSpPr/>
            <p:nvPr/>
          </p:nvSpPr>
          <p:spPr>
            <a:xfrm>
              <a:off x="2857500" y="2400300"/>
              <a:ext cx="533400" cy="76200"/>
            </a:xfrm>
            <a:custGeom>
              <a:rect l="l" t="t" r="r" b="b"/>
              <a:pathLst>
                <a:path w="533400" h="76200">
                  <a:moveTo>
                    <a:pt x="457199" y="76200"/>
                  </a:moveTo>
                  <a:lnTo>
                    <a:pt x="457199" y="0"/>
                  </a:lnTo>
                  <a:lnTo>
                    <a:pt x="520699" y="31749"/>
                  </a:lnTo>
                  <a:lnTo>
                    <a:pt x="499110" y="31749"/>
                  </a:lnTo>
                  <a:lnTo>
                    <a:pt x="499110" y="44450"/>
                  </a:lnTo>
                  <a:lnTo>
                    <a:pt x="520699" y="44450"/>
                  </a:lnTo>
                  <a:lnTo>
                    <a:pt x="457199" y="76200"/>
                  </a:lnTo>
                  <a:close/>
                </a:path>
                <a:path w="533400" h="76200">
                  <a:moveTo>
                    <a:pt x="457199" y="44450"/>
                  </a:moveTo>
                  <a:lnTo>
                    <a:pt x="0" y="44450"/>
                  </a:lnTo>
                  <a:lnTo>
                    <a:pt x="0" y="31749"/>
                  </a:lnTo>
                  <a:lnTo>
                    <a:pt x="457199" y="31749"/>
                  </a:lnTo>
                  <a:lnTo>
                    <a:pt x="457199" y="44450"/>
                  </a:lnTo>
                  <a:close/>
                </a:path>
                <a:path w="533400" h="76200">
                  <a:moveTo>
                    <a:pt x="520699" y="44450"/>
                  </a:moveTo>
                  <a:lnTo>
                    <a:pt x="499110" y="44450"/>
                  </a:lnTo>
                  <a:lnTo>
                    <a:pt x="499110" y="31749"/>
                  </a:lnTo>
                  <a:lnTo>
                    <a:pt x="520699" y="31749"/>
                  </a:lnTo>
                  <a:lnTo>
                    <a:pt x="533400" y="38100"/>
                  </a:lnTo>
                  <a:lnTo>
                    <a:pt x="520699" y="44450"/>
                  </a:lnTo>
                  <a:close/>
                </a:path>
              </a:pathLst>
            </a:custGeom>
            <a:solidFill>
              <a:srgbClr val="000000"/>
            </a:solidFill>
          </p:spPr>
          <p:txBody>
            <a:bodyPr wrap="square" lIns="0" tIns="0" rIns="0" bIns="0" rtlCol="0"/>
            <a:lstStyle/>
            <a:p/>
          </p:txBody>
        </p:sp>
        <p:sp>
          <p:nvSpPr>
            <p:cNvPr id="30" name="object 30"/>
            <p:cNvSpPr/>
            <p:nvPr/>
          </p:nvSpPr>
          <p:spPr>
            <a:xfrm>
              <a:off x="4495799" y="2133599"/>
              <a:ext cx="609600" cy="609600"/>
            </a:xfrm>
            <a:custGeom>
              <a:rect l="l" t="t" r="r" b="b"/>
              <a:pathLst>
                <a:path w="609600" h="609600">
                  <a:moveTo>
                    <a:pt x="0" y="304800"/>
                  </a:moveTo>
                  <a:lnTo>
                    <a:pt x="3989" y="255360"/>
                  </a:lnTo>
                  <a:lnTo>
                    <a:pt x="15539" y="208459"/>
                  </a:lnTo>
                  <a:lnTo>
                    <a:pt x="34021" y="164727"/>
                  </a:lnTo>
                  <a:lnTo>
                    <a:pt x="58809" y="124789"/>
                  </a:lnTo>
                  <a:lnTo>
                    <a:pt x="89274" y="89274"/>
                  </a:lnTo>
                  <a:lnTo>
                    <a:pt x="124789" y="58808"/>
                  </a:lnTo>
                  <a:lnTo>
                    <a:pt x="164727" y="34021"/>
                  </a:lnTo>
                  <a:lnTo>
                    <a:pt x="208459" y="15539"/>
                  </a:lnTo>
                  <a:lnTo>
                    <a:pt x="255360" y="3989"/>
                  </a:lnTo>
                  <a:lnTo>
                    <a:pt x="304800" y="0"/>
                  </a:lnTo>
                  <a:lnTo>
                    <a:pt x="354239" y="3989"/>
                  </a:lnTo>
                  <a:lnTo>
                    <a:pt x="401140" y="15538"/>
                  </a:lnTo>
                  <a:lnTo>
                    <a:pt x="444872" y="34020"/>
                  </a:lnTo>
                  <a:lnTo>
                    <a:pt x="484810" y="58808"/>
                  </a:lnTo>
                  <a:lnTo>
                    <a:pt x="520326" y="89273"/>
                  </a:lnTo>
                  <a:lnTo>
                    <a:pt x="550791" y="124788"/>
                  </a:lnTo>
                  <a:lnTo>
                    <a:pt x="575578" y="164726"/>
                  </a:lnTo>
                  <a:lnTo>
                    <a:pt x="594061" y="208459"/>
                  </a:lnTo>
                  <a:lnTo>
                    <a:pt x="605610" y="255359"/>
                  </a:lnTo>
                  <a:lnTo>
                    <a:pt x="609600" y="304799"/>
                  </a:lnTo>
                  <a:lnTo>
                    <a:pt x="605610" y="354239"/>
                  </a:lnTo>
                  <a:lnTo>
                    <a:pt x="594060" y="401140"/>
                  </a:lnTo>
                  <a:lnTo>
                    <a:pt x="575578" y="444872"/>
                  </a:lnTo>
                  <a:lnTo>
                    <a:pt x="550790" y="484810"/>
                  </a:lnTo>
                  <a:lnTo>
                    <a:pt x="520325" y="520325"/>
                  </a:lnTo>
                  <a:lnTo>
                    <a:pt x="484810" y="550791"/>
                  </a:lnTo>
                  <a:lnTo>
                    <a:pt x="444872" y="575578"/>
                  </a:lnTo>
                  <a:lnTo>
                    <a:pt x="401140" y="594060"/>
                  </a:lnTo>
                  <a:lnTo>
                    <a:pt x="354240" y="605610"/>
                  </a:lnTo>
                  <a:lnTo>
                    <a:pt x="304800" y="609599"/>
                  </a:lnTo>
                  <a:lnTo>
                    <a:pt x="255359" y="605610"/>
                  </a:lnTo>
                  <a:lnTo>
                    <a:pt x="208459" y="594060"/>
                  </a:lnTo>
                  <a:lnTo>
                    <a:pt x="164726" y="575578"/>
                  </a:lnTo>
                  <a:lnTo>
                    <a:pt x="124789" y="550791"/>
                  </a:lnTo>
                  <a:lnTo>
                    <a:pt x="89273" y="520325"/>
                  </a:lnTo>
                  <a:lnTo>
                    <a:pt x="58808" y="484810"/>
                  </a:lnTo>
                  <a:lnTo>
                    <a:pt x="34021" y="444872"/>
                  </a:lnTo>
                  <a:lnTo>
                    <a:pt x="15538" y="401140"/>
                  </a:lnTo>
                  <a:lnTo>
                    <a:pt x="3989" y="354239"/>
                  </a:lnTo>
                  <a:lnTo>
                    <a:pt x="0" y="304799"/>
                  </a:lnTo>
                  <a:close/>
                </a:path>
              </a:pathLst>
            </a:custGeom>
            <a:ln w="12700">
              <a:solidFill>
                <a:srgbClr val="000000"/>
              </a:solidFill>
            </a:ln>
          </p:spPr>
          <p:txBody>
            <a:bodyPr wrap="square" lIns="0" tIns="0" rIns="0" bIns="0" rtlCol="0"/>
            <a:lstStyle/>
            <a:p/>
          </p:txBody>
        </p:sp>
        <p:sp>
          <p:nvSpPr>
            <p:cNvPr id="31" name="object 31"/>
            <p:cNvSpPr/>
            <p:nvPr/>
          </p:nvSpPr>
          <p:spPr>
            <a:xfrm>
              <a:off x="3119704" y="1671916"/>
              <a:ext cx="2519680" cy="805180"/>
            </a:xfrm>
            <a:custGeom>
              <a:rect l="l" t="t" r="r" b="b"/>
              <a:pathLst>
                <a:path w="2519679" h="805180">
                  <a:moveTo>
                    <a:pt x="461695" y="461683"/>
                  </a:moveTo>
                  <a:lnTo>
                    <a:pt x="455104" y="441934"/>
                  </a:lnTo>
                  <a:lnTo>
                    <a:pt x="434746" y="380873"/>
                  </a:lnTo>
                  <a:lnTo>
                    <a:pt x="412292" y="403313"/>
                  </a:lnTo>
                  <a:lnTo>
                    <a:pt x="8978" y="0"/>
                  </a:lnTo>
                  <a:lnTo>
                    <a:pt x="0" y="8978"/>
                  </a:lnTo>
                  <a:lnTo>
                    <a:pt x="403313" y="412292"/>
                  </a:lnTo>
                  <a:lnTo>
                    <a:pt x="380873" y="434746"/>
                  </a:lnTo>
                  <a:lnTo>
                    <a:pt x="461695" y="461683"/>
                  </a:lnTo>
                  <a:close/>
                </a:path>
                <a:path w="2519679" h="805180">
                  <a:moveTo>
                    <a:pt x="1376095" y="766483"/>
                  </a:moveTo>
                  <a:lnTo>
                    <a:pt x="1363383" y="760133"/>
                  </a:lnTo>
                  <a:lnTo>
                    <a:pt x="1299883" y="728383"/>
                  </a:lnTo>
                  <a:lnTo>
                    <a:pt x="1299883" y="760133"/>
                  </a:lnTo>
                  <a:lnTo>
                    <a:pt x="842695" y="760133"/>
                  </a:lnTo>
                  <a:lnTo>
                    <a:pt x="842695" y="772833"/>
                  </a:lnTo>
                  <a:lnTo>
                    <a:pt x="1299883" y="772833"/>
                  </a:lnTo>
                  <a:lnTo>
                    <a:pt x="1299883" y="804583"/>
                  </a:lnTo>
                  <a:lnTo>
                    <a:pt x="1363383" y="772833"/>
                  </a:lnTo>
                  <a:lnTo>
                    <a:pt x="1376095" y="766483"/>
                  </a:lnTo>
                  <a:close/>
                </a:path>
                <a:path w="2519679" h="805180">
                  <a:moveTo>
                    <a:pt x="2519095" y="766483"/>
                  </a:moveTo>
                  <a:lnTo>
                    <a:pt x="2506383" y="760133"/>
                  </a:lnTo>
                  <a:lnTo>
                    <a:pt x="2442883" y="728383"/>
                  </a:lnTo>
                  <a:lnTo>
                    <a:pt x="2442883" y="760133"/>
                  </a:lnTo>
                  <a:lnTo>
                    <a:pt x="2023795" y="760133"/>
                  </a:lnTo>
                  <a:lnTo>
                    <a:pt x="2023795" y="772833"/>
                  </a:lnTo>
                  <a:lnTo>
                    <a:pt x="2442883" y="772833"/>
                  </a:lnTo>
                  <a:lnTo>
                    <a:pt x="2442883" y="804583"/>
                  </a:lnTo>
                  <a:lnTo>
                    <a:pt x="2506383" y="772833"/>
                  </a:lnTo>
                  <a:lnTo>
                    <a:pt x="2519095" y="766483"/>
                  </a:lnTo>
                  <a:close/>
                </a:path>
              </a:pathLst>
            </a:custGeom>
            <a:solidFill>
              <a:srgbClr val="000000"/>
            </a:solidFill>
          </p:spPr>
          <p:txBody>
            <a:bodyPr wrap="square" lIns="0" tIns="0" rIns="0" bIns="0" rtlCol="0"/>
            <a:lstStyle/>
            <a:p/>
          </p:txBody>
        </p:sp>
      </p:grpSp>
      <p:sp>
        <p:nvSpPr>
          <p:cNvPr id="32" name="object 32"/>
          <p:cNvSpPr txBox="1"/>
          <p:nvPr/>
        </p:nvSpPr>
        <p:spPr>
          <a:xfrm>
            <a:off x="2755900" y="1187132"/>
            <a:ext cx="736600" cy="452120"/>
          </a:xfrm>
          <a:prstGeom prst="rect">
            <a:avLst/>
          </a:prstGeom>
        </p:spPr>
        <p:txBody>
          <a:bodyPr vert="horz" wrap="square" lIns="0" tIns="12700" rIns="0" bIns="0" rtlCol="0">
            <a:spAutoFit/>
          </a:bodyPr>
          <a:lstStyle/>
          <a:p>
            <a:pPr marL="12700">
              <a:lnSpc>
                <a:spcPct val="100000"/>
              </a:lnSpc>
              <a:spcBef>
                <a:spcPts val="100"/>
              </a:spcBef>
            </a:pPr>
            <a:r>
              <a:rPr sz="2800" b="1" spc="-25">
                <a:latin typeface="Microsoft JhengHei"/>
                <a:cs typeface="Microsoft JhengHei"/>
              </a:rPr>
              <a:t>木模</a:t>
            </a:r>
            <a:endParaRPr sz="2800">
              <a:latin typeface="Microsoft JhengHei"/>
              <a:cs typeface="Microsoft JhengHei"/>
            </a:endParaRPr>
          </a:p>
        </p:txBody>
      </p:sp>
      <p:sp>
        <p:nvSpPr>
          <p:cNvPr id="33" name="object 33"/>
          <p:cNvSpPr/>
          <p:nvPr/>
        </p:nvSpPr>
        <p:spPr>
          <a:xfrm>
            <a:off x="7004710" y="2359088"/>
            <a:ext cx="691515" cy="2749550"/>
          </a:xfrm>
          <a:custGeom>
            <a:rect l="l" t="t" r="r" b="b"/>
            <a:pathLst>
              <a:path w="691515" h="2749550">
                <a:moveTo>
                  <a:pt x="691489" y="1374711"/>
                </a:moveTo>
                <a:lnTo>
                  <a:pt x="623328" y="1425829"/>
                </a:lnTo>
                <a:lnTo>
                  <a:pt x="651725" y="1440027"/>
                </a:lnTo>
                <a:lnTo>
                  <a:pt x="0" y="2743479"/>
                </a:lnTo>
                <a:lnTo>
                  <a:pt x="11366" y="2749156"/>
                </a:lnTo>
                <a:lnTo>
                  <a:pt x="663079" y="1445717"/>
                </a:lnTo>
                <a:lnTo>
                  <a:pt x="691476" y="1459915"/>
                </a:lnTo>
                <a:lnTo>
                  <a:pt x="691476" y="1402537"/>
                </a:lnTo>
                <a:lnTo>
                  <a:pt x="691489" y="1374711"/>
                </a:lnTo>
                <a:close/>
              </a:path>
              <a:path w="691515" h="2749550">
                <a:moveTo>
                  <a:pt x="691489" y="1298511"/>
                </a:moveTo>
                <a:lnTo>
                  <a:pt x="678776" y="1292161"/>
                </a:lnTo>
                <a:lnTo>
                  <a:pt x="615276" y="1260411"/>
                </a:lnTo>
                <a:lnTo>
                  <a:pt x="615276" y="1292161"/>
                </a:lnTo>
                <a:lnTo>
                  <a:pt x="5689" y="1292161"/>
                </a:lnTo>
                <a:lnTo>
                  <a:pt x="5689" y="1304861"/>
                </a:lnTo>
                <a:lnTo>
                  <a:pt x="615276" y="1304861"/>
                </a:lnTo>
                <a:lnTo>
                  <a:pt x="615276" y="1336611"/>
                </a:lnTo>
                <a:lnTo>
                  <a:pt x="678776" y="1304861"/>
                </a:lnTo>
                <a:lnTo>
                  <a:pt x="691489" y="1298511"/>
                </a:lnTo>
                <a:close/>
              </a:path>
              <a:path w="691515" h="2749550">
                <a:moveTo>
                  <a:pt x="691489" y="1222311"/>
                </a:moveTo>
                <a:lnTo>
                  <a:pt x="690181" y="1195552"/>
                </a:lnTo>
                <a:lnTo>
                  <a:pt x="687336" y="1137221"/>
                </a:lnTo>
                <a:lnTo>
                  <a:pt x="659663" y="1152791"/>
                </a:lnTo>
                <a:lnTo>
                  <a:pt x="11214" y="0"/>
                </a:lnTo>
                <a:lnTo>
                  <a:pt x="152" y="6235"/>
                </a:lnTo>
                <a:lnTo>
                  <a:pt x="648589" y="1159014"/>
                </a:lnTo>
                <a:lnTo>
                  <a:pt x="620915" y="1174584"/>
                </a:lnTo>
                <a:lnTo>
                  <a:pt x="691489" y="1222311"/>
                </a:lnTo>
                <a:close/>
              </a:path>
            </a:pathLst>
          </a:custGeom>
          <a:solidFill>
            <a:srgbClr val="000000"/>
          </a:solidFill>
        </p:spPr>
        <p:txBody>
          <a:bodyPr wrap="square" lIns="0" tIns="0" rIns="0" bIns="0" rtlCol="0"/>
          <a:lstStyle/>
          <a:p/>
        </p:txBody>
      </p:sp>
      <p:sp>
        <p:nvSpPr>
          <p:cNvPr id="34" name="object 34"/>
          <p:cNvSpPr txBox="1"/>
          <p:nvPr/>
        </p:nvSpPr>
        <p:spPr>
          <a:xfrm>
            <a:off x="2082800" y="5978678"/>
            <a:ext cx="4826000" cy="452120"/>
          </a:xfrm>
          <a:prstGeom prst="rect">
            <a:avLst/>
          </a:prstGeom>
        </p:spPr>
        <p:txBody>
          <a:bodyPr vert="horz" wrap="square" lIns="0" tIns="12700" rIns="0" bIns="0" rtlCol="0">
            <a:spAutoFit/>
          </a:bodyPr>
          <a:lstStyle/>
          <a:p>
            <a:pPr marL="12700">
              <a:lnSpc>
                <a:spcPct val="100000"/>
              </a:lnSpc>
              <a:spcBef>
                <a:spcPts val="100"/>
              </a:spcBef>
            </a:pPr>
            <a:r>
              <a:rPr sz="2800" b="1">
                <a:latin typeface="Microsoft JhengHei"/>
                <a:cs typeface="Microsoft JhengHei"/>
              </a:rPr>
              <a:t>图</a:t>
            </a:r>
            <a:r>
              <a:rPr sz="2800" b="1">
                <a:latin typeface="Times New Roman"/>
                <a:cs typeface="Times New Roman"/>
              </a:rPr>
              <a:t>10</a:t>
            </a:r>
            <a:r>
              <a:rPr sz="2800" b="1">
                <a:latin typeface="Microsoft JhengHei"/>
                <a:cs typeface="Microsoft JhengHei"/>
              </a:rPr>
              <a:t>－</a:t>
            </a:r>
            <a:r>
              <a:rPr sz="2800" b="1">
                <a:latin typeface="Times New Roman"/>
                <a:cs typeface="Times New Roman"/>
              </a:rPr>
              <a:t>2</a:t>
            </a:r>
            <a:r>
              <a:rPr sz="2800" b="1" spc="-5">
                <a:latin typeface="Microsoft JhengHei"/>
                <a:cs typeface="Microsoft JhengHei"/>
              </a:rPr>
              <a:t>发动机车间物流示意图</a:t>
            </a:r>
            <a:endParaRPr sz="2800">
              <a:latin typeface="Microsoft JhengHei"/>
              <a:cs typeface="Microsoft JhengHei"/>
            </a:endParaRPr>
          </a:p>
        </p:txBody>
      </p:sp>
      <p:sp>
        <p:nvSpPr>
          <p:cNvPr id="35" name="object 35"/>
          <p:cNvSpPr txBox="1">
            <a:spLocks noGrp="1"/>
          </p:cNvSpPr>
          <p:nvPr>
            <p:ph type="title"/>
          </p:nvPr>
        </p:nvSpPr>
        <p:spPr>
          <a:prstGeom prst="rect">
            <a:avLst/>
          </a:prstGeom>
        </p:spPr>
        <p:txBody>
          <a:bodyPr vert="horz" wrap="square" lIns="0" tIns="12700" rIns="0" bIns="0" rtlCol="0">
            <a:spAutoFit/>
          </a:bodyPr>
          <a:lstStyle/>
          <a:p>
            <a:pPr marL="428625">
              <a:lnSpc>
                <a:spcPct val="100000"/>
              </a:lnSpc>
              <a:spcBef>
                <a:spcPts val="100"/>
              </a:spcBef>
            </a:pPr>
            <a:r>
              <a:rPr sz="3600">
                <a:solidFill>
                  <a:srgbClr val="000000"/>
                </a:solidFill>
              </a:rPr>
              <a:t>实例解释</a:t>
            </a:r>
            <a:r>
              <a:rPr sz="3600" spc="-20">
                <a:solidFill>
                  <a:srgbClr val="000000"/>
                </a:solidFill>
                <a:latin typeface="Times New Roman"/>
                <a:cs typeface="Times New Roman"/>
              </a:rPr>
              <a:t>10</a:t>
            </a:r>
            <a:r>
              <a:rPr sz="2800" spc="-20">
                <a:solidFill>
                  <a:srgbClr val="000000"/>
                </a:solidFill>
              </a:rPr>
              <a:t>－</a:t>
            </a:r>
            <a:r>
              <a:rPr sz="3600" spc="-20">
                <a:solidFill>
                  <a:srgbClr val="000000"/>
                </a:solidFill>
                <a:latin typeface="Times New Roman"/>
                <a:cs typeface="Times New Roman"/>
              </a:rPr>
              <a:t>2</a:t>
            </a:r>
            <a:endParaRPr sz="3600">
              <a:latin typeface="Times New Roman"/>
              <a:cs typeface="Times New Roman"/>
            </a:endParaRPr>
          </a:p>
        </p:txBody>
      </p:sp>
      <p:pic>
        <p:nvPicPr>
          <p:cNvPr id="36" name="object 36"/>
          <p:cNvPicPr/>
          <p:nvPr/>
        </p:nvPicPr>
        <p:blipFill>
          <a:blip r:embed="rId4"/>
          <a:stretch>
            <a:fillRect/>
          </a:stretch>
        </p:blipFill>
        <p:spPr>
          <a:xfrm>
            <a:off x="8001000" y="6172200"/>
            <a:ext cx="762000" cy="468311"/>
          </a:xfrm>
          <a:prstGeom prst="rect">
            <a:avLst/>
          </a:prstGeom>
        </p:spPr>
      </p:pic>
      <p:sp>
        <p:nvSpPr>
          <p:cNvPr id="37" name="object 37"/>
          <p:cNvSpPr txBox="1">
            <a:spLocks noGrp="1"/>
          </p:cNvSpPr>
          <p:nvPr>
            <p:ph type="sldNum" sz="quarter" idx="7"/>
          </p:nvPr>
        </p:nvSpPr>
        <p:spPr>
          <a:prstGeom prst="rect">
            <a:avLst/>
          </a:prstGeom>
        </p:spPr>
        <p:txBody>
          <a:bodyPr vert="horz" wrap="square" lIns="0" tIns="0" rIns="0" bIns="0" rtlCol="0">
            <a:spAutoFit/>
          </a:bodyPr>
          <a:lstStyle/>
          <a:p>
            <a:pPr marL="190500">
              <a:lnSpc>
                <a:spcPts val="2720"/>
              </a:lnSpc>
            </a:pPr>
            <a:fld id="{81D60167-4931-47E6-BA6A-407CBD079E47}" type="slidenum">
              <a:rPr/>
              <a:t>5</a:t>
            </a:fld>
          </a:p>
        </p:txBody>
      </p:sp>
      <p:sp>
        <p:nvSpPr>
          <p:cNvPr id="38" name="object 38"/>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887459" y="6436037"/>
            <a:ext cx="177800"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482400"/>
                </a:solidFill>
                <a:latin typeface="Times New Roman"/>
                <a:cs typeface="Times New Roman"/>
              </a:rPr>
              <a:t>6</a:t>
            </a:r>
            <a:endParaRPr sz="2400">
              <a:latin typeface="Times New Roman"/>
              <a:cs typeface="Times New Roman"/>
            </a:endParaRPr>
          </a:p>
        </p:txBody>
      </p:sp>
      <p:pic>
        <p:nvPicPr>
          <p:cNvPr id="3" name="object 3"/>
          <p:cNvPicPr/>
          <p:nvPr/>
        </p:nvPicPr>
        <p:blipFill>
          <a:blip r:embed="rId2"/>
          <a:stretch>
            <a:fillRect/>
          </a:stretch>
        </p:blipFill>
        <p:spPr>
          <a:xfrm>
            <a:off x="685800" y="1143000"/>
            <a:ext cx="7772400" cy="254000"/>
          </a:xfrm>
          <a:prstGeom prst="rect">
            <a:avLst/>
          </a:prstGeom>
        </p:spPr>
      </p:pic>
      <p:pic>
        <p:nvPicPr>
          <p:cNvPr id="4" name="object 4"/>
          <p:cNvPicPr/>
          <p:nvPr/>
        </p:nvPicPr>
        <p:blipFill>
          <a:blip r:embed="rId3"/>
          <a:stretch>
            <a:fillRect/>
          </a:stretch>
        </p:blipFill>
        <p:spPr>
          <a:xfrm>
            <a:off x="270828" y="1781604"/>
            <a:ext cx="213359" cy="213359"/>
          </a:xfrm>
          <a:prstGeom prst="rect">
            <a:avLst/>
          </a:prstGeom>
        </p:spPr>
      </p:pic>
      <p:pic>
        <p:nvPicPr>
          <p:cNvPr id="5" name="object 5"/>
          <p:cNvPicPr/>
          <p:nvPr/>
        </p:nvPicPr>
        <p:blipFill>
          <a:blip r:embed="rId3"/>
          <a:stretch>
            <a:fillRect/>
          </a:stretch>
        </p:blipFill>
        <p:spPr>
          <a:xfrm>
            <a:off x="270828" y="2732580"/>
            <a:ext cx="213359" cy="213359"/>
          </a:xfrm>
          <a:prstGeom prst="rect">
            <a:avLst/>
          </a:prstGeom>
        </p:spPr>
      </p:pic>
      <p:sp>
        <p:nvSpPr>
          <p:cNvPr id="6" name="object 6"/>
          <p:cNvSpPr txBox="1"/>
          <p:nvPr/>
        </p:nvSpPr>
        <p:spPr>
          <a:xfrm>
            <a:off x="601028" y="1677465"/>
            <a:ext cx="8559800" cy="3683000"/>
          </a:xfrm>
          <a:prstGeom prst="rect">
            <a:avLst/>
          </a:prstGeom>
        </p:spPr>
        <p:txBody>
          <a:bodyPr vert="horz" wrap="square" lIns="0" tIns="60960" rIns="0" bIns="0" rtlCol="0">
            <a:spAutoFit/>
          </a:bodyPr>
          <a:lstStyle/>
          <a:p>
            <a:pPr marL="12700" marR="462915">
              <a:lnSpc>
                <a:spcPct val="86700"/>
              </a:lnSpc>
              <a:spcBef>
                <a:spcPts val="480"/>
              </a:spcBef>
            </a:pPr>
            <a:r>
              <a:rPr sz="2400" b="1">
                <a:latin typeface="Times New Roman"/>
                <a:cs typeface="Times New Roman"/>
              </a:rPr>
              <a:t>1</a:t>
            </a:r>
            <a:r>
              <a:rPr sz="2400" b="1" spc="-5">
                <a:latin typeface="Microsoft JhengHei"/>
                <a:cs typeface="Microsoft JhengHei"/>
              </a:rPr>
              <a:t>．物流对生产制造的连续性提供了保障。如前所述，原材料的供应、半成品在生产孤岛之间流转和成品的运出，只有依赖物流才能不间断地进行，使生产制造得以继续下去。</a:t>
            </a:r>
            <a:r>
              <a:rPr sz="2400" b="1" spc="2400">
                <a:latin typeface="Microsoft JhengHei"/>
                <a:cs typeface="Microsoft JhengHei"/>
              </a:rPr>
              <a:t> </a:t>
            </a:r>
            <a:r>
              <a:rPr sz="2400" b="1">
                <a:latin typeface="Times New Roman"/>
                <a:cs typeface="Times New Roman"/>
              </a:rPr>
              <a:t>2</a:t>
            </a:r>
            <a:r>
              <a:rPr sz="2400" b="1" spc="-5">
                <a:latin typeface="Microsoft JhengHei"/>
                <a:cs typeface="Microsoft JhengHei"/>
              </a:rPr>
              <a:t>．生产制造为了自身的存在，除了产品要适应社会的需要以</a:t>
            </a:r>
            <a:endParaRPr sz="2400">
              <a:latin typeface="Microsoft JhengHei"/>
              <a:cs typeface="Microsoft JhengHei"/>
            </a:endParaRPr>
          </a:p>
          <a:p>
            <a:pPr marL="12700" marR="615315">
              <a:lnSpc>
                <a:spcPct val="80000"/>
              </a:lnSpc>
              <a:spcBef>
                <a:spcPts val="130"/>
              </a:spcBef>
            </a:pPr>
            <a:r>
              <a:rPr sz="2400" b="1" spc="-5">
                <a:latin typeface="Microsoft JhengHei"/>
                <a:cs typeface="Microsoft JhengHei"/>
              </a:rPr>
              <a:t>外，还应考虑从社会得到必要的回报，以作为生产过程所消耗费用的补偿，其盈余部分即是企业的利润。从社会得到</a:t>
            </a:r>
            <a:endParaRPr sz="2400">
              <a:latin typeface="Microsoft JhengHei"/>
              <a:cs typeface="Microsoft JhengHei"/>
            </a:endParaRPr>
          </a:p>
          <a:p>
            <a:pPr marL="12700" marR="310515">
              <a:lnSpc>
                <a:spcPct val="80000"/>
              </a:lnSpc>
            </a:pPr>
            <a:r>
              <a:rPr sz="2400" b="1" spc="-5">
                <a:latin typeface="Microsoft JhengHei"/>
                <a:cs typeface="Microsoft JhengHei"/>
              </a:rPr>
              <a:t>补偿和利润是企业再生产和发展的必要条件。由于产品价格受受到市场竞争机制的限制，从企业内部挖掘潜力，降低成本</a:t>
            </a:r>
            <a:r>
              <a:rPr sz="2400" b="1" spc="-50">
                <a:latin typeface="Microsoft JhengHei"/>
                <a:cs typeface="Microsoft JhengHei"/>
              </a:rPr>
              <a:t> </a:t>
            </a:r>
            <a:r>
              <a:rPr sz="2400" b="1" spc="-5">
                <a:latin typeface="Microsoft JhengHei"/>
                <a:cs typeface="Microsoft JhengHei"/>
              </a:rPr>
              <a:t>是企业面临的重要课题之一。物流费用在生产成本中往往占有有很大比重，而物流合理化对许多企业来说还是未曾开发的</a:t>
            </a:r>
            <a:r>
              <a:rPr sz="2400" b="1" spc="-50">
                <a:latin typeface="Microsoft JhengHei"/>
                <a:cs typeface="Microsoft JhengHei"/>
              </a:rPr>
              <a:t> </a:t>
            </a:r>
            <a:r>
              <a:rPr sz="2400" b="1" spc="-5">
                <a:latin typeface="Microsoft JhengHei"/>
                <a:cs typeface="Microsoft JhengHei"/>
              </a:rPr>
              <a:t>研究领域。因此，通过物流系统的改善能带来意想不到的效益</a:t>
            </a:r>
            <a:endParaRPr sz="2400">
              <a:latin typeface="Microsoft JhengHei"/>
              <a:cs typeface="Microsoft JhengHei"/>
            </a:endParaRPr>
          </a:p>
          <a:p>
            <a:pPr marL="12700">
              <a:lnSpc>
                <a:spcPts val="2175"/>
              </a:lnSpc>
            </a:pPr>
            <a:r>
              <a:rPr sz="2400" b="1">
                <a:latin typeface="Microsoft JhengHei"/>
                <a:cs typeface="Microsoft JhengHei"/>
              </a:rPr>
              <a:t>益，物流也就被称为</a:t>
            </a:r>
            <a:r>
              <a:rPr sz="2400" b="1">
                <a:latin typeface="Times New Roman"/>
                <a:cs typeface="Times New Roman"/>
              </a:rPr>
              <a:t>“</a:t>
            </a:r>
            <a:r>
              <a:rPr sz="2400" b="1">
                <a:latin typeface="Microsoft JhengHei"/>
                <a:cs typeface="Microsoft JhengHei"/>
              </a:rPr>
              <a:t>企业的第三利润源泉</a:t>
            </a:r>
            <a:r>
              <a:rPr sz="2400" b="1">
                <a:latin typeface="Times New Roman"/>
                <a:cs typeface="Times New Roman"/>
              </a:rPr>
              <a:t>”</a:t>
            </a:r>
            <a:r>
              <a:rPr sz="2400" b="1">
                <a:latin typeface="Microsoft JhengHei"/>
                <a:cs typeface="Microsoft JhengHei"/>
              </a:rPr>
              <a:t>、</a:t>
            </a:r>
            <a:r>
              <a:rPr sz="2400" b="1">
                <a:latin typeface="Times New Roman"/>
                <a:cs typeface="Times New Roman"/>
              </a:rPr>
              <a:t>“</a:t>
            </a:r>
            <a:r>
              <a:rPr sz="2400" b="1">
                <a:latin typeface="Microsoft JhengHei"/>
                <a:cs typeface="Microsoft JhengHei"/>
              </a:rPr>
              <a:t>企业脚下的金矿</a:t>
            </a:r>
            <a:r>
              <a:rPr sz="2400" b="1" spc="-50">
                <a:latin typeface="Times New Roman"/>
                <a:cs typeface="Times New Roman"/>
              </a:rPr>
              <a:t>”</a:t>
            </a:r>
            <a:endParaRPr sz="2400">
              <a:latin typeface="Times New Roman"/>
              <a:cs typeface="Times New Roman"/>
            </a:endParaRPr>
          </a:p>
        </p:txBody>
      </p:sp>
      <p:pic>
        <p:nvPicPr>
          <p:cNvPr id="7" name="object 7"/>
          <p:cNvPicPr/>
          <p:nvPr/>
        </p:nvPicPr>
        <p:blipFill>
          <a:blip r:embed="rId3"/>
          <a:stretch>
            <a:fillRect/>
          </a:stretch>
        </p:blipFill>
        <p:spPr>
          <a:xfrm>
            <a:off x="270828" y="6024422"/>
            <a:ext cx="213359" cy="213359"/>
          </a:xfrm>
          <a:prstGeom prst="rect">
            <a:avLst/>
          </a:prstGeom>
        </p:spPr>
      </p:pic>
      <p:sp>
        <p:nvSpPr>
          <p:cNvPr id="8" name="object 8"/>
          <p:cNvSpPr txBox="1"/>
          <p:nvPr/>
        </p:nvSpPr>
        <p:spPr>
          <a:xfrm>
            <a:off x="601028" y="5278367"/>
            <a:ext cx="8255000" cy="1342390"/>
          </a:xfrm>
          <a:prstGeom prst="rect">
            <a:avLst/>
          </a:prstGeom>
        </p:spPr>
        <p:txBody>
          <a:bodyPr vert="horz" wrap="square" lIns="0" tIns="83820" rIns="0" bIns="0" rtlCol="0">
            <a:spAutoFit/>
          </a:bodyPr>
          <a:lstStyle/>
          <a:p>
            <a:pPr marL="12700" marR="5080">
              <a:lnSpc>
                <a:spcPts val="2300"/>
              </a:lnSpc>
              <a:spcBef>
                <a:spcPts val="660"/>
              </a:spcBef>
            </a:pPr>
            <a:r>
              <a:rPr sz="2400" b="1" spc="-5">
                <a:latin typeface="Microsoft JhengHei"/>
                <a:cs typeface="Microsoft JhengHei"/>
              </a:rPr>
              <a:t>。这就表明，生产制造必须向物流要效益才能改善自身的发展</a:t>
            </a:r>
            <a:r>
              <a:rPr sz="2400" b="1" spc="-15">
                <a:latin typeface="Microsoft JhengHei"/>
                <a:cs typeface="Microsoft JhengHei"/>
              </a:rPr>
              <a:t>展条件。</a:t>
            </a:r>
            <a:endParaRPr sz="2400">
              <a:latin typeface="Microsoft JhengHei"/>
              <a:cs typeface="Microsoft JhengHei"/>
            </a:endParaRPr>
          </a:p>
          <a:p>
            <a:pPr marL="12700">
              <a:lnSpc>
                <a:spcPts val="2550"/>
              </a:lnSpc>
            </a:pPr>
            <a:r>
              <a:rPr sz="2400" b="1">
                <a:latin typeface="Times New Roman"/>
                <a:cs typeface="Times New Roman"/>
              </a:rPr>
              <a:t>3</a:t>
            </a:r>
            <a:r>
              <a:rPr sz="2400" b="1" spc="-5">
                <a:latin typeface="Microsoft JhengHei"/>
                <a:cs typeface="Microsoft JhengHei"/>
              </a:rPr>
              <a:t>．物流状况对生产环境和生产秩序起着决定性的影响。在</a:t>
            </a:r>
            <a:endParaRPr sz="2400">
              <a:latin typeface="Microsoft JhengHei"/>
              <a:cs typeface="Microsoft JhengHei"/>
            </a:endParaRPr>
          </a:p>
          <a:p>
            <a:pPr marL="12700">
              <a:lnSpc>
                <a:spcPts val="2655"/>
              </a:lnSpc>
            </a:pPr>
            <a:r>
              <a:rPr sz="2400" b="1" spc="-5">
                <a:latin typeface="Microsoft JhengHei"/>
                <a:cs typeface="Microsoft JhengHei"/>
              </a:rPr>
              <a:t>生产空间中，生产孤岛处于固定位置，只要生产设备能正常运</a:t>
            </a:r>
            <a:endParaRPr sz="2400">
              <a:latin typeface="Microsoft JhengHei"/>
              <a:cs typeface="Microsoft JhengHei"/>
            </a:endParaRPr>
          </a:p>
        </p:txBody>
      </p:sp>
      <p:sp>
        <p:nvSpPr>
          <p:cNvPr id="9" name="object 9"/>
          <p:cNvSpPr txBox="1"/>
          <p:nvPr/>
        </p:nvSpPr>
        <p:spPr>
          <a:xfrm>
            <a:off x="575628" y="6465805"/>
            <a:ext cx="1430655" cy="391160"/>
          </a:xfrm>
          <a:prstGeom prst="rect">
            <a:avLst/>
          </a:prstGeom>
        </p:spPr>
        <p:txBody>
          <a:bodyPr vert="horz" wrap="square" lIns="0" tIns="12700" rIns="0" bIns="0" rtlCol="0">
            <a:spAutoFit/>
          </a:bodyPr>
          <a:lstStyle/>
          <a:p>
            <a:pPr marL="38100">
              <a:lnSpc>
                <a:spcPct val="100000"/>
              </a:lnSpc>
              <a:spcBef>
                <a:spcPts val="100"/>
              </a:spcBef>
            </a:pPr>
            <a:r>
              <a:rPr sz="3600" b="1" spc="-390" baseline="-10416">
                <a:latin typeface="Microsoft JhengHei"/>
                <a:cs typeface="Microsoft JhengHei"/>
              </a:rPr>
              <a:t>运转</a:t>
            </a:r>
            <a:r>
              <a:rPr sz="1400" spc="-190">
                <a:solidFill>
                  <a:srgbClr val="482400"/>
                </a:solidFill>
                <a:latin typeface="Times New Roman"/>
                <a:cs typeface="Times New Roman"/>
              </a:rPr>
              <a:t>1</a:t>
            </a:r>
            <a:r>
              <a:rPr sz="3600" b="1" spc="-3322" baseline="-10416">
                <a:latin typeface="Microsoft JhengHei"/>
                <a:cs typeface="Microsoft JhengHei"/>
              </a:rPr>
              <a:t>，</a:t>
            </a:r>
            <a:r>
              <a:rPr sz="1400">
                <a:solidFill>
                  <a:srgbClr val="482400"/>
                </a:solidFill>
                <a:latin typeface="Times New Roman"/>
                <a:cs typeface="Times New Roman"/>
              </a:rPr>
              <a:t>1</a:t>
            </a:r>
            <a:r>
              <a:rPr sz="1400" spc="-5">
                <a:solidFill>
                  <a:srgbClr val="482400"/>
                </a:solidFill>
                <a:latin typeface="Times New Roman"/>
                <a:cs typeface="Times New Roman"/>
              </a:rPr>
              <a:t>/</a:t>
            </a:r>
            <a:r>
              <a:rPr sz="1400">
                <a:solidFill>
                  <a:srgbClr val="482400"/>
                </a:solidFill>
                <a:latin typeface="Times New Roman"/>
                <a:cs typeface="Times New Roman"/>
              </a:rPr>
              <a:t>1</a:t>
            </a:r>
            <a:r>
              <a:rPr sz="1400" spc="-280">
                <a:solidFill>
                  <a:srgbClr val="482400"/>
                </a:solidFill>
                <a:latin typeface="Times New Roman"/>
                <a:cs typeface="Times New Roman"/>
              </a:rPr>
              <a:t>2</a:t>
            </a:r>
            <a:r>
              <a:rPr sz="3600" b="1" spc="-3187" baseline="-10416">
                <a:latin typeface="Microsoft JhengHei"/>
                <a:cs typeface="Microsoft JhengHei"/>
              </a:rPr>
              <a:t>就</a:t>
            </a:r>
            <a:r>
              <a:rPr sz="1400" spc="-100">
                <a:solidFill>
                  <a:srgbClr val="482400"/>
                </a:solidFill>
                <a:latin typeface="Times New Roman"/>
                <a:cs typeface="Times New Roman"/>
              </a:rPr>
              <a:t>/202</a:t>
            </a:r>
            <a:r>
              <a:rPr sz="3600" b="1" spc="-3060" baseline="-10416">
                <a:latin typeface="Microsoft JhengHei"/>
                <a:cs typeface="Microsoft JhengHei"/>
              </a:rPr>
              <a:t>不</a:t>
            </a:r>
            <a:r>
              <a:rPr sz="1400" spc="-50">
                <a:solidFill>
                  <a:srgbClr val="482400"/>
                </a:solidFill>
                <a:latin typeface="Times New Roman"/>
                <a:cs typeface="Times New Roman"/>
              </a:rPr>
              <a:t>3</a:t>
            </a:r>
            <a:endParaRPr sz="1400">
              <a:latin typeface="Times New Roman"/>
              <a:cs typeface="Times New Roman"/>
            </a:endParaRPr>
          </a:p>
        </p:txBody>
      </p:sp>
      <p:sp>
        <p:nvSpPr>
          <p:cNvPr id="10" name="object 10"/>
          <p:cNvSpPr txBox="1"/>
          <p:nvPr/>
        </p:nvSpPr>
        <p:spPr>
          <a:xfrm>
            <a:off x="2125028" y="6521952"/>
            <a:ext cx="6426200" cy="391160"/>
          </a:xfrm>
          <a:prstGeom prst="rect">
            <a:avLst/>
          </a:prstGeom>
        </p:spPr>
        <p:txBody>
          <a:bodyPr vert="horz" wrap="square" lIns="0" tIns="12700" rIns="0" bIns="0" rtlCol="0">
            <a:spAutoFit/>
          </a:bodyPr>
          <a:lstStyle/>
          <a:p>
            <a:pPr marL="12700">
              <a:lnSpc>
                <a:spcPct val="100000"/>
              </a:lnSpc>
              <a:spcBef>
                <a:spcPts val="100"/>
              </a:spcBef>
            </a:pPr>
            <a:r>
              <a:rPr sz="2400" b="1" spc="-5">
                <a:latin typeface="Microsoft JhengHei"/>
                <a:cs typeface="Microsoft JhengHei"/>
              </a:rPr>
              <a:t>会对系统产生干扰，而物流在生产空间中始终是</a:t>
            </a:r>
            <a:endParaRPr sz="2400">
              <a:latin typeface="Microsoft JhengHei"/>
              <a:cs typeface="Microsoft JhengHei"/>
            </a:endParaRPr>
          </a:p>
        </p:txBody>
      </p:sp>
      <p:sp>
        <p:nvSpPr>
          <p:cNvPr id="11" name="object 11"/>
          <p:cNvSpPr txBox="1">
            <a:spLocks noGrp="1"/>
          </p:cNvSpPr>
          <p:nvPr>
            <p:ph type="title"/>
          </p:nvPr>
        </p:nvSpPr>
        <p:spPr>
          <a:xfrm>
            <a:off x="535940" y="318770"/>
            <a:ext cx="4648200" cy="452120"/>
          </a:xfrm>
          <a:prstGeom prst="rect">
            <a:avLst/>
          </a:prstGeom>
        </p:spPr>
        <p:txBody>
          <a:bodyPr vert="horz" wrap="square" lIns="0" tIns="12700" rIns="0" bIns="0" rtlCol="0">
            <a:spAutoFit/>
          </a:bodyPr>
          <a:lstStyle/>
          <a:p>
            <a:pPr marL="12700">
              <a:lnSpc>
                <a:spcPct val="100000"/>
              </a:lnSpc>
              <a:spcBef>
                <a:spcPts val="100"/>
              </a:spcBef>
            </a:pPr>
            <a:r>
              <a:rPr sz="2800" b="0">
                <a:latin typeface="黑体"/>
                <a:cs typeface="黑体"/>
              </a:rPr>
              <a:t>（三）</a:t>
            </a:r>
            <a:r>
              <a:rPr sz="2800" b="0" spc="-5">
                <a:latin typeface="黑体"/>
                <a:cs typeface="黑体"/>
              </a:rPr>
              <a:t>物流对生产制造的作用</a:t>
            </a:r>
            <a:endParaRPr sz="2800">
              <a:latin typeface="黑体"/>
              <a:cs typeface="黑体"/>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887459" y="6436037"/>
            <a:ext cx="177800"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482400"/>
                </a:solidFill>
                <a:latin typeface="Times New Roman"/>
                <a:cs typeface="Times New Roman"/>
              </a:rPr>
              <a:t>7</a:t>
            </a:r>
            <a:endParaRPr sz="2400">
              <a:latin typeface="Times New Roman"/>
              <a:cs typeface="Times New Roman"/>
            </a:endParaRPr>
          </a:p>
        </p:txBody>
      </p:sp>
      <p:pic>
        <p:nvPicPr>
          <p:cNvPr id="3" name="object 3"/>
          <p:cNvPicPr/>
          <p:nvPr/>
        </p:nvPicPr>
        <p:blipFill>
          <a:blip r:embed="rId2"/>
          <a:stretch>
            <a:fillRect/>
          </a:stretch>
        </p:blipFill>
        <p:spPr>
          <a:xfrm>
            <a:off x="685800" y="1143000"/>
            <a:ext cx="7772400" cy="254000"/>
          </a:xfrm>
          <a:prstGeom prst="rect">
            <a:avLst/>
          </a:prstGeom>
        </p:spPr>
      </p:pic>
      <p:pic>
        <p:nvPicPr>
          <p:cNvPr id="4" name="object 4"/>
          <p:cNvPicPr/>
          <p:nvPr/>
        </p:nvPicPr>
        <p:blipFill>
          <a:blip r:embed="rId3"/>
          <a:stretch>
            <a:fillRect/>
          </a:stretch>
        </p:blipFill>
        <p:spPr>
          <a:xfrm>
            <a:off x="199390" y="1518782"/>
            <a:ext cx="284479" cy="284479"/>
          </a:xfrm>
          <a:prstGeom prst="rect">
            <a:avLst/>
          </a:prstGeom>
        </p:spPr>
      </p:pic>
      <p:pic>
        <p:nvPicPr>
          <p:cNvPr id="5" name="object 5"/>
          <p:cNvPicPr/>
          <p:nvPr/>
        </p:nvPicPr>
        <p:blipFill>
          <a:blip r:embed="rId3"/>
          <a:stretch>
            <a:fillRect/>
          </a:stretch>
        </p:blipFill>
        <p:spPr>
          <a:xfrm>
            <a:off x="199390" y="2006462"/>
            <a:ext cx="284479" cy="284479"/>
          </a:xfrm>
          <a:prstGeom prst="rect">
            <a:avLst/>
          </a:prstGeom>
        </p:spPr>
      </p:pic>
      <p:pic>
        <p:nvPicPr>
          <p:cNvPr id="6" name="object 6"/>
          <p:cNvPicPr/>
          <p:nvPr/>
        </p:nvPicPr>
        <p:blipFill>
          <a:blip r:embed="rId3"/>
          <a:stretch>
            <a:fillRect/>
          </a:stretch>
        </p:blipFill>
        <p:spPr>
          <a:xfrm>
            <a:off x="199390" y="5615294"/>
            <a:ext cx="284479" cy="284479"/>
          </a:xfrm>
          <a:prstGeom prst="rect">
            <a:avLst/>
          </a:prstGeom>
        </p:spPr>
      </p:pic>
      <p:sp>
        <p:nvSpPr>
          <p:cNvPr id="7" name="object 7"/>
          <p:cNvSpPr txBox="1"/>
          <p:nvPr/>
        </p:nvSpPr>
        <p:spPr>
          <a:xfrm>
            <a:off x="529590" y="1384162"/>
            <a:ext cx="8559800" cy="4999990"/>
          </a:xfrm>
          <a:prstGeom prst="rect">
            <a:avLst/>
          </a:prstGeom>
        </p:spPr>
        <p:txBody>
          <a:bodyPr vert="horz" wrap="square" lIns="0" tIns="12700" rIns="0" bIns="0" rtlCol="0">
            <a:spAutoFit/>
          </a:bodyPr>
          <a:lstStyle/>
          <a:p>
            <a:pPr marL="12700">
              <a:lnSpc>
                <a:spcPct val="100000"/>
              </a:lnSpc>
              <a:spcBef>
                <a:spcPts val="100"/>
              </a:spcBef>
            </a:pPr>
            <a:r>
              <a:rPr sz="3200">
                <a:latin typeface="宋体"/>
                <a:cs typeface="宋体"/>
              </a:rPr>
              <a:t>（一）</a:t>
            </a:r>
            <a:r>
              <a:rPr sz="3200" spc="-10">
                <a:latin typeface="宋体"/>
                <a:cs typeface="宋体"/>
              </a:rPr>
              <a:t>生产物流的概念</a:t>
            </a:r>
            <a:endParaRPr sz="3200">
              <a:latin typeface="宋体"/>
              <a:cs typeface="宋体"/>
            </a:endParaRPr>
          </a:p>
          <a:p>
            <a:pPr marL="12700" marR="5080" algn="just">
              <a:lnSpc>
                <a:spcPts val="3070"/>
              </a:lnSpc>
              <a:spcBef>
                <a:spcPts val="740"/>
              </a:spcBef>
            </a:pPr>
            <a:r>
              <a:rPr sz="3200" b="1" spc="-5">
                <a:latin typeface="Microsoft JhengHei"/>
                <a:cs typeface="Microsoft JhengHei"/>
              </a:rPr>
              <a:t>生产物流是从原材料采购开始，经过基本制造过过程的加工和转移活动，最后形成一定使用价值值的产成品，并将其运至成品库或客户的流转过过程，即物料经历采购运进、入库验收、存</a:t>
            </a:r>
            <a:endParaRPr sz="3200">
              <a:latin typeface="Microsoft JhengHei"/>
              <a:cs typeface="Microsoft JhengHei"/>
            </a:endParaRPr>
          </a:p>
          <a:p>
            <a:pPr marL="12700" marR="411480">
              <a:lnSpc>
                <a:spcPct val="80000"/>
              </a:lnSpc>
              <a:spcBef>
                <a:spcPts val="35"/>
              </a:spcBef>
            </a:pPr>
            <a:r>
              <a:rPr sz="3200" b="1" spc="-5">
                <a:latin typeface="Microsoft JhengHei"/>
                <a:cs typeface="Microsoft JhengHei"/>
              </a:rPr>
              <a:t>放、工位转储、加工制造以及成品外运等一</a:t>
            </a:r>
            <a:r>
              <a:rPr sz="3200" b="1" spc="-50">
                <a:latin typeface="Microsoft JhengHei"/>
                <a:cs typeface="Microsoft JhengHei"/>
              </a:rPr>
              <a:t> </a:t>
            </a:r>
            <a:r>
              <a:rPr sz="3200" b="1" spc="-5">
                <a:latin typeface="Microsoft JhengHei"/>
                <a:cs typeface="Microsoft JhengHei"/>
              </a:rPr>
              <a:t>系列物流实体运送的全过程。这样就构成了企业内部物流活动的全过程。所以，生产物流的边界起源于原材料、外购件的投入，止于成品仓库，贯穿生产全过程。</a:t>
            </a:r>
            <a:endParaRPr sz="3200">
              <a:latin typeface="Microsoft JhengHei"/>
              <a:cs typeface="Microsoft JhengHei"/>
            </a:endParaRPr>
          </a:p>
          <a:p>
            <a:pPr marL="12700" marR="5080">
              <a:lnSpc>
                <a:spcPts val="3070"/>
              </a:lnSpc>
              <a:spcBef>
                <a:spcPts val="745"/>
              </a:spcBef>
            </a:pPr>
            <a:r>
              <a:rPr sz="3200" b="1" spc="-5">
                <a:latin typeface="Microsoft JhengHei"/>
                <a:cs typeface="Microsoft JhengHei"/>
              </a:rPr>
              <a:t>物流过程要有物流信息服务，即物流信息要支</a:t>
            </a:r>
            <a:r>
              <a:rPr sz="3200" b="1" spc="-50">
                <a:latin typeface="Microsoft JhengHei"/>
                <a:cs typeface="Microsoft JhengHei"/>
              </a:rPr>
              <a:t> </a:t>
            </a:r>
            <a:r>
              <a:rPr sz="3200" b="1" spc="-5">
                <a:latin typeface="Microsoft JhengHei"/>
                <a:cs typeface="Microsoft JhengHei"/>
              </a:rPr>
              <a:t>持物流的各项业务活动。通过信息传递，把运输</a:t>
            </a:r>
            <a:endParaRPr sz="3200">
              <a:latin typeface="Microsoft JhengHei"/>
              <a:cs typeface="Microsoft JhengHei"/>
            </a:endParaRPr>
          </a:p>
        </p:txBody>
      </p:sp>
      <p:sp>
        <p:nvSpPr>
          <p:cNvPr id="8" name="object 8"/>
          <p:cNvSpPr txBox="1"/>
          <p:nvPr/>
        </p:nvSpPr>
        <p:spPr>
          <a:xfrm>
            <a:off x="529590" y="6260962"/>
            <a:ext cx="8153400" cy="570865"/>
          </a:xfrm>
          <a:prstGeom prst="rect">
            <a:avLst/>
          </a:prstGeom>
        </p:spPr>
        <p:txBody>
          <a:bodyPr vert="horz" wrap="square" lIns="0" tIns="12700" rIns="0" bIns="0" rtlCol="0">
            <a:spAutoFit/>
          </a:bodyPr>
          <a:lstStyle/>
          <a:p>
            <a:pPr marL="12700">
              <a:lnSpc>
                <a:spcPts val="3225"/>
              </a:lnSpc>
              <a:spcBef>
                <a:spcPts val="100"/>
              </a:spcBef>
            </a:pPr>
            <a:r>
              <a:rPr sz="3200" b="1" spc="-5">
                <a:latin typeface="Microsoft JhengHei"/>
                <a:cs typeface="Microsoft JhengHei"/>
              </a:rPr>
              <a:t>储存、加工、装配、装卸、搬运等业务活动联</a:t>
            </a:r>
            <a:endParaRPr sz="3200">
              <a:latin typeface="Microsoft JhengHei"/>
              <a:cs typeface="Microsoft JhengHei"/>
            </a:endParaRPr>
          </a:p>
          <a:p>
            <a:pPr marL="628015">
              <a:lnSpc>
                <a:spcPts val="1065"/>
              </a:lnSpc>
            </a:pPr>
            <a:r>
              <a:rPr sz="1400" spc="-10">
                <a:solidFill>
                  <a:srgbClr val="482400"/>
                </a:solidFill>
                <a:latin typeface="Times New Roman"/>
                <a:cs typeface="Times New Roman"/>
              </a:rPr>
              <a:t>11/12/2023</a:t>
            </a:r>
            <a:endParaRPr sz="1400">
              <a:latin typeface="Times New Roman"/>
              <a:cs typeface="Times New Roman"/>
            </a:endParaRPr>
          </a:p>
        </p:txBody>
      </p:sp>
      <p:sp>
        <p:nvSpPr>
          <p:cNvPr id="9" name="object 9"/>
          <p:cNvSpPr txBox="1">
            <a:spLocks noGrp="1"/>
          </p:cNvSpPr>
          <p:nvPr>
            <p:ph type="title"/>
          </p:nvPr>
        </p:nvSpPr>
        <p:spPr>
          <a:xfrm>
            <a:off x="535940" y="318770"/>
            <a:ext cx="4292600" cy="452120"/>
          </a:xfrm>
          <a:prstGeom prst="rect">
            <a:avLst/>
          </a:prstGeom>
        </p:spPr>
        <p:txBody>
          <a:bodyPr vert="horz" wrap="square" lIns="0" tIns="12700" rIns="0" bIns="0" rtlCol="0">
            <a:spAutoFit/>
          </a:bodyPr>
          <a:lstStyle/>
          <a:p>
            <a:pPr marL="12700">
              <a:lnSpc>
                <a:spcPct val="100000"/>
              </a:lnSpc>
              <a:spcBef>
                <a:spcPts val="100"/>
              </a:spcBef>
            </a:pPr>
            <a:r>
              <a:rPr sz="2800" b="0" spc="-5">
                <a:latin typeface="黑体"/>
                <a:cs typeface="黑体"/>
              </a:rPr>
              <a:t>二、生产物流的概念和特点</a:t>
            </a:r>
            <a:endParaRPr sz="2800">
              <a:latin typeface="黑体"/>
              <a:cs typeface="黑体"/>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1145539" y="6592805"/>
            <a:ext cx="835660" cy="238760"/>
          </a:xfrm>
          <a:prstGeom prst="rect">
            <a:avLst/>
          </a:prstGeom>
        </p:spPr>
        <p:txBody>
          <a:bodyPr vert="horz" wrap="square" lIns="0" tIns="12700" rIns="0" bIns="0" rtlCol="0">
            <a:spAutoFit/>
          </a:bodyPr>
          <a:lstStyle/>
          <a:p>
            <a:pPr marL="12700">
              <a:lnSpc>
                <a:spcPct val="100000"/>
              </a:lnSpc>
              <a:spcBef>
                <a:spcPts val="100"/>
              </a:spcBef>
            </a:pPr>
            <a:r>
              <a:rPr sz="1400" spc="-10">
                <a:solidFill>
                  <a:srgbClr val="482400"/>
                </a:solidFill>
                <a:latin typeface="Times New Roman"/>
                <a:cs typeface="Times New Roman"/>
              </a:rPr>
              <a:t>11/12/2023</a:t>
            </a:r>
            <a:endParaRPr sz="1400">
              <a:latin typeface="Times New Roman"/>
              <a:cs typeface="Times New Roman"/>
            </a:endParaRPr>
          </a:p>
        </p:txBody>
      </p:sp>
      <p:sp>
        <p:nvSpPr>
          <p:cNvPr id="3" name="object 3"/>
          <p:cNvSpPr txBox="1"/>
          <p:nvPr/>
        </p:nvSpPr>
        <p:spPr>
          <a:xfrm>
            <a:off x="8887459" y="6436037"/>
            <a:ext cx="177800"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482400"/>
                </a:solidFill>
                <a:latin typeface="Times New Roman"/>
                <a:cs typeface="Times New Roman"/>
              </a:rPr>
              <a:t>8</a:t>
            </a:r>
            <a:endParaRPr sz="2400">
              <a:latin typeface="Times New Roman"/>
              <a:cs typeface="Times New Roman"/>
            </a:endParaRPr>
          </a:p>
        </p:txBody>
      </p:sp>
      <p:grpSp>
        <p:nvGrpSpPr>
          <p:cNvPr id="4" name="object 4"/>
          <p:cNvGrpSpPr/>
          <p:nvPr/>
        </p:nvGrpSpPr>
        <p:grpSpPr>
          <a:xfrm>
            <a:off x="101600" y="0"/>
            <a:ext cx="8893175" cy="5867400"/>
            <a:chOff x="101600" y="0"/>
            <a:chExt cx="8893175" cy="5867400"/>
          </a:xfrm>
        </p:grpSpPr>
        <p:pic>
          <p:nvPicPr>
            <p:cNvPr id="5" name="object 5"/>
            <p:cNvPicPr/>
            <p:nvPr/>
          </p:nvPicPr>
          <p:blipFill>
            <a:blip r:embed="rId2"/>
            <a:stretch>
              <a:fillRect/>
            </a:stretch>
          </p:blipFill>
          <p:spPr>
            <a:xfrm>
              <a:off x="685800" y="1143000"/>
              <a:ext cx="7772400" cy="254000"/>
            </a:xfrm>
            <a:prstGeom prst="rect">
              <a:avLst/>
            </a:prstGeom>
          </p:spPr>
        </p:pic>
        <p:pic>
          <p:nvPicPr>
            <p:cNvPr id="6" name="object 6"/>
            <p:cNvPicPr/>
            <p:nvPr/>
          </p:nvPicPr>
          <p:blipFill>
            <a:blip r:embed="rId3"/>
            <a:stretch>
              <a:fillRect/>
            </a:stretch>
          </p:blipFill>
          <p:spPr>
            <a:xfrm>
              <a:off x="101600" y="0"/>
              <a:ext cx="8893175" cy="5867400"/>
            </a:xfrm>
            <a:prstGeom prst="rect">
              <a:avLst/>
            </a:prstGeom>
          </p:spPr>
        </p:pic>
      </p:grpSp>
      <p:sp>
        <p:nvSpPr>
          <p:cNvPr id="7" name="object 7"/>
          <p:cNvSpPr txBox="1"/>
          <p:nvPr/>
        </p:nvSpPr>
        <p:spPr>
          <a:xfrm>
            <a:off x="1016000" y="6045358"/>
            <a:ext cx="6959600"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图10－3</a:t>
            </a:r>
            <a:r>
              <a:rPr sz="2800" spc="-5">
                <a:latin typeface="宋体"/>
                <a:cs typeface="宋体"/>
              </a:rPr>
              <a:t>生产物流中的物流与信息流的示意图</a:t>
            </a:r>
            <a:endParaRPr sz="2800">
              <a:latin typeface="宋体"/>
              <a:cs typeface="宋体"/>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887459" y="6436037"/>
            <a:ext cx="177800"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482400"/>
                </a:solidFill>
                <a:latin typeface="Times New Roman"/>
                <a:cs typeface="Times New Roman"/>
              </a:rPr>
              <a:t>9</a:t>
            </a:r>
            <a:endParaRPr sz="2400">
              <a:latin typeface="Times New Roman"/>
              <a:cs typeface="Times New Roman"/>
            </a:endParaRPr>
          </a:p>
        </p:txBody>
      </p:sp>
      <p:pic>
        <p:nvPicPr>
          <p:cNvPr id="3" name="object 3"/>
          <p:cNvPicPr/>
          <p:nvPr/>
        </p:nvPicPr>
        <p:blipFill>
          <a:blip r:embed="rId2"/>
          <a:stretch>
            <a:fillRect/>
          </a:stretch>
        </p:blipFill>
        <p:spPr>
          <a:xfrm>
            <a:off x="685800" y="1143000"/>
            <a:ext cx="7772400" cy="254000"/>
          </a:xfrm>
          <a:prstGeom prst="rect">
            <a:avLst/>
          </a:prstGeom>
        </p:spPr>
      </p:pic>
      <p:pic>
        <p:nvPicPr>
          <p:cNvPr id="4" name="object 4"/>
          <p:cNvPicPr/>
          <p:nvPr/>
        </p:nvPicPr>
        <p:blipFill>
          <a:blip r:embed="rId3"/>
          <a:stretch>
            <a:fillRect/>
          </a:stretch>
        </p:blipFill>
        <p:spPr>
          <a:xfrm>
            <a:off x="548640" y="640136"/>
            <a:ext cx="213359" cy="213359"/>
          </a:xfrm>
          <a:prstGeom prst="rect">
            <a:avLst/>
          </a:prstGeom>
        </p:spPr>
      </p:pic>
      <p:pic>
        <p:nvPicPr>
          <p:cNvPr id="5" name="object 5"/>
          <p:cNvPicPr/>
          <p:nvPr/>
        </p:nvPicPr>
        <p:blipFill>
          <a:blip r:embed="rId3"/>
          <a:stretch>
            <a:fillRect/>
          </a:stretch>
        </p:blipFill>
        <p:spPr>
          <a:xfrm>
            <a:off x="548640" y="1883720"/>
            <a:ext cx="213359" cy="213359"/>
          </a:xfrm>
          <a:prstGeom prst="rect">
            <a:avLst/>
          </a:prstGeom>
        </p:spPr>
      </p:pic>
      <p:pic>
        <p:nvPicPr>
          <p:cNvPr id="6" name="object 6"/>
          <p:cNvPicPr/>
          <p:nvPr/>
        </p:nvPicPr>
        <p:blipFill>
          <a:blip r:embed="rId3"/>
          <a:stretch>
            <a:fillRect/>
          </a:stretch>
        </p:blipFill>
        <p:spPr>
          <a:xfrm>
            <a:off x="548640" y="4590345"/>
            <a:ext cx="213359" cy="213359"/>
          </a:xfrm>
          <a:prstGeom prst="rect">
            <a:avLst/>
          </a:prstGeom>
        </p:spPr>
      </p:pic>
      <p:sp>
        <p:nvSpPr>
          <p:cNvPr id="7" name="object 7"/>
          <p:cNvSpPr txBox="1"/>
          <p:nvPr/>
        </p:nvSpPr>
        <p:spPr>
          <a:xfrm>
            <a:off x="878840" y="535995"/>
            <a:ext cx="7950200" cy="6097270"/>
          </a:xfrm>
          <a:prstGeom prst="rect">
            <a:avLst/>
          </a:prstGeom>
        </p:spPr>
        <p:txBody>
          <a:bodyPr vert="horz" wrap="square" lIns="0" tIns="83820" rIns="0" bIns="0" rtlCol="0">
            <a:spAutoFit/>
          </a:bodyPr>
          <a:lstStyle/>
          <a:p>
            <a:pPr marL="12700" marR="309880" algn="just">
              <a:lnSpc>
                <a:spcPts val="2300"/>
              </a:lnSpc>
              <a:spcBef>
                <a:spcPts val="660"/>
              </a:spcBef>
            </a:pPr>
            <a:r>
              <a:rPr sz="2400" b="1" spc="-5">
                <a:latin typeface="Microsoft JhengHei"/>
                <a:cs typeface="Microsoft JhengHei"/>
              </a:rPr>
              <a:t>生产物流最基本的职能，就是创造空间效用、时间效用，但那是为保障生产顺利进行而服务的。而生产制造的功能是创造物资的形质效用，创造为需求者所需要的物资的形状和性质，以满足需求者的需要。</a:t>
            </a:r>
            <a:endParaRPr sz="2400">
              <a:latin typeface="Microsoft JhengHei"/>
              <a:cs typeface="Microsoft JhengHei"/>
            </a:endParaRPr>
          </a:p>
          <a:p>
            <a:pPr marL="12700" marR="309880">
              <a:lnSpc>
                <a:spcPts val="2300"/>
              </a:lnSpc>
              <a:spcBef>
                <a:spcPts val="590"/>
              </a:spcBef>
            </a:pPr>
            <a:r>
              <a:rPr sz="2400" b="1" spc="-5">
                <a:latin typeface="Microsoft JhengHei"/>
                <a:cs typeface="Microsoft JhengHei"/>
              </a:rPr>
              <a:t>生产物流还导致了供应物流和分销物流。分销物流和供应物流是生产物流在企业内的延续。生产物流是分销物流的</a:t>
            </a:r>
            <a:endParaRPr sz="2400">
              <a:latin typeface="Microsoft JhengHei"/>
              <a:cs typeface="Microsoft JhengHei"/>
            </a:endParaRPr>
          </a:p>
          <a:p>
            <a:pPr marL="12700">
              <a:lnSpc>
                <a:spcPts val="1975"/>
              </a:lnSpc>
            </a:pPr>
            <a:r>
              <a:rPr sz="2400" b="1">
                <a:latin typeface="Times New Roman"/>
                <a:cs typeface="Times New Roman"/>
              </a:rPr>
              <a:t>“</a:t>
            </a:r>
            <a:r>
              <a:rPr sz="2400" b="1">
                <a:latin typeface="Microsoft JhengHei"/>
                <a:cs typeface="Microsoft JhengHei"/>
              </a:rPr>
              <a:t>源泉</a:t>
            </a:r>
            <a:r>
              <a:rPr sz="2400" b="1">
                <a:latin typeface="Times New Roman"/>
                <a:cs typeface="Times New Roman"/>
              </a:rPr>
              <a:t>”</a:t>
            </a:r>
            <a:r>
              <a:rPr sz="2400" b="1">
                <a:latin typeface="Microsoft JhengHei"/>
                <a:cs typeface="Microsoft JhengHei"/>
              </a:rPr>
              <a:t>，是供应物流的</a:t>
            </a:r>
            <a:r>
              <a:rPr sz="2400" b="1">
                <a:latin typeface="Times New Roman"/>
                <a:cs typeface="Times New Roman"/>
              </a:rPr>
              <a:t>“</a:t>
            </a:r>
            <a:r>
              <a:rPr sz="2400" b="1">
                <a:latin typeface="Microsoft JhengHei"/>
                <a:cs typeface="Microsoft JhengHei"/>
              </a:rPr>
              <a:t>回归</a:t>
            </a:r>
            <a:r>
              <a:rPr sz="2400" b="1">
                <a:latin typeface="Times New Roman"/>
                <a:cs typeface="Times New Roman"/>
              </a:rPr>
              <a:t>”</a:t>
            </a:r>
            <a:r>
              <a:rPr sz="2400" b="1" spc="-5">
                <a:latin typeface="Microsoft JhengHei"/>
                <a:cs typeface="Microsoft JhengHei"/>
              </a:rPr>
              <a:t>。生产制造需要原材料或者零</a:t>
            </a:r>
            <a:endParaRPr sz="2400">
              <a:latin typeface="Microsoft JhengHei"/>
              <a:cs typeface="Microsoft JhengHei"/>
            </a:endParaRPr>
          </a:p>
          <a:p>
            <a:pPr marL="12700" marR="5080">
              <a:lnSpc>
                <a:spcPts val="2300"/>
              </a:lnSpc>
              <a:spcBef>
                <a:spcPts val="335"/>
              </a:spcBef>
            </a:pPr>
            <a:r>
              <a:rPr sz="2400" b="1" spc="-5">
                <a:latin typeface="Microsoft JhengHei"/>
                <a:cs typeface="Microsoft JhengHei"/>
              </a:rPr>
              <a:t>零部件。原材料只能通过采购获得，有些零部件也得通过</a:t>
            </a:r>
            <a:r>
              <a:rPr sz="2400" b="1" spc="-50">
                <a:latin typeface="Microsoft JhengHei"/>
                <a:cs typeface="Microsoft JhengHei"/>
              </a:rPr>
              <a:t> </a:t>
            </a:r>
            <a:r>
              <a:rPr sz="2400" b="1" spc="-5">
                <a:latin typeface="Microsoft JhengHei"/>
                <a:cs typeface="Microsoft JhengHei"/>
              </a:rPr>
              <a:t>采购获得，这就形成了供应物流。生产制造的最终产品应</a:t>
            </a:r>
            <a:r>
              <a:rPr sz="2400" b="1" spc="-50">
                <a:latin typeface="Microsoft JhengHei"/>
                <a:cs typeface="Microsoft JhengHei"/>
              </a:rPr>
              <a:t> </a:t>
            </a:r>
            <a:r>
              <a:rPr sz="2400" b="1" spc="-5">
                <a:latin typeface="Microsoft JhengHei"/>
                <a:cs typeface="Microsoft JhengHei"/>
              </a:rPr>
              <a:t>当是满足社会需求的，所以最终产品必须销售给社会，这</a:t>
            </a:r>
            <a:r>
              <a:rPr sz="2400" b="1" spc="-50">
                <a:latin typeface="Microsoft JhengHei"/>
                <a:cs typeface="Microsoft JhengHei"/>
              </a:rPr>
              <a:t> </a:t>
            </a:r>
            <a:r>
              <a:rPr sz="2400" b="1" spc="-5">
                <a:latin typeface="Microsoft JhengHei"/>
                <a:cs typeface="Microsoft JhengHei"/>
              </a:rPr>
              <a:t>就形成了销售物流。通过销售物流，企业得以回收资金，</a:t>
            </a:r>
            <a:r>
              <a:rPr sz="2400" b="1" spc="-50">
                <a:latin typeface="Microsoft JhengHei"/>
                <a:cs typeface="Microsoft JhengHei"/>
              </a:rPr>
              <a:t> </a:t>
            </a:r>
            <a:r>
              <a:rPr sz="2400" b="1" spc="-5">
                <a:latin typeface="Microsoft JhengHei"/>
                <a:cs typeface="Microsoft JhengHei"/>
              </a:rPr>
              <a:t>进行再生产活动。销售物流的效果关系到企业的存在价值</a:t>
            </a:r>
            <a:r>
              <a:rPr sz="2400" b="1" spc="-50">
                <a:latin typeface="Microsoft JhengHei"/>
                <a:cs typeface="Microsoft JhengHei"/>
              </a:rPr>
              <a:t> </a:t>
            </a:r>
            <a:r>
              <a:rPr sz="2400" b="1" spc="-5">
                <a:latin typeface="Microsoft JhengHei"/>
                <a:cs typeface="Microsoft JhengHei"/>
              </a:rPr>
              <a:t>是否被社会承认，也是生产系统是否有存在必要性的体现。</a:t>
            </a:r>
            <a:endParaRPr sz="2400">
              <a:latin typeface="Microsoft JhengHei"/>
              <a:cs typeface="Microsoft JhengHei"/>
            </a:endParaRPr>
          </a:p>
          <a:p>
            <a:pPr marL="12700" marR="5080">
              <a:lnSpc>
                <a:spcPts val="2300"/>
              </a:lnSpc>
              <a:spcBef>
                <a:spcPts val="600"/>
              </a:spcBef>
            </a:pPr>
            <a:r>
              <a:rPr sz="2400" b="1" spc="-5">
                <a:latin typeface="Microsoft JhengHei"/>
                <a:cs typeface="Microsoft JhengHei"/>
              </a:rPr>
              <a:t>生产物流除了直接导致供应物流和分销物流以外，还直接</a:t>
            </a:r>
            <a:r>
              <a:rPr sz="2400" b="1" spc="-50">
                <a:latin typeface="Microsoft JhengHei"/>
                <a:cs typeface="Microsoft JhengHei"/>
              </a:rPr>
              <a:t> </a:t>
            </a:r>
            <a:r>
              <a:rPr sz="2400" b="1" spc="-5">
                <a:latin typeface="Microsoft JhengHei"/>
                <a:cs typeface="Microsoft JhengHei"/>
              </a:rPr>
              <a:t>和间接导致废弃物物流和回收物流。在生产加工的过程中，总是会或多或少地产生一些废弃物，如边角料、包装材料</a:t>
            </a:r>
            <a:r>
              <a:rPr sz="2400" b="1" spc="-50">
                <a:latin typeface="Microsoft JhengHei"/>
                <a:cs typeface="Microsoft JhengHei"/>
              </a:rPr>
              <a:t> </a:t>
            </a:r>
            <a:r>
              <a:rPr sz="2400" b="1" spc="-5">
                <a:latin typeface="Microsoft JhengHei"/>
                <a:cs typeface="Microsoft JhengHei"/>
              </a:rPr>
              <a:t>等。这些废弃物如果不及时清理干净，会给生产系统带</a:t>
            </a:r>
            <a:endParaRPr sz="2400">
              <a:latin typeface="Microsoft JhengHei"/>
              <a:cs typeface="Microsoft JhengHei"/>
            </a:endParaRPr>
          </a:p>
          <a:p>
            <a:pPr marL="12700" marR="310515">
              <a:lnSpc>
                <a:spcPts val="2300"/>
              </a:lnSpc>
              <a:spcBef>
                <a:spcPts val="20"/>
              </a:spcBef>
            </a:pPr>
            <a:r>
              <a:rPr sz="2400" b="1" spc="-5">
                <a:latin typeface="Microsoft JhengHei"/>
                <a:cs typeface="Microsoft JhengHei"/>
              </a:rPr>
              <a:t>来很多问题，甚至会涉及安全事故。因此，必须根据实际需要进行收集、分类、加工、包装、搬运、储存，并分</a:t>
            </a:r>
            <a:r>
              <a:rPr sz="2400" b="1" spc="-50">
                <a:latin typeface="Microsoft JhengHei"/>
                <a:cs typeface="Microsoft JhengHei"/>
              </a:rPr>
              <a:t> </a:t>
            </a:r>
            <a:r>
              <a:rPr sz="2400" b="1" spc="-5">
                <a:latin typeface="Microsoft JhengHei"/>
                <a:cs typeface="Microsoft JhengHei"/>
              </a:rPr>
              <a:t>门别类地分送到专门的处理场所进行处理，这就是废弃物</a:t>
            </a:r>
            <a:endParaRPr sz="2400">
              <a:latin typeface="Microsoft JhengHei"/>
              <a:cs typeface="Microsoft JhengHei"/>
            </a:endParaRPr>
          </a:p>
        </p:txBody>
      </p:sp>
      <p:sp>
        <p:nvSpPr>
          <p:cNvPr id="8" name="object 8"/>
          <p:cNvSpPr txBox="1"/>
          <p:nvPr/>
        </p:nvSpPr>
        <p:spPr>
          <a:xfrm>
            <a:off x="853440" y="6465805"/>
            <a:ext cx="1153160" cy="391160"/>
          </a:xfrm>
          <a:prstGeom prst="rect">
            <a:avLst/>
          </a:prstGeom>
        </p:spPr>
        <p:txBody>
          <a:bodyPr vert="horz" wrap="square" lIns="0" tIns="12700" rIns="0" bIns="0" rtlCol="0">
            <a:spAutoFit/>
          </a:bodyPr>
          <a:lstStyle/>
          <a:p>
            <a:pPr marL="38100">
              <a:lnSpc>
                <a:spcPct val="100000"/>
              </a:lnSpc>
              <a:spcBef>
                <a:spcPts val="100"/>
              </a:spcBef>
            </a:pPr>
            <a:r>
              <a:rPr sz="3600" b="1" spc="-450" baseline="-12731">
                <a:latin typeface="Microsoft JhengHei"/>
                <a:cs typeface="Microsoft JhengHei"/>
              </a:rPr>
              <a:t>物</a:t>
            </a:r>
            <a:r>
              <a:rPr sz="1400" spc="-400">
                <a:solidFill>
                  <a:srgbClr val="482400"/>
                </a:solidFill>
                <a:latin typeface="Times New Roman"/>
                <a:cs typeface="Times New Roman"/>
              </a:rPr>
              <a:t>1</a:t>
            </a:r>
            <a:r>
              <a:rPr sz="3600" b="1" spc="-3000" baseline="-12731">
                <a:latin typeface="Microsoft JhengHei"/>
                <a:cs typeface="Microsoft JhengHei"/>
              </a:rPr>
              <a:t>流</a:t>
            </a:r>
            <a:r>
              <a:rPr sz="1400" spc="-130">
                <a:solidFill>
                  <a:srgbClr val="482400"/>
                </a:solidFill>
                <a:latin typeface="Times New Roman"/>
                <a:cs typeface="Times New Roman"/>
              </a:rPr>
              <a:t>1/12</a:t>
            </a:r>
            <a:r>
              <a:rPr sz="3600" b="1" spc="-2872" baseline="-12731">
                <a:latin typeface="Microsoft JhengHei"/>
                <a:cs typeface="Microsoft JhengHei"/>
              </a:rPr>
              <a:t>。</a:t>
            </a:r>
            <a:r>
              <a:rPr sz="1400" spc="-5">
                <a:solidFill>
                  <a:srgbClr val="482400"/>
                </a:solidFill>
                <a:latin typeface="Times New Roman"/>
                <a:cs typeface="Times New Roman"/>
              </a:rPr>
              <a:t>/</a:t>
            </a:r>
            <a:r>
              <a:rPr sz="1400">
                <a:solidFill>
                  <a:srgbClr val="482400"/>
                </a:solidFill>
                <a:latin typeface="Times New Roman"/>
                <a:cs typeface="Times New Roman"/>
              </a:rPr>
              <a:t>20</a:t>
            </a:r>
            <a:r>
              <a:rPr sz="1400" spc="-580">
                <a:solidFill>
                  <a:srgbClr val="482400"/>
                </a:solidFill>
                <a:latin typeface="Times New Roman"/>
                <a:cs typeface="Times New Roman"/>
              </a:rPr>
              <a:t>2</a:t>
            </a:r>
            <a:r>
              <a:rPr sz="3600" b="1" spc="-2737" baseline="-12731">
                <a:latin typeface="Microsoft JhengHei"/>
                <a:cs typeface="Microsoft JhengHei"/>
              </a:rPr>
              <a:t>此</a:t>
            </a:r>
            <a:r>
              <a:rPr sz="1400" spc="-50">
                <a:solidFill>
                  <a:srgbClr val="482400"/>
                </a:solidFill>
                <a:latin typeface="Times New Roman"/>
                <a:cs typeface="Times New Roman"/>
              </a:rPr>
              <a:t>3</a:t>
            </a:r>
            <a:endParaRPr sz="1400">
              <a:latin typeface="Times New Roman"/>
              <a:cs typeface="Times New Roman"/>
            </a:endParaRPr>
          </a:p>
        </p:txBody>
      </p:sp>
      <p:sp>
        <p:nvSpPr>
          <p:cNvPr id="9" name="object 9"/>
          <p:cNvSpPr txBox="1"/>
          <p:nvPr/>
        </p:nvSpPr>
        <p:spPr>
          <a:xfrm>
            <a:off x="2098040" y="6534461"/>
            <a:ext cx="6426200" cy="391160"/>
          </a:xfrm>
          <a:prstGeom prst="rect">
            <a:avLst/>
          </a:prstGeom>
        </p:spPr>
        <p:txBody>
          <a:bodyPr vert="horz" wrap="square" lIns="0" tIns="12700" rIns="0" bIns="0" rtlCol="0">
            <a:spAutoFit/>
          </a:bodyPr>
          <a:lstStyle/>
          <a:p>
            <a:pPr marL="12700">
              <a:lnSpc>
                <a:spcPct val="100000"/>
              </a:lnSpc>
              <a:spcBef>
                <a:spcPts val="100"/>
              </a:spcBef>
            </a:pPr>
            <a:r>
              <a:rPr sz="2400" b="1" spc="-5">
                <a:latin typeface="Microsoft JhengHei"/>
                <a:cs typeface="Microsoft JhengHei"/>
              </a:rPr>
              <a:t>外，生产制造中不合格品的返修、退货或者周转</a:t>
            </a:r>
            <a:endParaRPr sz="2400">
              <a:latin typeface="Microsoft JhengHei"/>
              <a:cs typeface="Microsoft JhengHei"/>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pic>
        <p:nvPicPr>
          <p:cNvPr id="3" name="object 3"/>
          <p:cNvPicPr/>
          <p:nvPr/>
        </p:nvPicPr>
        <p:blipFill>
          <a:blip r:embed="rId3"/>
          <a:stretch>
            <a:fillRect/>
          </a:stretch>
        </p:blipFill>
        <p:spPr>
          <a:xfrm>
            <a:off x="548640" y="1503736"/>
            <a:ext cx="213359" cy="213359"/>
          </a:xfrm>
          <a:prstGeom prst="rect">
            <a:avLst/>
          </a:prstGeom>
        </p:spPr>
      </p:pic>
      <p:pic>
        <p:nvPicPr>
          <p:cNvPr id="4" name="object 4"/>
          <p:cNvPicPr/>
          <p:nvPr/>
        </p:nvPicPr>
        <p:blipFill>
          <a:blip r:embed="rId3"/>
          <a:stretch>
            <a:fillRect/>
          </a:stretch>
        </p:blipFill>
        <p:spPr>
          <a:xfrm>
            <a:off x="548640" y="1853042"/>
            <a:ext cx="213359" cy="213359"/>
          </a:xfrm>
          <a:prstGeom prst="rect">
            <a:avLst/>
          </a:prstGeom>
        </p:spPr>
      </p:pic>
      <p:pic>
        <p:nvPicPr>
          <p:cNvPr id="5" name="object 5"/>
          <p:cNvPicPr/>
          <p:nvPr/>
        </p:nvPicPr>
        <p:blipFill>
          <a:blip r:embed="rId3"/>
          <a:stretch>
            <a:fillRect/>
          </a:stretch>
        </p:blipFill>
        <p:spPr>
          <a:xfrm>
            <a:off x="548640" y="2804018"/>
            <a:ext cx="213359" cy="213359"/>
          </a:xfrm>
          <a:prstGeom prst="rect">
            <a:avLst/>
          </a:prstGeom>
        </p:spPr>
      </p:pic>
      <p:pic>
        <p:nvPicPr>
          <p:cNvPr id="6" name="object 6"/>
          <p:cNvPicPr/>
          <p:nvPr/>
        </p:nvPicPr>
        <p:blipFill>
          <a:blip r:embed="rId3"/>
          <a:stretch>
            <a:fillRect/>
          </a:stretch>
        </p:blipFill>
        <p:spPr>
          <a:xfrm>
            <a:off x="548640" y="4047602"/>
            <a:ext cx="213359" cy="213359"/>
          </a:xfrm>
          <a:prstGeom prst="rect">
            <a:avLst/>
          </a:prstGeom>
        </p:spPr>
      </p:pic>
      <p:pic>
        <p:nvPicPr>
          <p:cNvPr id="7" name="object 7"/>
          <p:cNvPicPr/>
          <p:nvPr/>
        </p:nvPicPr>
        <p:blipFill>
          <a:blip r:embed="rId3"/>
          <a:stretch>
            <a:fillRect/>
          </a:stretch>
        </p:blipFill>
        <p:spPr>
          <a:xfrm>
            <a:off x="548640" y="5291187"/>
            <a:ext cx="213359" cy="213359"/>
          </a:xfrm>
          <a:prstGeom prst="rect">
            <a:avLst/>
          </a:prstGeom>
        </p:spPr>
      </p:pic>
      <p:sp>
        <p:nvSpPr>
          <p:cNvPr id="8" name="object 8"/>
          <p:cNvSpPr txBox="1"/>
          <p:nvPr/>
        </p:nvSpPr>
        <p:spPr>
          <a:xfrm>
            <a:off x="878840" y="1399596"/>
            <a:ext cx="7950200" cy="5073015"/>
          </a:xfrm>
          <a:prstGeom prst="rect">
            <a:avLst/>
          </a:prstGeom>
        </p:spPr>
        <p:txBody>
          <a:bodyPr vert="horz" wrap="square" lIns="0" tIns="12700" rIns="0" bIns="0" rtlCol="0">
            <a:spAutoFit/>
          </a:bodyPr>
          <a:lstStyle/>
          <a:p>
            <a:pPr marL="12700">
              <a:lnSpc>
                <a:spcPts val="2815"/>
              </a:lnSpc>
              <a:spcBef>
                <a:spcPts val="100"/>
              </a:spcBef>
            </a:pPr>
            <a:r>
              <a:rPr sz="2400" b="1" spc="-5">
                <a:latin typeface="Microsoft JhengHei"/>
                <a:cs typeface="Microsoft JhengHei"/>
              </a:rPr>
              <a:t>生产物流有以下几个重要特点：</a:t>
            </a:r>
            <a:endParaRPr sz="2400">
              <a:latin typeface="Microsoft JhengHei"/>
              <a:cs typeface="Microsoft JhengHei"/>
            </a:endParaRPr>
          </a:p>
          <a:p>
            <a:pPr marL="12700" marR="310515" indent="457834">
              <a:lnSpc>
                <a:spcPct val="80000"/>
              </a:lnSpc>
              <a:spcBef>
                <a:spcPts val="509"/>
              </a:spcBef>
              <a:buSzPct val="95833"/>
              <a:buFont typeface="Times New Roman"/>
              <a:buAutoNum type="arabicPeriod"/>
              <a:tabLst>
                <a:tab pos="470534"/>
              </a:tabLst>
            </a:pPr>
            <a:r>
              <a:rPr sz="2400" b="1" spc="-5">
                <a:latin typeface="Microsoft JhengHei"/>
                <a:cs typeface="Microsoft JhengHei"/>
              </a:rPr>
              <a:t>生产物流是生产系统的一个组成部分。生产物流和生产制造是密分的，它们之间有非常强的一体化特点，不会</a:t>
            </a:r>
            <a:r>
              <a:rPr sz="2400" b="1">
                <a:latin typeface="Microsoft JhengHei"/>
                <a:cs typeface="Microsoft JhengHei"/>
              </a:rPr>
              <a:t>出现</a:t>
            </a:r>
            <a:r>
              <a:rPr sz="2400" b="1">
                <a:latin typeface="Times New Roman"/>
                <a:cs typeface="Times New Roman"/>
              </a:rPr>
              <a:t>“</a:t>
            </a:r>
            <a:r>
              <a:rPr sz="2400" b="1">
                <a:latin typeface="Microsoft JhengHei"/>
                <a:cs typeface="Microsoft JhengHei"/>
              </a:rPr>
              <a:t>商物分离</a:t>
            </a:r>
            <a:r>
              <a:rPr sz="2400" b="1">
                <a:latin typeface="Times New Roman"/>
                <a:cs typeface="Times New Roman"/>
              </a:rPr>
              <a:t>”</a:t>
            </a:r>
            <a:r>
              <a:rPr sz="2400" b="1" spc="-5">
                <a:latin typeface="Microsoft JhengHei"/>
                <a:cs typeface="Microsoft JhengHei"/>
              </a:rPr>
              <a:t>那样的活动完全独立分离和运行的状况。</a:t>
            </a:r>
            <a:endParaRPr sz="2400">
              <a:latin typeface="Microsoft JhengHei"/>
              <a:cs typeface="Microsoft JhengHei"/>
            </a:endParaRPr>
          </a:p>
          <a:p>
            <a:pPr marL="12700" marR="310515" indent="457834">
              <a:lnSpc>
                <a:spcPct val="81500"/>
              </a:lnSpc>
              <a:spcBef>
                <a:spcPts val="535"/>
              </a:spcBef>
              <a:buSzPct val="95833"/>
              <a:buFont typeface="Times New Roman"/>
              <a:buAutoNum type="arabicPeriod"/>
              <a:tabLst>
                <a:tab pos="470534"/>
              </a:tabLst>
            </a:pPr>
            <a:r>
              <a:rPr sz="2400" b="1">
                <a:latin typeface="Microsoft JhengHei"/>
                <a:cs typeface="Microsoft JhengHei"/>
              </a:rPr>
              <a:t>生产物流具有非常强的</a:t>
            </a:r>
            <a:r>
              <a:rPr sz="2400" b="1">
                <a:latin typeface="Times New Roman"/>
                <a:cs typeface="Times New Roman"/>
              </a:rPr>
              <a:t>“</a:t>
            </a:r>
            <a:r>
              <a:rPr sz="2400" b="1">
                <a:latin typeface="Microsoft JhengHei"/>
                <a:cs typeface="Microsoft JhengHei"/>
              </a:rPr>
              <a:t>成本中心</a:t>
            </a:r>
            <a:r>
              <a:rPr sz="2400" b="1">
                <a:latin typeface="Times New Roman"/>
                <a:cs typeface="Times New Roman"/>
              </a:rPr>
              <a:t>”</a:t>
            </a:r>
            <a:r>
              <a:rPr sz="2400" b="1" spc="-10">
                <a:latin typeface="Microsoft JhengHei"/>
                <a:cs typeface="Microsoft JhengHei"/>
              </a:rPr>
              <a:t>作用。生产物流占</a:t>
            </a:r>
            <a:r>
              <a:rPr sz="2400" b="1" spc="-5">
                <a:latin typeface="Microsoft JhengHei"/>
                <a:cs typeface="Microsoft JhengHei"/>
              </a:rPr>
              <a:t>有一定的资源，是生产成本的一个重要组成部分。由于在生产中，物流活动频繁，所以对成本影响很大。生产物流的观念，应当主要体现成本观念。</a:t>
            </a:r>
            <a:endParaRPr sz="2400">
              <a:latin typeface="Microsoft JhengHei"/>
              <a:cs typeface="Microsoft JhengHei"/>
            </a:endParaRPr>
          </a:p>
          <a:p>
            <a:pPr marL="12700" marR="157480" indent="457834">
              <a:lnSpc>
                <a:spcPct val="80000"/>
              </a:lnSpc>
              <a:spcBef>
                <a:spcPts val="445"/>
              </a:spcBef>
              <a:buSzPct val="95833"/>
              <a:buFont typeface="Times New Roman"/>
              <a:buAutoNum type="arabicPeriod"/>
              <a:tabLst>
                <a:tab pos="470534"/>
              </a:tabLst>
            </a:pPr>
            <a:r>
              <a:rPr sz="2400" b="1">
                <a:latin typeface="Microsoft JhengHei"/>
                <a:cs typeface="Microsoft JhengHei"/>
              </a:rPr>
              <a:t>生产物流是专业化很强的</a:t>
            </a:r>
            <a:r>
              <a:rPr sz="2400" b="1">
                <a:latin typeface="Times New Roman"/>
                <a:cs typeface="Times New Roman"/>
              </a:rPr>
              <a:t>“</a:t>
            </a:r>
            <a:r>
              <a:rPr sz="2400" b="1">
                <a:latin typeface="Microsoft JhengHei"/>
                <a:cs typeface="Microsoft JhengHei"/>
              </a:rPr>
              <a:t>定制</a:t>
            </a:r>
            <a:r>
              <a:rPr sz="2400" b="1">
                <a:latin typeface="Times New Roman"/>
                <a:cs typeface="Times New Roman"/>
              </a:rPr>
              <a:t>”</a:t>
            </a:r>
            <a:r>
              <a:rPr sz="2400" b="1" spc="-10">
                <a:latin typeface="Microsoft JhengHei"/>
                <a:cs typeface="Microsoft JhengHei"/>
              </a:rPr>
              <a:t>物流。它必须完全适</a:t>
            </a:r>
            <a:r>
              <a:rPr sz="2400" b="1" spc="-50">
                <a:latin typeface="Microsoft JhengHei"/>
                <a:cs typeface="Microsoft JhengHei"/>
              </a:rPr>
              <a:t> </a:t>
            </a:r>
            <a:r>
              <a:rPr sz="2400" b="1" spc="-5">
                <a:latin typeface="Microsoft JhengHei"/>
                <a:cs typeface="Microsoft JhengHei"/>
              </a:rPr>
              <a:t>应生产专业化的需要面对特定的物流需求，而不是面对社会上的、普遍的物流需求。因此，生产物流是专门的适应</a:t>
            </a:r>
            <a:r>
              <a:rPr sz="2400" b="1" spc="-80">
                <a:latin typeface="Microsoft JhengHei"/>
                <a:cs typeface="Microsoft JhengHei"/>
              </a:rPr>
              <a:t>性而不是普遍的实用性，可以通过</a:t>
            </a:r>
            <a:r>
              <a:rPr sz="2400" b="1" spc="-600">
                <a:latin typeface="Times New Roman"/>
                <a:cs typeface="Times New Roman"/>
              </a:rPr>
              <a:t>““</a:t>
            </a:r>
            <a:r>
              <a:rPr sz="2400" b="1">
                <a:latin typeface="Microsoft JhengHei"/>
                <a:cs typeface="Microsoft JhengHei"/>
              </a:rPr>
              <a:t>定制</a:t>
            </a:r>
            <a:r>
              <a:rPr sz="2400" b="1">
                <a:latin typeface="Times New Roman"/>
                <a:cs typeface="Times New Roman"/>
              </a:rPr>
              <a:t>”</a:t>
            </a:r>
            <a:r>
              <a:rPr sz="2400" b="1" spc="-10">
                <a:latin typeface="Microsoft JhengHei"/>
                <a:cs typeface="Microsoft JhengHei"/>
              </a:rPr>
              <a:t>取得很高的效率。</a:t>
            </a:r>
            <a:endParaRPr sz="2400">
              <a:latin typeface="Microsoft JhengHei"/>
              <a:cs typeface="Microsoft JhengHei"/>
            </a:endParaRPr>
          </a:p>
          <a:p>
            <a:pPr marL="12700" marR="309880" indent="457834">
              <a:lnSpc>
                <a:spcPts val="2430"/>
              </a:lnSpc>
              <a:spcBef>
                <a:spcPts val="455"/>
              </a:spcBef>
              <a:buSzPct val="95833"/>
              <a:buFont typeface="Times New Roman"/>
              <a:buAutoNum type="arabicPeriod"/>
              <a:tabLst>
                <a:tab pos="470534"/>
              </a:tabLst>
            </a:pPr>
            <a:r>
              <a:rPr sz="2400" b="1" spc="-5">
                <a:latin typeface="Microsoft JhengHei"/>
                <a:cs typeface="Microsoft JhengHei"/>
              </a:rPr>
              <a:t>生产物流是小规模的精益物流。生产物流的规模，由于只面对特定对象，物流规模取决于生产企业的规模，这</a:t>
            </a:r>
            <a:endParaRPr sz="2400">
              <a:latin typeface="Microsoft JhengHei"/>
              <a:cs typeface="Microsoft JhengHei"/>
            </a:endParaRPr>
          </a:p>
          <a:p>
            <a:pPr marL="12700">
              <a:lnSpc>
                <a:spcPts val="2014"/>
              </a:lnSpc>
            </a:pPr>
            <a:r>
              <a:rPr sz="2400" b="1" spc="-5">
                <a:latin typeface="Microsoft JhengHei"/>
                <a:cs typeface="Microsoft JhengHei"/>
              </a:rPr>
              <a:t>和社会上千百家企业分流出去所形成的物流规模比较起来，</a:t>
            </a:r>
            <a:endParaRPr sz="2400">
              <a:latin typeface="Microsoft JhengHei"/>
              <a:cs typeface="Microsoft JhengHei"/>
            </a:endParaRPr>
          </a:p>
          <a:p>
            <a:pPr marL="12700">
              <a:lnSpc>
                <a:spcPts val="2590"/>
              </a:lnSpc>
            </a:pPr>
            <a:r>
              <a:rPr sz="2400" b="1" spc="-5">
                <a:latin typeface="Microsoft JhengHei"/>
                <a:cs typeface="Microsoft JhengHei"/>
              </a:rPr>
              <a:t>相差甚远。由于规模有限，并且在一定时间内规模固定不</a:t>
            </a:r>
            <a:endParaRPr sz="2400">
              <a:latin typeface="Microsoft JhengHei"/>
              <a:cs typeface="Microsoft JhengHei"/>
            </a:endParaRPr>
          </a:p>
        </p:txBody>
      </p:sp>
      <p:sp>
        <p:nvSpPr>
          <p:cNvPr id="9" name="object 9"/>
          <p:cNvSpPr txBox="1"/>
          <p:nvPr/>
        </p:nvSpPr>
        <p:spPr>
          <a:xfrm>
            <a:off x="853440" y="6465805"/>
            <a:ext cx="1153160" cy="391160"/>
          </a:xfrm>
          <a:prstGeom prst="rect">
            <a:avLst/>
          </a:prstGeom>
        </p:spPr>
        <p:txBody>
          <a:bodyPr vert="horz" wrap="square" lIns="0" tIns="12700" rIns="0" bIns="0" rtlCol="0">
            <a:spAutoFit/>
          </a:bodyPr>
          <a:lstStyle/>
          <a:p>
            <a:pPr marL="38100">
              <a:lnSpc>
                <a:spcPct val="100000"/>
              </a:lnSpc>
              <a:spcBef>
                <a:spcPts val="100"/>
              </a:spcBef>
            </a:pPr>
            <a:r>
              <a:rPr sz="3600" b="1" spc="-450" baseline="16203">
                <a:latin typeface="Microsoft JhengHei"/>
                <a:cs typeface="Microsoft JhengHei"/>
              </a:rPr>
              <a:t>变</a:t>
            </a:r>
            <a:r>
              <a:rPr sz="1400" spc="-400">
                <a:solidFill>
                  <a:srgbClr val="482400"/>
                </a:solidFill>
                <a:latin typeface="Times New Roman"/>
                <a:cs typeface="Times New Roman"/>
              </a:rPr>
              <a:t>1</a:t>
            </a:r>
            <a:r>
              <a:rPr sz="3600" b="1" spc="-3000" baseline="16203">
                <a:latin typeface="Microsoft JhengHei"/>
                <a:cs typeface="Microsoft JhengHei"/>
              </a:rPr>
              <a:t>，</a:t>
            </a:r>
            <a:r>
              <a:rPr sz="1400">
                <a:solidFill>
                  <a:srgbClr val="482400"/>
                </a:solidFill>
                <a:latin typeface="Times New Roman"/>
                <a:cs typeface="Times New Roman"/>
              </a:rPr>
              <a:t>1</a:t>
            </a:r>
            <a:r>
              <a:rPr sz="1400" spc="-5">
                <a:solidFill>
                  <a:srgbClr val="482400"/>
                </a:solidFill>
                <a:latin typeface="Times New Roman"/>
                <a:cs typeface="Times New Roman"/>
              </a:rPr>
              <a:t>/</a:t>
            </a:r>
            <a:r>
              <a:rPr sz="1400">
                <a:solidFill>
                  <a:srgbClr val="482400"/>
                </a:solidFill>
                <a:latin typeface="Times New Roman"/>
                <a:cs typeface="Times New Roman"/>
              </a:rPr>
              <a:t>1</a:t>
            </a:r>
            <a:r>
              <a:rPr sz="1400" spc="-490">
                <a:solidFill>
                  <a:srgbClr val="482400"/>
                </a:solidFill>
                <a:latin typeface="Times New Roman"/>
                <a:cs typeface="Times New Roman"/>
              </a:rPr>
              <a:t>2</a:t>
            </a:r>
            <a:r>
              <a:rPr sz="3600" b="1" spc="-2872" baseline="16203">
                <a:latin typeface="Microsoft JhengHei"/>
                <a:cs typeface="Microsoft JhengHei"/>
              </a:rPr>
              <a:t>可</a:t>
            </a:r>
            <a:r>
              <a:rPr sz="1400" spc="-5">
                <a:solidFill>
                  <a:srgbClr val="482400"/>
                </a:solidFill>
                <a:latin typeface="Times New Roman"/>
                <a:cs typeface="Times New Roman"/>
              </a:rPr>
              <a:t>/</a:t>
            </a:r>
            <a:r>
              <a:rPr sz="1400">
                <a:solidFill>
                  <a:srgbClr val="482400"/>
                </a:solidFill>
                <a:latin typeface="Times New Roman"/>
                <a:cs typeface="Times New Roman"/>
              </a:rPr>
              <a:t>20</a:t>
            </a:r>
            <a:r>
              <a:rPr sz="1400" spc="-580">
                <a:solidFill>
                  <a:srgbClr val="482400"/>
                </a:solidFill>
                <a:latin typeface="Times New Roman"/>
                <a:cs typeface="Times New Roman"/>
              </a:rPr>
              <a:t>2</a:t>
            </a:r>
            <a:r>
              <a:rPr sz="3600" b="1" spc="-2737" baseline="16203">
                <a:latin typeface="Microsoft JhengHei"/>
                <a:cs typeface="Microsoft JhengHei"/>
              </a:rPr>
              <a:t>以</a:t>
            </a:r>
            <a:r>
              <a:rPr sz="1400" spc="-50">
                <a:solidFill>
                  <a:srgbClr val="482400"/>
                </a:solidFill>
                <a:latin typeface="Times New Roman"/>
                <a:cs typeface="Times New Roman"/>
              </a:rPr>
              <a:t>3</a:t>
            </a:r>
            <a:endParaRPr sz="1400">
              <a:latin typeface="Times New Roman"/>
              <a:cs typeface="Times New Roman"/>
            </a:endParaRPr>
          </a:p>
        </p:txBody>
      </p:sp>
      <p:sp>
        <p:nvSpPr>
          <p:cNvPr id="10" name="object 10"/>
          <p:cNvSpPr txBox="1"/>
          <p:nvPr/>
        </p:nvSpPr>
        <p:spPr>
          <a:xfrm>
            <a:off x="2072640" y="6373933"/>
            <a:ext cx="7018020" cy="391160"/>
          </a:xfrm>
          <a:prstGeom prst="rect">
            <a:avLst/>
          </a:prstGeom>
        </p:spPr>
        <p:txBody>
          <a:bodyPr vert="horz" wrap="square" lIns="0" tIns="12700" rIns="0" bIns="0" rtlCol="0">
            <a:spAutoFit/>
          </a:bodyPr>
          <a:lstStyle/>
          <a:p>
            <a:pPr marL="38100">
              <a:lnSpc>
                <a:spcPct val="100000"/>
              </a:lnSpc>
              <a:spcBef>
                <a:spcPts val="100"/>
              </a:spcBef>
            </a:pPr>
            <a:r>
              <a:rPr sz="2400" b="1" spc="-25">
                <a:latin typeface="Microsoft JhengHei"/>
                <a:cs typeface="Microsoft JhengHei"/>
              </a:rPr>
              <a:t>运用资源管理系统等有效的手段，使生产过程中的</a:t>
            </a:r>
            <a:r>
              <a:rPr sz="3600" spc="-37" baseline="-11574">
                <a:solidFill>
                  <a:srgbClr val="482400"/>
                </a:solidFill>
                <a:latin typeface="Times New Roman"/>
                <a:cs typeface="Times New Roman"/>
              </a:rPr>
              <a:t>10</a:t>
            </a:r>
            <a:endParaRPr sz="3600" baseline="-11574">
              <a:latin typeface="Times New Roman"/>
              <a:cs typeface="Times New Roman"/>
            </a:endParaRPr>
          </a:p>
        </p:txBody>
      </p:sp>
      <p:sp>
        <p:nvSpPr>
          <p:cNvPr id="11" name="object 11"/>
          <p:cNvSpPr txBox="1">
            <a:spLocks noGrp="1"/>
          </p:cNvSpPr>
          <p:nvPr>
            <p:ph type="title"/>
          </p:nvPr>
        </p:nvSpPr>
        <p:spPr>
          <a:xfrm>
            <a:off x="535940" y="318770"/>
            <a:ext cx="3581400" cy="452120"/>
          </a:xfrm>
          <a:prstGeom prst="rect">
            <a:avLst/>
          </a:prstGeom>
        </p:spPr>
        <p:txBody>
          <a:bodyPr vert="horz" wrap="square" lIns="0" tIns="12700" rIns="0" bIns="0" rtlCol="0">
            <a:spAutoFit/>
          </a:bodyPr>
          <a:lstStyle/>
          <a:p>
            <a:pPr marL="12700">
              <a:lnSpc>
                <a:spcPct val="100000"/>
              </a:lnSpc>
              <a:spcBef>
                <a:spcPts val="100"/>
              </a:spcBef>
            </a:pPr>
            <a:r>
              <a:rPr sz="2800" b="0">
                <a:latin typeface="黑体"/>
                <a:cs typeface="黑体"/>
              </a:rPr>
              <a:t>（二）</a:t>
            </a:r>
            <a:r>
              <a:rPr sz="2800" b="0" spc="-10">
                <a:latin typeface="黑体"/>
                <a:cs typeface="黑体"/>
              </a:rPr>
              <a:t>生产物流的特点</a:t>
            </a:r>
            <a:endParaRPr sz="2800">
              <a:latin typeface="黑体"/>
              <a:cs typeface="黑体"/>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35059" y="6436037"/>
            <a:ext cx="330200" cy="391160"/>
          </a:xfrm>
          <a:prstGeom prst="rect">
            <a:avLst/>
          </a:prstGeom>
        </p:spPr>
        <p:txBody>
          <a:bodyPr vert="horz" wrap="square" lIns="0" tIns="12700" rIns="0" bIns="0" rtlCol="0">
            <a:spAutoFit/>
          </a:bodyPr>
          <a:lstStyle/>
          <a:p>
            <a:pPr marL="12700">
              <a:lnSpc>
                <a:spcPct val="100000"/>
              </a:lnSpc>
              <a:spcBef>
                <a:spcPts val="100"/>
              </a:spcBef>
            </a:pPr>
            <a:r>
              <a:rPr sz="2400" spc="-25">
                <a:solidFill>
                  <a:srgbClr val="482400"/>
                </a:solidFill>
                <a:latin typeface="Times New Roman"/>
                <a:cs typeface="Times New Roman"/>
              </a:rPr>
              <a:t>11</a:t>
            </a:r>
            <a:endParaRPr sz="2400">
              <a:latin typeface="Times New Roman"/>
              <a:cs typeface="Times New Roman"/>
            </a:endParaRPr>
          </a:p>
        </p:txBody>
      </p:sp>
      <p:pic>
        <p:nvPicPr>
          <p:cNvPr id="3" name="object 3"/>
          <p:cNvPicPr/>
          <p:nvPr/>
        </p:nvPicPr>
        <p:blipFill>
          <a:blip r:embed="rId2"/>
          <a:stretch>
            <a:fillRect/>
          </a:stretch>
        </p:blipFill>
        <p:spPr>
          <a:xfrm>
            <a:off x="685800" y="1143000"/>
            <a:ext cx="7772400" cy="254000"/>
          </a:xfrm>
          <a:prstGeom prst="rect">
            <a:avLst/>
          </a:prstGeom>
        </p:spPr>
      </p:pic>
      <p:pic>
        <p:nvPicPr>
          <p:cNvPr id="4" name="object 4"/>
          <p:cNvPicPr/>
          <p:nvPr/>
        </p:nvPicPr>
        <p:blipFill>
          <a:blip r:embed="rId3"/>
          <a:stretch>
            <a:fillRect/>
          </a:stretch>
        </p:blipFill>
        <p:spPr>
          <a:xfrm>
            <a:off x="559752" y="1650642"/>
            <a:ext cx="248920" cy="248920"/>
          </a:xfrm>
          <a:prstGeom prst="rect">
            <a:avLst/>
          </a:prstGeom>
        </p:spPr>
      </p:pic>
      <p:pic>
        <p:nvPicPr>
          <p:cNvPr id="5" name="object 5"/>
          <p:cNvPicPr/>
          <p:nvPr/>
        </p:nvPicPr>
        <p:blipFill>
          <a:blip r:embed="rId3"/>
          <a:stretch>
            <a:fillRect/>
          </a:stretch>
        </p:blipFill>
        <p:spPr>
          <a:xfrm>
            <a:off x="559752" y="2399541"/>
            <a:ext cx="248920" cy="248920"/>
          </a:xfrm>
          <a:prstGeom prst="rect">
            <a:avLst/>
          </a:prstGeom>
        </p:spPr>
      </p:pic>
      <p:pic>
        <p:nvPicPr>
          <p:cNvPr id="6" name="object 6"/>
          <p:cNvPicPr/>
          <p:nvPr/>
        </p:nvPicPr>
        <p:blipFill>
          <a:blip r:embed="rId3"/>
          <a:stretch>
            <a:fillRect/>
          </a:stretch>
        </p:blipFill>
        <p:spPr>
          <a:xfrm>
            <a:off x="559752" y="2845458"/>
            <a:ext cx="248920" cy="248920"/>
          </a:xfrm>
          <a:prstGeom prst="rect">
            <a:avLst/>
          </a:prstGeom>
        </p:spPr>
      </p:pic>
      <p:pic>
        <p:nvPicPr>
          <p:cNvPr id="7" name="object 7"/>
          <p:cNvPicPr/>
          <p:nvPr/>
        </p:nvPicPr>
        <p:blipFill>
          <a:blip r:embed="rId3"/>
          <a:stretch>
            <a:fillRect/>
          </a:stretch>
        </p:blipFill>
        <p:spPr>
          <a:xfrm>
            <a:off x="559752" y="4296306"/>
            <a:ext cx="248920" cy="248920"/>
          </a:xfrm>
          <a:prstGeom prst="rect">
            <a:avLst/>
          </a:prstGeom>
        </p:spPr>
      </p:pic>
      <p:pic>
        <p:nvPicPr>
          <p:cNvPr id="8" name="object 8"/>
          <p:cNvPicPr/>
          <p:nvPr/>
        </p:nvPicPr>
        <p:blipFill>
          <a:blip r:embed="rId3"/>
          <a:stretch>
            <a:fillRect/>
          </a:stretch>
        </p:blipFill>
        <p:spPr>
          <a:xfrm>
            <a:off x="559752" y="6410710"/>
            <a:ext cx="248920" cy="248920"/>
          </a:xfrm>
          <a:prstGeom prst="rect">
            <a:avLst/>
          </a:prstGeom>
        </p:spPr>
      </p:pic>
      <p:sp>
        <p:nvSpPr>
          <p:cNvPr id="9" name="object 9"/>
          <p:cNvSpPr txBox="1"/>
          <p:nvPr/>
        </p:nvSpPr>
        <p:spPr>
          <a:xfrm>
            <a:off x="889952" y="1531262"/>
            <a:ext cx="7848600" cy="5212715"/>
          </a:xfrm>
          <a:prstGeom prst="rect">
            <a:avLst/>
          </a:prstGeom>
        </p:spPr>
        <p:txBody>
          <a:bodyPr vert="horz" wrap="square" lIns="0" tIns="94615" rIns="0" bIns="0" rtlCol="0">
            <a:spAutoFit/>
          </a:bodyPr>
          <a:lstStyle/>
          <a:p>
            <a:pPr marL="12700" marR="5080">
              <a:lnSpc>
                <a:spcPts val="2690"/>
              </a:lnSpc>
              <a:spcBef>
                <a:spcPts val="745"/>
              </a:spcBef>
            </a:pPr>
            <a:r>
              <a:rPr sz="2800" b="1" spc="-5">
                <a:latin typeface="Microsoft JhengHei"/>
                <a:cs typeface="Microsoft JhengHei"/>
              </a:rPr>
              <a:t>不同的生产过程有着不同的生产物流构成，生产物物流的构成取决于下列因素：</a:t>
            </a:r>
            <a:endParaRPr sz="2800">
              <a:latin typeface="Microsoft JhengHei"/>
              <a:cs typeface="Microsoft JhengHei"/>
            </a:endParaRPr>
          </a:p>
          <a:p>
            <a:pPr marL="546735" indent="-534035">
              <a:lnSpc>
                <a:spcPts val="3229"/>
              </a:lnSpc>
              <a:buSzPct val="96428"/>
              <a:buFont typeface="Times New Roman"/>
              <a:buAutoNum type="arabicPeriod"/>
              <a:tabLst>
                <a:tab pos="546735"/>
              </a:tabLst>
            </a:pPr>
            <a:r>
              <a:rPr sz="2800" b="1" spc="-10">
                <a:latin typeface="Microsoft JhengHei"/>
                <a:cs typeface="Microsoft JhengHei"/>
              </a:rPr>
              <a:t>生产的类型</a:t>
            </a:r>
            <a:endParaRPr sz="2800">
              <a:latin typeface="Microsoft JhengHei"/>
              <a:cs typeface="Microsoft JhengHei"/>
            </a:endParaRPr>
          </a:p>
          <a:p>
            <a:pPr marL="12700" marR="5080" algn="just">
              <a:lnSpc>
                <a:spcPts val="2690"/>
              </a:lnSpc>
              <a:spcBef>
                <a:spcPts val="800"/>
              </a:spcBef>
            </a:pPr>
            <a:r>
              <a:rPr sz="2800" b="1" spc="-5">
                <a:latin typeface="Microsoft JhengHei"/>
                <a:cs typeface="Microsoft JhengHei"/>
              </a:rPr>
              <a:t>不同生产类型，它的产品品种、结构复杂程度、精精度等级、工艺要求以及原料准备不尽相同。这些些特点影响着生产物流的构成以及相互间的比例关</a:t>
            </a:r>
            <a:r>
              <a:rPr sz="2800" b="1" spc="-20">
                <a:latin typeface="Microsoft JhengHei"/>
                <a:cs typeface="Microsoft JhengHei"/>
              </a:rPr>
              <a:t>关系。</a:t>
            </a:r>
            <a:endParaRPr sz="2800">
              <a:latin typeface="Microsoft JhengHei"/>
              <a:cs typeface="Microsoft JhengHei"/>
            </a:endParaRPr>
          </a:p>
          <a:p>
            <a:pPr marL="12700" marR="5080">
              <a:lnSpc>
                <a:spcPts val="2690"/>
              </a:lnSpc>
              <a:spcBef>
                <a:spcPts val="665"/>
              </a:spcBef>
            </a:pPr>
            <a:r>
              <a:rPr sz="2800" b="1" spc="-5">
                <a:latin typeface="Microsoft JhengHei"/>
                <a:cs typeface="Microsoft JhengHei"/>
              </a:rPr>
              <a:t>生产规模。生产规模是指单位时间内的产品产量，通常以年产量来表示。生产规模也越大，生产过</a:t>
            </a:r>
            <a:r>
              <a:rPr sz="2800" b="1" spc="-50">
                <a:latin typeface="Microsoft JhengHei"/>
                <a:cs typeface="Microsoft JhengHei"/>
              </a:rPr>
              <a:t> </a:t>
            </a:r>
            <a:r>
              <a:rPr sz="2800" b="1" spc="-5">
                <a:latin typeface="Microsoft JhengHei"/>
                <a:cs typeface="Microsoft JhengHei"/>
              </a:rPr>
              <a:t>程的构成越齐全，物流量愈大。如大型企业的铸</a:t>
            </a:r>
            <a:r>
              <a:rPr sz="2800" b="1" spc="-50">
                <a:latin typeface="Microsoft JhengHei"/>
                <a:cs typeface="Microsoft JhengHei"/>
              </a:rPr>
              <a:t> </a:t>
            </a:r>
            <a:r>
              <a:rPr sz="2800" b="1" spc="-5">
                <a:latin typeface="Microsoft JhengHei"/>
                <a:cs typeface="Microsoft JhengHei"/>
              </a:rPr>
              <a:t>铸造生产中有铸铁、铸钢、有色金属铸造之分。反反之生产规模小，生产过程的构成就没有条件划分分得很细，物流量也较小。</a:t>
            </a:r>
            <a:endParaRPr sz="2800">
              <a:latin typeface="Microsoft JhengHei"/>
              <a:cs typeface="Microsoft JhengHei"/>
            </a:endParaRPr>
          </a:p>
          <a:p>
            <a:pPr marL="546735" indent="-534035">
              <a:lnSpc>
                <a:spcPts val="3220"/>
              </a:lnSpc>
              <a:buSzPct val="96428"/>
              <a:buFont typeface="Times New Roman"/>
              <a:buAutoNum type="arabicPeriod" startAt="2"/>
              <a:tabLst>
                <a:tab pos="546735"/>
              </a:tabLst>
            </a:pPr>
            <a:r>
              <a:rPr sz="2800" b="1" spc="-5">
                <a:latin typeface="Microsoft JhengHei"/>
                <a:cs typeface="Microsoft JhengHei"/>
              </a:rPr>
              <a:t>企业的专业化与协作水平</a:t>
            </a:r>
            <a:endParaRPr sz="2800">
              <a:latin typeface="Microsoft JhengHei"/>
              <a:cs typeface="Microsoft JhengHei"/>
            </a:endParaRPr>
          </a:p>
        </p:txBody>
      </p:sp>
      <p:sp>
        <p:nvSpPr>
          <p:cNvPr id="11" name="object 11"/>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
        <p:nvSpPr>
          <p:cNvPr id="10" name="object 10"/>
          <p:cNvSpPr txBox="1">
            <a:spLocks noGrp="1"/>
          </p:cNvSpPr>
          <p:nvPr>
            <p:ph type="title"/>
          </p:nvPr>
        </p:nvSpPr>
        <p:spPr>
          <a:xfrm>
            <a:off x="535940" y="318770"/>
            <a:ext cx="4648200" cy="452120"/>
          </a:xfrm>
          <a:prstGeom prst="rect">
            <a:avLst/>
          </a:prstGeom>
        </p:spPr>
        <p:txBody>
          <a:bodyPr vert="horz" wrap="square" lIns="0" tIns="12700" rIns="0" bIns="0" rtlCol="0">
            <a:spAutoFit/>
          </a:bodyPr>
          <a:lstStyle/>
          <a:p>
            <a:pPr marL="12700">
              <a:lnSpc>
                <a:spcPct val="100000"/>
              </a:lnSpc>
              <a:spcBef>
                <a:spcPts val="100"/>
              </a:spcBef>
            </a:pPr>
            <a:r>
              <a:rPr sz="2800" b="0" spc="-5">
                <a:latin typeface="黑体"/>
                <a:cs typeface="黑体"/>
              </a:rPr>
              <a:t>三、影响生产物流的主要因素</a:t>
            </a:r>
            <a:endParaRPr sz="2800">
              <a:latin typeface="黑体"/>
              <a:cs typeface="黑体"/>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35059" y="6436037"/>
            <a:ext cx="330200" cy="391160"/>
          </a:xfrm>
          <a:prstGeom prst="rect">
            <a:avLst/>
          </a:prstGeom>
        </p:spPr>
        <p:txBody>
          <a:bodyPr vert="horz" wrap="square" lIns="0" tIns="12700" rIns="0" bIns="0" rtlCol="0">
            <a:spAutoFit/>
          </a:bodyPr>
          <a:lstStyle/>
          <a:p>
            <a:pPr marL="12700">
              <a:lnSpc>
                <a:spcPct val="100000"/>
              </a:lnSpc>
              <a:spcBef>
                <a:spcPts val="100"/>
              </a:spcBef>
            </a:pPr>
            <a:r>
              <a:rPr sz="2400" spc="-25">
                <a:solidFill>
                  <a:srgbClr val="482400"/>
                </a:solidFill>
                <a:latin typeface="Times New Roman"/>
                <a:cs typeface="Times New Roman"/>
              </a:rPr>
              <a:t>12</a:t>
            </a:r>
            <a:endParaRPr sz="2400">
              <a:latin typeface="Times New Roman"/>
              <a:cs typeface="Times New Roman"/>
            </a:endParaRPr>
          </a:p>
        </p:txBody>
      </p:sp>
      <p:pic>
        <p:nvPicPr>
          <p:cNvPr id="3" name="object 3"/>
          <p:cNvPicPr/>
          <p:nvPr/>
        </p:nvPicPr>
        <p:blipFill>
          <a:blip r:embed="rId2"/>
          <a:stretch>
            <a:fillRect/>
          </a:stretch>
        </p:blipFill>
        <p:spPr>
          <a:xfrm>
            <a:off x="685800" y="1143000"/>
            <a:ext cx="7772400" cy="254000"/>
          </a:xfrm>
          <a:prstGeom prst="rect">
            <a:avLst/>
          </a:prstGeom>
        </p:spPr>
      </p:pic>
      <p:pic>
        <p:nvPicPr>
          <p:cNvPr id="4" name="object 4"/>
          <p:cNvPicPr/>
          <p:nvPr/>
        </p:nvPicPr>
        <p:blipFill>
          <a:blip r:embed="rId3"/>
          <a:stretch>
            <a:fillRect/>
          </a:stretch>
        </p:blipFill>
        <p:spPr>
          <a:xfrm>
            <a:off x="701040" y="1774784"/>
            <a:ext cx="248920" cy="248920"/>
          </a:xfrm>
          <a:prstGeom prst="rect">
            <a:avLst/>
          </a:prstGeom>
        </p:spPr>
      </p:pic>
      <p:pic>
        <p:nvPicPr>
          <p:cNvPr id="5" name="object 5"/>
          <p:cNvPicPr/>
          <p:nvPr/>
        </p:nvPicPr>
        <p:blipFill>
          <a:blip r:embed="rId3"/>
          <a:stretch>
            <a:fillRect/>
          </a:stretch>
        </p:blipFill>
        <p:spPr>
          <a:xfrm>
            <a:off x="701040" y="4230564"/>
            <a:ext cx="248920" cy="248920"/>
          </a:xfrm>
          <a:prstGeom prst="rect">
            <a:avLst/>
          </a:prstGeom>
        </p:spPr>
      </p:pic>
      <p:pic>
        <p:nvPicPr>
          <p:cNvPr id="6" name="object 6"/>
          <p:cNvPicPr/>
          <p:nvPr/>
        </p:nvPicPr>
        <p:blipFill>
          <a:blip r:embed="rId3"/>
          <a:stretch>
            <a:fillRect/>
          </a:stretch>
        </p:blipFill>
        <p:spPr>
          <a:xfrm>
            <a:off x="701040" y="4998660"/>
            <a:ext cx="248920" cy="248920"/>
          </a:xfrm>
          <a:prstGeom prst="rect">
            <a:avLst/>
          </a:prstGeom>
        </p:spPr>
      </p:pic>
      <p:sp>
        <p:nvSpPr>
          <p:cNvPr id="7" name="object 7"/>
          <p:cNvSpPr txBox="1"/>
          <p:nvPr/>
        </p:nvSpPr>
        <p:spPr>
          <a:xfrm>
            <a:off x="1031240" y="1655404"/>
            <a:ext cx="8026400" cy="4719320"/>
          </a:xfrm>
          <a:prstGeom prst="rect">
            <a:avLst/>
          </a:prstGeom>
        </p:spPr>
        <p:txBody>
          <a:bodyPr vert="horz" wrap="square" lIns="0" tIns="101600" rIns="0" bIns="0" rtlCol="0">
            <a:spAutoFit/>
          </a:bodyPr>
          <a:lstStyle/>
          <a:p>
            <a:pPr marL="12700" marR="182880">
              <a:lnSpc>
                <a:spcPct val="79100"/>
              </a:lnSpc>
              <a:spcBef>
                <a:spcPts val="800"/>
              </a:spcBef>
            </a:pPr>
            <a:r>
              <a:rPr sz="2800" b="1" spc="-5">
                <a:latin typeface="Microsoft JhengHei"/>
                <a:cs typeface="Microsoft JhengHei"/>
              </a:rPr>
              <a:t>生产物流系统的设计是融合在企业生产系统设计中中的，但也强调物流环节的整体效益，如仓储系统统设计和搬运系统设计等。企业进行生产系统设计计时，不仅要考虑生产系统的布置能适应生产能力</a:t>
            </a:r>
            <a:r>
              <a:rPr sz="2800" b="1">
                <a:latin typeface="Microsoft JhengHei"/>
                <a:cs typeface="Microsoft JhengHei"/>
              </a:rPr>
              <a:t>力的需要，而且像进料、临时储存、生产系统</a:t>
            </a:r>
            <a:r>
              <a:rPr sz="2800" b="1" spc="-1870">
                <a:latin typeface="Microsoft JhengHei"/>
                <a:cs typeface="Microsoft JhengHei"/>
              </a:rPr>
              <a:t>前</a:t>
            </a:r>
            <a:r>
              <a:rPr sz="2800" b="1">
                <a:latin typeface="Times New Roman"/>
                <a:cs typeface="Times New Roman"/>
              </a:rPr>
              <a:t>· </a:t>
            </a:r>
            <a:r>
              <a:rPr sz="2800" b="1" spc="-50">
                <a:latin typeface="Times New Roman"/>
                <a:cs typeface="Times New Roman"/>
              </a:rPr>
              <a:t>·</a:t>
            </a:r>
            <a:r>
              <a:rPr sz="2800" b="1">
                <a:latin typeface="Microsoft JhengHei"/>
                <a:cs typeface="Microsoft JhengHei"/>
              </a:rPr>
              <a:t>中</a:t>
            </a:r>
            <a:r>
              <a:rPr sz="2800" b="1">
                <a:latin typeface="Times New Roman"/>
                <a:cs typeface="Times New Roman"/>
              </a:rPr>
              <a:t>·</a:t>
            </a:r>
            <a:r>
              <a:rPr sz="2800" b="1" spc="-5">
                <a:latin typeface="Microsoft JhengHei"/>
                <a:cs typeface="Microsoft JhengHei"/>
              </a:rPr>
              <a:t>后的搬运、调度、装箱、库存、运送等均应</a:t>
            </a:r>
            <a:endParaRPr sz="2800">
              <a:latin typeface="Microsoft JhengHei"/>
              <a:cs typeface="Microsoft JhengHei"/>
            </a:endParaRPr>
          </a:p>
          <a:p>
            <a:pPr marL="12700">
              <a:lnSpc>
                <a:spcPts val="2765"/>
              </a:lnSpc>
            </a:pPr>
            <a:r>
              <a:rPr sz="2800" b="1" spc="-5">
                <a:latin typeface="Microsoft JhengHei"/>
                <a:cs typeface="Microsoft JhengHei"/>
              </a:rPr>
              <a:t>一并考虑。生产物流的一般设计原则是：</a:t>
            </a:r>
            <a:endParaRPr sz="2800">
              <a:latin typeface="Microsoft JhengHei"/>
              <a:cs typeface="Microsoft JhengHei"/>
            </a:endParaRPr>
          </a:p>
          <a:p>
            <a:pPr marL="12700" marR="5080" indent="889635">
              <a:lnSpc>
                <a:spcPts val="2690"/>
              </a:lnSpc>
              <a:spcBef>
                <a:spcPts val="575"/>
              </a:spcBef>
              <a:buSzPct val="96428"/>
              <a:buAutoNum type="arabicPlain"/>
              <a:tabLst>
                <a:tab pos="902335"/>
              </a:tabLst>
            </a:pPr>
            <a:r>
              <a:rPr sz="2800" b="1" spc="-5">
                <a:latin typeface="Microsoft JhengHei"/>
                <a:cs typeface="Microsoft JhengHei"/>
              </a:rPr>
              <a:t>功最小原则。物流过程中消耗大量人力、物</a:t>
            </a:r>
            <a:r>
              <a:rPr sz="2800" b="1" spc="-50">
                <a:latin typeface="Microsoft JhengHei"/>
                <a:cs typeface="Microsoft JhengHei"/>
              </a:rPr>
              <a:t> </a:t>
            </a:r>
            <a:r>
              <a:rPr sz="2800" b="1">
                <a:latin typeface="Microsoft JhengHei"/>
                <a:cs typeface="Microsoft JhengHei"/>
              </a:rPr>
              <a:t>力和财力，因此，物流</a:t>
            </a:r>
            <a:r>
              <a:rPr sz="2800" b="1">
                <a:latin typeface="Times New Roman"/>
                <a:cs typeface="Times New Roman"/>
              </a:rPr>
              <a:t>“</a:t>
            </a:r>
            <a:r>
              <a:rPr sz="2800" b="1" spc="-700">
                <a:latin typeface="Microsoft JhengHei"/>
                <a:cs typeface="Microsoft JhengHei"/>
              </a:rPr>
              <a:t>距离</a:t>
            </a:r>
            <a:r>
              <a:rPr sz="2800" b="1" spc="-700">
                <a:latin typeface="Times New Roman"/>
                <a:cs typeface="Times New Roman"/>
              </a:rPr>
              <a:t>””</a:t>
            </a:r>
            <a:r>
              <a:rPr sz="2800" b="1">
                <a:latin typeface="Microsoft JhengHei"/>
                <a:cs typeface="Microsoft JhengHei"/>
              </a:rPr>
              <a:t>要短，搬运</a:t>
            </a:r>
            <a:r>
              <a:rPr sz="2800" b="1">
                <a:latin typeface="Times New Roman"/>
                <a:cs typeface="Times New Roman"/>
              </a:rPr>
              <a:t>“</a:t>
            </a:r>
            <a:r>
              <a:rPr sz="2800" b="1">
                <a:latin typeface="Microsoft JhengHei"/>
                <a:cs typeface="Microsoft JhengHei"/>
              </a:rPr>
              <a:t>量</a:t>
            </a:r>
            <a:r>
              <a:rPr sz="2800" b="1">
                <a:latin typeface="Times New Roman"/>
                <a:cs typeface="Times New Roman"/>
              </a:rPr>
              <a:t>”</a:t>
            </a:r>
            <a:r>
              <a:rPr sz="2800" b="1" spc="-20">
                <a:latin typeface="Microsoft JhengHei"/>
                <a:cs typeface="Microsoft JhengHei"/>
              </a:rPr>
              <a:t>要小。</a:t>
            </a:r>
            <a:endParaRPr sz="2800">
              <a:latin typeface="Microsoft JhengHei"/>
              <a:cs typeface="Microsoft JhengHei"/>
            </a:endParaRPr>
          </a:p>
          <a:p>
            <a:pPr marL="12700" marR="360680" indent="889635">
              <a:lnSpc>
                <a:spcPct val="81500"/>
              </a:lnSpc>
              <a:spcBef>
                <a:spcPts val="640"/>
              </a:spcBef>
              <a:buSzPct val="96428"/>
              <a:buAutoNum type="arabicPlain"/>
              <a:tabLst>
                <a:tab pos="902335"/>
              </a:tabLst>
            </a:pPr>
            <a:r>
              <a:rPr sz="2800" b="1" spc="-5">
                <a:latin typeface="Microsoft JhengHei"/>
                <a:cs typeface="Microsoft JhengHei"/>
              </a:rPr>
              <a:t>流动性原则。良好的企业生产物流系统应使流动顺畅，消除无谓停滞，力求生产流程的连续性。当物料向成品方向前进时，应尽量避免工序或作业间的逆向、交错流动或发生与其他物料混</a:t>
            </a:r>
            <a:endParaRPr sz="2800">
              <a:latin typeface="Microsoft JhengHei"/>
              <a:cs typeface="Microsoft JhengHei"/>
            </a:endParaRPr>
          </a:p>
        </p:txBody>
      </p:sp>
      <p:sp>
        <p:nvSpPr>
          <p:cNvPr id="8" name="object 8"/>
          <p:cNvSpPr txBox="1"/>
          <p:nvPr/>
        </p:nvSpPr>
        <p:spPr>
          <a:xfrm>
            <a:off x="1031240" y="6263981"/>
            <a:ext cx="1803400" cy="452120"/>
          </a:xfrm>
          <a:prstGeom prst="rect">
            <a:avLst/>
          </a:prstGeom>
        </p:spPr>
        <p:txBody>
          <a:bodyPr vert="horz" wrap="square" lIns="0" tIns="12700" rIns="0" bIns="0" rtlCol="0">
            <a:spAutoFit/>
          </a:bodyPr>
          <a:lstStyle/>
          <a:p>
            <a:pPr marL="12700">
              <a:lnSpc>
                <a:spcPct val="100000"/>
              </a:lnSpc>
              <a:spcBef>
                <a:spcPts val="100"/>
              </a:spcBef>
            </a:pPr>
            <a:r>
              <a:rPr sz="2800" b="1" spc="-10">
                <a:latin typeface="Microsoft JhengHei"/>
                <a:cs typeface="Microsoft JhengHei"/>
              </a:rPr>
              <a:t>杂的情况。</a:t>
            </a:r>
            <a:endParaRPr sz="2800">
              <a:latin typeface="Microsoft JhengHei"/>
              <a:cs typeface="Microsoft JhengHei"/>
            </a:endParaRPr>
          </a:p>
        </p:txBody>
      </p:sp>
      <p:pic>
        <p:nvPicPr>
          <p:cNvPr id="9" name="object 9"/>
          <p:cNvPicPr/>
          <p:nvPr/>
        </p:nvPicPr>
        <p:blipFill>
          <a:blip r:embed="rId4"/>
          <a:stretch>
            <a:fillRect/>
          </a:stretch>
        </p:blipFill>
        <p:spPr>
          <a:xfrm>
            <a:off x="701040" y="6790884"/>
            <a:ext cx="248920" cy="67115"/>
          </a:xfrm>
          <a:prstGeom prst="rect">
            <a:avLst/>
          </a:prstGeom>
        </p:spPr>
      </p:pic>
      <p:sp>
        <p:nvSpPr>
          <p:cNvPr id="10" name="object 10"/>
          <p:cNvSpPr txBox="1">
            <a:spLocks noGrp="1"/>
          </p:cNvSpPr>
          <p:nvPr>
            <p:ph type="title"/>
          </p:nvPr>
        </p:nvSpPr>
        <p:spPr>
          <a:xfrm>
            <a:off x="535940" y="318770"/>
            <a:ext cx="4292600" cy="452120"/>
          </a:xfrm>
          <a:prstGeom prst="rect">
            <a:avLst/>
          </a:prstGeom>
        </p:spPr>
        <p:txBody>
          <a:bodyPr vert="horz" wrap="square" lIns="0" tIns="12700" rIns="0" bIns="0" rtlCol="0">
            <a:spAutoFit/>
          </a:bodyPr>
          <a:lstStyle/>
          <a:p>
            <a:pPr marL="12700">
              <a:lnSpc>
                <a:spcPct val="100000"/>
              </a:lnSpc>
              <a:spcBef>
                <a:spcPts val="100"/>
              </a:spcBef>
            </a:pPr>
            <a:r>
              <a:rPr sz="2800" b="0" spc="-5">
                <a:latin typeface="黑体"/>
                <a:cs typeface="黑体"/>
              </a:rPr>
              <a:t>四、生产物流系统设计原则</a:t>
            </a:r>
            <a:endParaRPr sz="2800">
              <a:latin typeface="黑体"/>
              <a:cs typeface="黑体"/>
            </a:endParaRPr>
          </a:p>
        </p:txBody>
      </p:sp>
      <p:sp>
        <p:nvSpPr>
          <p:cNvPr id="11" name="object 11"/>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pic>
        <p:nvPicPr>
          <p:cNvPr id="3" name="object 3"/>
          <p:cNvPicPr/>
          <p:nvPr/>
        </p:nvPicPr>
        <p:blipFill>
          <a:blip r:embed="rId3"/>
          <a:stretch>
            <a:fillRect/>
          </a:stretch>
        </p:blipFill>
        <p:spPr>
          <a:xfrm>
            <a:off x="701040" y="1767260"/>
            <a:ext cx="213359" cy="213359"/>
          </a:xfrm>
          <a:prstGeom prst="rect">
            <a:avLst/>
          </a:prstGeom>
        </p:spPr>
      </p:pic>
      <p:sp>
        <p:nvSpPr>
          <p:cNvPr id="4" name="object 4"/>
          <p:cNvSpPr txBox="1"/>
          <p:nvPr/>
        </p:nvSpPr>
        <p:spPr>
          <a:xfrm>
            <a:off x="1031240" y="1663120"/>
            <a:ext cx="7950200" cy="4195445"/>
          </a:xfrm>
          <a:prstGeom prst="rect">
            <a:avLst/>
          </a:prstGeom>
        </p:spPr>
        <p:txBody>
          <a:bodyPr vert="horz" wrap="square" lIns="0" tIns="83820" rIns="0" bIns="0" rtlCol="0">
            <a:spAutoFit/>
          </a:bodyPr>
          <a:lstStyle/>
          <a:p>
            <a:pPr marL="12700" marR="309880">
              <a:lnSpc>
                <a:spcPts val="2300"/>
              </a:lnSpc>
              <a:spcBef>
                <a:spcPts val="660"/>
              </a:spcBef>
            </a:pPr>
            <a:r>
              <a:rPr sz="2400" b="1" spc="-5">
                <a:latin typeface="Microsoft JhengHei"/>
                <a:cs typeface="Microsoft JhengHei"/>
              </a:rPr>
              <a:t>生产物流管理是指对生产过程中的物料流和信息流进行科学的规划、组织和控制。原材料、燃料、外购件投入</a:t>
            </a:r>
            <a:endParaRPr sz="2400">
              <a:latin typeface="Microsoft JhengHei"/>
              <a:cs typeface="Microsoft JhengHei"/>
            </a:endParaRPr>
          </a:p>
          <a:p>
            <a:pPr marL="12700" marR="5080">
              <a:lnSpc>
                <a:spcPct val="80000"/>
              </a:lnSpc>
              <a:spcBef>
                <a:spcPts val="25"/>
              </a:spcBef>
            </a:pPr>
            <a:r>
              <a:rPr sz="2400" b="1" spc="-5">
                <a:latin typeface="Microsoft JhengHei"/>
                <a:cs typeface="Microsoft JhengHei"/>
              </a:rPr>
              <a:t>生产后，经过下料、发料，运送到各个制造点和存储点，</a:t>
            </a:r>
            <a:r>
              <a:rPr sz="2400" b="1" spc="-50">
                <a:latin typeface="Microsoft JhengHei"/>
                <a:cs typeface="Microsoft JhengHei"/>
              </a:rPr>
              <a:t> </a:t>
            </a:r>
            <a:r>
              <a:rPr sz="2400" b="1" spc="-5">
                <a:latin typeface="Microsoft JhengHei"/>
                <a:cs typeface="Microsoft JhengHei"/>
              </a:rPr>
              <a:t>以在制品的形态，从一个生产单位流入另一个生产单位，按按照规定的工艺过程进行制造、储存，借助一定运输装置，在某个点内流转，又从某个点内流出，始终体现着物料实</a:t>
            </a:r>
            <a:r>
              <a:rPr sz="2400" b="1" spc="-50">
                <a:latin typeface="Microsoft JhengHei"/>
                <a:cs typeface="Microsoft JhengHei"/>
              </a:rPr>
              <a:t> </a:t>
            </a:r>
            <a:r>
              <a:rPr sz="2400" b="1" spc="-5">
                <a:latin typeface="Microsoft JhengHei"/>
                <a:cs typeface="Microsoft JhengHei"/>
              </a:rPr>
              <a:t>物形态的流转过程。这样，就构成了生产物流活动的全过</a:t>
            </a:r>
            <a:r>
              <a:rPr sz="2400" b="1" spc="-50">
                <a:latin typeface="Microsoft JhengHei"/>
                <a:cs typeface="Microsoft JhengHei"/>
              </a:rPr>
              <a:t> </a:t>
            </a:r>
            <a:r>
              <a:rPr sz="2400" b="1" spc="-5">
                <a:latin typeface="Microsoft JhengHei"/>
                <a:cs typeface="Microsoft JhengHei"/>
              </a:rPr>
              <a:t>程。物料随着时间进程不断改变自己的实物形态和场所</a:t>
            </a:r>
            <a:endParaRPr sz="2400">
              <a:latin typeface="Microsoft JhengHei"/>
              <a:cs typeface="Microsoft JhengHei"/>
            </a:endParaRPr>
          </a:p>
          <a:p>
            <a:pPr marL="12700" marR="5080">
              <a:lnSpc>
                <a:spcPct val="80000"/>
              </a:lnSpc>
            </a:pPr>
            <a:r>
              <a:rPr sz="2400" b="1" spc="-5">
                <a:latin typeface="Microsoft JhengHei"/>
                <a:cs typeface="Microsoft JhengHei"/>
              </a:rPr>
              <a:t>位置，物料不是处于制造状态，就是处于存储、搬运和等</a:t>
            </a:r>
            <a:r>
              <a:rPr sz="2400" b="1" spc="-50">
                <a:latin typeface="Microsoft JhengHei"/>
                <a:cs typeface="Microsoft JhengHei"/>
              </a:rPr>
              <a:t> </a:t>
            </a:r>
            <a:r>
              <a:rPr sz="2400" b="1" spc="-5">
                <a:latin typeface="Microsoft JhengHei"/>
                <a:cs typeface="Microsoft JhengHei"/>
              </a:rPr>
              <a:t>待状态。生产物流不畅将会导致生产停顿。生产物流过程</a:t>
            </a:r>
            <a:r>
              <a:rPr sz="2400" b="1" spc="-50">
                <a:latin typeface="Microsoft JhengHei"/>
                <a:cs typeface="Microsoft JhengHei"/>
              </a:rPr>
              <a:t> </a:t>
            </a:r>
            <a:r>
              <a:rPr sz="2400" b="1" spc="-5">
                <a:latin typeface="Microsoft JhengHei"/>
                <a:cs typeface="Microsoft JhengHei"/>
              </a:rPr>
              <a:t>要有物流信息服务，即物流信息要支持生产物流的各项业务务活动。通过信息传递，把运输、储存、装配、装卸、</a:t>
            </a:r>
            <a:endParaRPr sz="2400">
              <a:latin typeface="Microsoft JhengHei"/>
              <a:cs typeface="Microsoft JhengHei"/>
            </a:endParaRPr>
          </a:p>
          <a:p>
            <a:pPr marL="12700" marR="5080">
              <a:lnSpc>
                <a:spcPct val="80000"/>
              </a:lnSpc>
            </a:pPr>
            <a:r>
              <a:rPr sz="2400" b="1" spc="-5">
                <a:latin typeface="Microsoft JhengHei"/>
                <a:cs typeface="Microsoft JhengHei"/>
              </a:rPr>
              <a:t>搬运等业务活动联系起来，协调一致，以提高生产物流整体</a:t>
            </a:r>
            <a:r>
              <a:rPr sz="2400" b="1" spc="-10">
                <a:latin typeface="Microsoft JhengHei"/>
                <a:cs typeface="Microsoft JhengHei"/>
              </a:rPr>
              <a:t>体作业效率。</a:t>
            </a:r>
            <a:endParaRPr sz="2400">
              <a:latin typeface="Microsoft JhengHei"/>
              <a:cs typeface="Microsoft JhengHei"/>
            </a:endParaRPr>
          </a:p>
        </p:txBody>
      </p:sp>
      <p:sp>
        <p:nvSpPr>
          <p:cNvPr id="6" name="object 6"/>
          <p:cNvSpPr txBox="1"/>
          <p:nvPr/>
        </p:nvSpPr>
        <p:spPr>
          <a:xfrm>
            <a:off x="8735059" y="6469226"/>
            <a:ext cx="330200" cy="363220"/>
          </a:xfrm>
          <a:prstGeom prst="rect">
            <a:avLst/>
          </a:prstGeom>
        </p:spPr>
        <p:txBody>
          <a:bodyPr vert="horz" wrap="square" lIns="0" tIns="0" rIns="0" bIns="0" rtlCol="0">
            <a:spAutoFit/>
          </a:bodyPr>
          <a:lstStyle/>
          <a:p>
            <a:pPr marL="12700">
              <a:lnSpc>
                <a:spcPts val="2720"/>
              </a:lnSpc>
            </a:pPr>
            <a:r>
              <a:rPr sz="2400" spc="-25">
                <a:solidFill>
                  <a:srgbClr val="482400"/>
                </a:solidFill>
                <a:latin typeface="Times New Roman"/>
                <a:cs typeface="Times New Roman"/>
              </a:rPr>
              <a:t>13</a:t>
            </a:r>
            <a:endParaRPr sz="2400">
              <a:latin typeface="Times New Roman"/>
              <a:cs typeface="Times New Roman"/>
            </a:endParaRPr>
          </a:p>
        </p:txBody>
      </p:sp>
      <p:sp>
        <p:nvSpPr>
          <p:cNvPr id="7" name="object 7"/>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
        <p:nvSpPr>
          <p:cNvPr id="5" name="object 5"/>
          <p:cNvSpPr txBox="1">
            <a:spLocks noGrp="1"/>
          </p:cNvSpPr>
          <p:nvPr>
            <p:ph type="title"/>
          </p:nvPr>
        </p:nvSpPr>
        <p:spPr>
          <a:xfrm>
            <a:off x="535940" y="318770"/>
            <a:ext cx="3403600" cy="452120"/>
          </a:xfrm>
          <a:prstGeom prst="rect">
            <a:avLst/>
          </a:prstGeom>
        </p:spPr>
        <p:txBody>
          <a:bodyPr vert="horz" wrap="square" lIns="0" tIns="12700" rIns="0" bIns="0" rtlCol="0">
            <a:spAutoFit/>
          </a:bodyPr>
          <a:lstStyle/>
          <a:p>
            <a:pPr marL="12700">
              <a:lnSpc>
                <a:spcPct val="100000"/>
              </a:lnSpc>
              <a:spcBef>
                <a:spcPts val="100"/>
              </a:spcBef>
              <a:tabLst>
                <a:tab pos="1256665"/>
              </a:tabLst>
            </a:pPr>
            <a:r>
              <a:rPr sz="2800" b="0">
                <a:latin typeface="黑体"/>
                <a:cs typeface="黑体"/>
              </a:rPr>
              <a:t>第二</a:t>
            </a:r>
            <a:r>
              <a:rPr sz="2800" b="0" spc="-50">
                <a:latin typeface="黑体"/>
                <a:cs typeface="黑体"/>
              </a:rPr>
              <a:t>节</a:t>
            </a:r>
            <a:r>
              <a:rPr sz="2800" b="0">
                <a:latin typeface="黑体"/>
                <a:cs typeface="黑体"/>
              </a:rPr>
              <a:t>	生产物流管</a:t>
            </a:r>
            <a:r>
              <a:rPr sz="2800" b="0" spc="-50">
                <a:latin typeface="黑体"/>
                <a:cs typeface="黑体"/>
              </a:rPr>
              <a:t>理</a:t>
            </a:r>
            <a:endParaRPr sz="2800">
              <a:latin typeface="黑体"/>
              <a:cs typeface="黑体"/>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8735059" y="6436037"/>
            <a:ext cx="330200" cy="391160"/>
          </a:xfrm>
          <a:prstGeom prst="rect">
            <a:avLst/>
          </a:prstGeom>
        </p:spPr>
        <p:txBody>
          <a:bodyPr vert="horz" wrap="square" lIns="0" tIns="12700" rIns="0" bIns="0" rtlCol="0">
            <a:spAutoFit/>
          </a:bodyPr>
          <a:lstStyle/>
          <a:p>
            <a:pPr marL="12700">
              <a:lnSpc>
                <a:spcPct val="100000"/>
              </a:lnSpc>
              <a:spcBef>
                <a:spcPts val="100"/>
              </a:spcBef>
            </a:pPr>
            <a:r>
              <a:rPr sz="2400" spc="-25">
                <a:solidFill>
                  <a:srgbClr val="482400"/>
                </a:solidFill>
                <a:latin typeface="Times New Roman"/>
                <a:cs typeface="Times New Roman"/>
              </a:rPr>
              <a:t>14</a:t>
            </a:r>
            <a:endParaRPr sz="2400">
              <a:latin typeface="Times New Roman"/>
              <a:cs typeface="Times New Roman"/>
            </a:endParaRPr>
          </a:p>
        </p:txBody>
      </p:sp>
      <p:pic>
        <p:nvPicPr>
          <p:cNvPr id="3" name="object 3"/>
          <p:cNvPicPr/>
          <p:nvPr/>
        </p:nvPicPr>
        <p:blipFill>
          <a:blip r:embed="rId2"/>
          <a:stretch>
            <a:fillRect/>
          </a:stretch>
        </p:blipFill>
        <p:spPr>
          <a:xfrm>
            <a:off x="559752" y="416712"/>
            <a:ext cx="177800" cy="177800"/>
          </a:xfrm>
          <a:prstGeom prst="rect">
            <a:avLst/>
          </a:prstGeom>
        </p:spPr>
      </p:pic>
      <p:grpSp>
        <p:nvGrpSpPr>
          <p:cNvPr id="4" name="object 4"/>
          <p:cNvGrpSpPr/>
          <p:nvPr/>
        </p:nvGrpSpPr>
        <p:grpSpPr>
          <a:xfrm>
            <a:off x="559752" y="1026312"/>
            <a:ext cx="7898765" cy="370840"/>
            <a:chOff x="559752" y="1026312"/>
            <a:chExt cx="7898765" cy="370840"/>
          </a:xfrm>
        </p:grpSpPr>
        <p:pic>
          <p:nvPicPr>
            <p:cNvPr id="5" name="object 5"/>
            <p:cNvPicPr/>
            <p:nvPr/>
          </p:nvPicPr>
          <p:blipFill>
            <a:blip r:embed="rId3"/>
            <a:stretch>
              <a:fillRect/>
            </a:stretch>
          </p:blipFill>
          <p:spPr>
            <a:xfrm>
              <a:off x="685800" y="1143000"/>
              <a:ext cx="7772400" cy="254000"/>
            </a:xfrm>
            <a:prstGeom prst="rect">
              <a:avLst/>
            </a:prstGeom>
          </p:spPr>
        </p:pic>
        <p:pic>
          <p:nvPicPr>
            <p:cNvPr id="6" name="object 6"/>
            <p:cNvPicPr/>
            <p:nvPr/>
          </p:nvPicPr>
          <p:blipFill>
            <a:blip r:embed="rId2"/>
            <a:stretch>
              <a:fillRect/>
            </a:stretch>
          </p:blipFill>
          <p:spPr>
            <a:xfrm>
              <a:off x="559752" y="1026312"/>
              <a:ext cx="177800" cy="177800"/>
            </a:xfrm>
            <a:prstGeom prst="rect">
              <a:avLst/>
            </a:prstGeom>
          </p:spPr>
        </p:pic>
      </p:grpSp>
      <p:sp>
        <p:nvSpPr>
          <p:cNvPr id="7" name="object 7"/>
          <p:cNvSpPr txBox="1">
            <a:spLocks noGrp="1"/>
          </p:cNvSpPr>
          <p:nvPr>
            <p:ph type="title"/>
          </p:nvPr>
        </p:nvSpPr>
        <p:spPr>
          <a:xfrm>
            <a:off x="889952" y="327812"/>
            <a:ext cx="2565400" cy="330200"/>
          </a:xfrm>
          <a:prstGeom prst="rect">
            <a:avLst/>
          </a:prstGeom>
        </p:spPr>
        <p:txBody>
          <a:bodyPr vert="horz" wrap="square" lIns="0" tIns="12700" rIns="0" bIns="0" rtlCol="0">
            <a:spAutoFit/>
          </a:bodyPr>
          <a:lstStyle/>
          <a:p>
            <a:pPr marL="12700">
              <a:lnSpc>
                <a:spcPct val="100000"/>
              </a:lnSpc>
              <a:spcBef>
                <a:spcPts val="100"/>
              </a:spcBef>
            </a:pPr>
            <a:r>
              <a:rPr sz="2000" b="0" spc="-5">
                <a:solidFill>
                  <a:srgbClr val="000000"/>
                </a:solidFill>
                <a:latin typeface="宋体"/>
                <a:cs typeface="宋体"/>
              </a:rPr>
              <a:t>一、生产物流管理概述</a:t>
            </a:r>
            <a:endParaRPr sz="2000">
              <a:latin typeface="宋体"/>
              <a:cs typeface="宋体"/>
            </a:endParaRPr>
          </a:p>
        </p:txBody>
      </p:sp>
      <p:pic>
        <p:nvPicPr>
          <p:cNvPr id="8" name="object 8"/>
          <p:cNvPicPr/>
          <p:nvPr/>
        </p:nvPicPr>
        <p:blipFill>
          <a:blip r:embed="rId2"/>
          <a:stretch>
            <a:fillRect/>
          </a:stretch>
        </p:blipFill>
        <p:spPr>
          <a:xfrm>
            <a:off x="559752" y="721512"/>
            <a:ext cx="177800" cy="177800"/>
          </a:xfrm>
          <a:prstGeom prst="rect">
            <a:avLst/>
          </a:prstGeom>
        </p:spPr>
      </p:pic>
      <p:pic>
        <p:nvPicPr>
          <p:cNvPr id="9" name="object 9"/>
          <p:cNvPicPr/>
          <p:nvPr/>
        </p:nvPicPr>
        <p:blipFill>
          <a:blip r:embed="rId2"/>
          <a:stretch>
            <a:fillRect/>
          </a:stretch>
        </p:blipFill>
        <p:spPr>
          <a:xfrm>
            <a:off x="559752" y="2306472"/>
            <a:ext cx="177800" cy="177800"/>
          </a:xfrm>
          <a:prstGeom prst="rect">
            <a:avLst/>
          </a:prstGeom>
        </p:spPr>
      </p:pic>
      <p:pic>
        <p:nvPicPr>
          <p:cNvPr id="10" name="object 10"/>
          <p:cNvPicPr/>
          <p:nvPr/>
        </p:nvPicPr>
        <p:blipFill>
          <a:blip r:embed="rId2"/>
          <a:stretch>
            <a:fillRect/>
          </a:stretch>
        </p:blipFill>
        <p:spPr>
          <a:xfrm>
            <a:off x="559752" y="2597560"/>
            <a:ext cx="177800" cy="177800"/>
          </a:xfrm>
          <a:prstGeom prst="rect">
            <a:avLst/>
          </a:prstGeom>
        </p:spPr>
      </p:pic>
      <p:pic>
        <p:nvPicPr>
          <p:cNvPr id="11" name="object 11"/>
          <p:cNvPicPr/>
          <p:nvPr/>
        </p:nvPicPr>
        <p:blipFill>
          <a:blip r:embed="rId2"/>
          <a:stretch>
            <a:fillRect/>
          </a:stretch>
        </p:blipFill>
        <p:spPr>
          <a:xfrm>
            <a:off x="559752" y="3633881"/>
            <a:ext cx="177800" cy="177800"/>
          </a:xfrm>
          <a:prstGeom prst="rect">
            <a:avLst/>
          </a:prstGeom>
        </p:spPr>
      </p:pic>
      <p:pic>
        <p:nvPicPr>
          <p:cNvPr id="12" name="object 12"/>
          <p:cNvPicPr/>
          <p:nvPr/>
        </p:nvPicPr>
        <p:blipFill>
          <a:blip r:embed="rId2"/>
          <a:stretch>
            <a:fillRect/>
          </a:stretch>
        </p:blipFill>
        <p:spPr>
          <a:xfrm>
            <a:off x="559752" y="4670201"/>
            <a:ext cx="177800" cy="177800"/>
          </a:xfrm>
          <a:prstGeom prst="rect">
            <a:avLst/>
          </a:prstGeom>
        </p:spPr>
      </p:pic>
      <p:pic>
        <p:nvPicPr>
          <p:cNvPr id="13" name="object 13"/>
          <p:cNvPicPr/>
          <p:nvPr/>
        </p:nvPicPr>
        <p:blipFill>
          <a:blip r:embed="rId2"/>
          <a:stretch>
            <a:fillRect/>
          </a:stretch>
        </p:blipFill>
        <p:spPr>
          <a:xfrm>
            <a:off x="559752" y="5462682"/>
            <a:ext cx="177800" cy="177800"/>
          </a:xfrm>
          <a:prstGeom prst="rect">
            <a:avLst/>
          </a:prstGeom>
        </p:spPr>
      </p:pic>
      <p:pic>
        <p:nvPicPr>
          <p:cNvPr id="14" name="object 14"/>
          <p:cNvPicPr/>
          <p:nvPr/>
        </p:nvPicPr>
        <p:blipFill>
          <a:blip r:embed="rId2"/>
          <a:stretch>
            <a:fillRect/>
          </a:stretch>
        </p:blipFill>
        <p:spPr>
          <a:xfrm>
            <a:off x="559752" y="6011322"/>
            <a:ext cx="177800" cy="177800"/>
          </a:xfrm>
          <a:prstGeom prst="rect">
            <a:avLst/>
          </a:prstGeom>
        </p:spPr>
      </p:pic>
      <p:sp>
        <p:nvSpPr>
          <p:cNvPr id="15" name="object 15"/>
          <p:cNvSpPr txBox="1"/>
          <p:nvPr/>
        </p:nvSpPr>
        <p:spPr>
          <a:xfrm>
            <a:off x="877252" y="632612"/>
            <a:ext cx="7670800" cy="6121400"/>
          </a:xfrm>
          <a:prstGeom prst="rect">
            <a:avLst/>
          </a:prstGeom>
        </p:spPr>
        <p:txBody>
          <a:bodyPr vert="horz" wrap="square" lIns="0" tIns="12700" rIns="0" bIns="0" rtlCol="0">
            <a:spAutoFit/>
          </a:bodyPr>
          <a:lstStyle/>
          <a:p>
            <a:pPr marL="25400">
              <a:lnSpc>
                <a:spcPct val="100000"/>
              </a:lnSpc>
              <a:spcBef>
                <a:spcPts val="100"/>
              </a:spcBef>
            </a:pPr>
            <a:r>
              <a:rPr sz="2000">
                <a:latin typeface="宋体"/>
                <a:cs typeface="宋体"/>
              </a:rPr>
              <a:t>（一）</a:t>
            </a:r>
            <a:r>
              <a:rPr sz="2000" spc="-5">
                <a:latin typeface="宋体"/>
                <a:cs typeface="宋体"/>
              </a:rPr>
              <a:t>生产物流管理的基本要求</a:t>
            </a:r>
            <a:endParaRPr sz="2000">
              <a:latin typeface="宋体"/>
              <a:cs typeface="宋体"/>
            </a:endParaRPr>
          </a:p>
          <a:p>
            <a:pPr marL="25400" marR="17780" algn="just">
              <a:lnSpc>
                <a:spcPct val="80000"/>
              </a:lnSpc>
              <a:spcBef>
                <a:spcPts val="480"/>
              </a:spcBef>
            </a:pPr>
            <a:r>
              <a:rPr sz="2000" b="1" spc="-5">
                <a:latin typeface="Microsoft JhengHei"/>
                <a:cs typeface="Microsoft JhengHei"/>
              </a:rPr>
              <a:t>生产物流区别于其他物流系统的最显著特点是它和企业生产紧密联系在一起。只有合理进行生产物流管理，才有可能使生产过程始终处于最佳状态。如果生产物流管理水平低，达不到基本要求，即使生产条件、设备再好，也不可能顺利完成生产过程，更谈不上取得较高的经</a:t>
            </a:r>
            <a:r>
              <a:rPr sz="2000" b="1" spc="-10">
                <a:latin typeface="Microsoft JhengHei"/>
                <a:cs typeface="Microsoft JhengHei"/>
              </a:rPr>
              <a:t>经济效益。</a:t>
            </a:r>
            <a:endParaRPr sz="2000">
              <a:latin typeface="Microsoft JhengHei"/>
              <a:cs typeface="Microsoft JhengHei"/>
            </a:endParaRPr>
          </a:p>
          <a:p>
            <a:pPr marL="25400">
              <a:lnSpc>
                <a:spcPts val="2345"/>
              </a:lnSpc>
            </a:pPr>
            <a:r>
              <a:rPr sz="2000" b="1" spc="-5">
                <a:latin typeface="Microsoft JhengHei"/>
                <a:cs typeface="Microsoft JhengHei"/>
              </a:rPr>
              <a:t>合理生产物流管理的基本要求如下：</a:t>
            </a:r>
            <a:endParaRPr sz="2000">
              <a:latin typeface="Microsoft JhengHei"/>
              <a:cs typeface="Microsoft JhengHei"/>
            </a:endParaRPr>
          </a:p>
          <a:p>
            <a:pPr marL="25400" marR="17780" indent="635635">
              <a:lnSpc>
                <a:spcPct val="81500"/>
              </a:lnSpc>
              <a:spcBef>
                <a:spcPts val="390"/>
              </a:spcBef>
              <a:buSzPct val="95000"/>
              <a:buAutoNum type="arabicPlain"/>
              <a:tabLst>
                <a:tab pos="661035"/>
              </a:tabLst>
            </a:pPr>
            <a:r>
              <a:rPr sz="2000" b="1" spc="-5">
                <a:latin typeface="Microsoft JhengHei"/>
                <a:cs typeface="Microsoft JhengHei"/>
              </a:rPr>
              <a:t>生产物流的连续性。生产是一道工序一道工序地往下进行的，因此，要求物料能顺畅地、最快、最省地走完各个工序，直至成为产品。每个工序的不正常停工都会造成不同程度的物流阻塞，影响整个</a:t>
            </a:r>
            <a:r>
              <a:rPr sz="2000" b="1" spc="-10">
                <a:latin typeface="Microsoft JhengHei"/>
                <a:cs typeface="Microsoft JhengHei"/>
              </a:rPr>
              <a:t>生产的进行。</a:t>
            </a:r>
            <a:endParaRPr sz="2000">
              <a:latin typeface="Microsoft JhengHei"/>
              <a:cs typeface="Microsoft JhengHei"/>
            </a:endParaRPr>
          </a:p>
          <a:p>
            <a:pPr marL="25400" marR="17780" indent="635635">
              <a:lnSpc>
                <a:spcPct val="81500"/>
              </a:lnSpc>
              <a:spcBef>
                <a:spcPts val="335"/>
              </a:spcBef>
              <a:buSzPct val="95000"/>
              <a:buAutoNum type="arabicPlain"/>
              <a:tabLst>
                <a:tab pos="661035"/>
              </a:tabLst>
            </a:pPr>
            <a:r>
              <a:rPr sz="2000" b="1" spc="-5">
                <a:latin typeface="Microsoft JhengHei"/>
                <a:cs typeface="Microsoft JhengHei"/>
              </a:rPr>
              <a:t>生产物流的平行性。一个企业通常生产多种产品，每一种产品又包含着多种零部件，在组织生产时，将各个零件分配在各个车间的各个工序上生产，依次要求各个支流平行流动，如果一个支流发生问题，整个物流都会受到影响。</a:t>
            </a:r>
            <a:endParaRPr sz="2000">
              <a:latin typeface="Microsoft JhengHei"/>
              <a:cs typeface="Microsoft JhengHei"/>
            </a:endParaRPr>
          </a:p>
          <a:p>
            <a:pPr marL="25400" marR="17780" indent="635635">
              <a:lnSpc>
                <a:spcPct val="82200"/>
              </a:lnSpc>
              <a:spcBef>
                <a:spcPts val="320"/>
              </a:spcBef>
              <a:buSzPct val="95000"/>
              <a:buAutoNum type="arabicPlain"/>
              <a:tabLst>
                <a:tab pos="661035"/>
              </a:tabLst>
            </a:pPr>
            <a:r>
              <a:rPr sz="2000" b="1" spc="-5">
                <a:latin typeface="Microsoft JhengHei"/>
                <a:cs typeface="Microsoft JhengHei"/>
              </a:rPr>
              <a:t>生产物流的节奏性。产品在生产过程的各个阶段，从投料到最后完成入库，都能保证按计划有节奏地进行，要求在相同的时间间隔内生产大致相同的数量的产品，均衡地完成生产任务。</a:t>
            </a:r>
            <a:endParaRPr sz="2000">
              <a:latin typeface="Microsoft JhengHei"/>
              <a:cs typeface="Microsoft JhengHei"/>
            </a:endParaRPr>
          </a:p>
          <a:p>
            <a:pPr marL="25400" marR="145415" indent="635635">
              <a:lnSpc>
                <a:spcPts val="2030"/>
              </a:lnSpc>
              <a:spcBef>
                <a:spcPts val="265"/>
              </a:spcBef>
              <a:buSzPct val="95000"/>
              <a:buAutoNum type="arabicPlain"/>
              <a:tabLst>
                <a:tab pos="661035"/>
              </a:tabLst>
            </a:pPr>
            <a:r>
              <a:rPr sz="2000" b="1" spc="-5">
                <a:latin typeface="Microsoft JhengHei"/>
                <a:cs typeface="Microsoft JhengHei"/>
              </a:rPr>
              <a:t>生产物流的比例性。组成产品的饿各个物流量是不同的，有一定比例的，因此，形成了生产物流的比例性。</a:t>
            </a:r>
            <a:endParaRPr sz="2000">
              <a:latin typeface="Microsoft JhengHei"/>
              <a:cs typeface="Microsoft JhengHei"/>
            </a:endParaRPr>
          </a:p>
          <a:p>
            <a:pPr marL="25400" marR="145415" indent="635635">
              <a:lnSpc>
                <a:spcPct val="82200"/>
              </a:lnSpc>
              <a:spcBef>
                <a:spcPts val="315"/>
              </a:spcBef>
              <a:buSzPct val="95000"/>
              <a:buAutoNum type="arabicPlain"/>
              <a:tabLst>
                <a:tab pos="661035"/>
              </a:tabLst>
            </a:pPr>
            <a:r>
              <a:rPr sz="2000" b="1" spc="-5">
                <a:latin typeface="Microsoft JhengHei"/>
                <a:cs typeface="Microsoft JhengHei"/>
              </a:rPr>
              <a:t>生产物流的适应性。当产品改型换代或品种发生变化时，生产物流应具有较强的应变能力。即生产物流应具备在较短的时间内可</a:t>
            </a:r>
            <a:r>
              <a:rPr sz="2000" b="1" spc="-994">
                <a:latin typeface="Microsoft JhengHei"/>
                <a:cs typeface="Microsoft JhengHei"/>
              </a:rPr>
              <a:t>以转</a:t>
            </a:r>
            <a:r>
              <a:rPr sz="2100" baseline="-29761">
                <a:solidFill>
                  <a:srgbClr val="482400"/>
                </a:solidFill>
                <a:latin typeface="Times New Roman"/>
                <a:cs typeface="Times New Roman"/>
              </a:rPr>
              <a:t>11</a:t>
            </a:r>
            <a:r>
              <a:rPr sz="2100" spc="-7" baseline="-29761">
                <a:solidFill>
                  <a:srgbClr val="482400"/>
                </a:solidFill>
                <a:latin typeface="Times New Roman"/>
                <a:cs typeface="Times New Roman"/>
              </a:rPr>
              <a:t>/</a:t>
            </a:r>
            <a:r>
              <a:rPr sz="2100" spc="-757" baseline="-29761">
                <a:solidFill>
                  <a:srgbClr val="482400"/>
                </a:solidFill>
                <a:latin typeface="Times New Roman"/>
                <a:cs typeface="Times New Roman"/>
              </a:rPr>
              <a:t>1</a:t>
            </a:r>
            <a:r>
              <a:rPr sz="2000" b="1" spc="-1500">
                <a:latin typeface="Microsoft JhengHei"/>
                <a:cs typeface="Microsoft JhengHei"/>
              </a:rPr>
              <a:t>移</a:t>
            </a:r>
            <a:r>
              <a:rPr sz="2100" spc="-157" baseline="-29761">
                <a:solidFill>
                  <a:srgbClr val="482400"/>
                </a:solidFill>
                <a:latin typeface="Times New Roman"/>
                <a:cs typeface="Times New Roman"/>
              </a:rPr>
              <a:t>2/2</a:t>
            </a:r>
            <a:r>
              <a:rPr sz="2000" b="1" spc="-1714">
                <a:latin typeface="Microsoft JhengHei"/>
                <a:cs typeface="Microsoft JhengHei"/>
              </a:rPr>
              <a:t>为</a:t>
            </a:r>
            <a:r>
              <a:rPr sz="2100" spc="-195" baseline="-29761">
                <a:solidFill>
                  <a:srgbClr val="482400"/>
                </a:solidFill>
                <a:latin typeface="Times New Roman"/>
                <a:cs typeface="Times New Roman"/>
              </a:rPr>
              <a:t>023</a:t>
            </a:r>
            <a:r>
              <a:rPr sz="2000" b="1" spc="-5">
                <a:latin typeface="Microsoft JhengHei"/>
                <a:cs typeface="Microsoft JhengHei"/>
              </a:rPr>
              <a:t>不同的生产过程服务。</a:t>
            </a:r>
            <a:endParaRPr sz="2000">
              <a:latin typeface="Microsoft JhengHei"/>
              <a:cs typeface="Microsoft JhengHei"/>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559752" y="1097749"/>
            <a:ext cx="7898765" cy="299720"/>
            <a:chOff x="559752" y="1097749"/>
            <a:chExt cx="7898765" cy="299720"/>
          </a:xfrm>
        </p:grpSpPr>
        <p:pic>
          <p:nvPicPr>
            <p:cNvPr id="3" name="object 3"/>
            <p:cNvPicPr/>
            <p:nvPr/>
          </p:nvPicPr>
          <p:blipFill>
            <a:blip r:embed="rId2"/>
            <a:stretch>
              <a:fillRect/>
            </a:stretch>
          </p:blipFill>
          <p:spPr>
            <a:xfrm>
              <a:off x="685800" y="1143000"/>
              <a:ext cx="7772400" cy="254000"/>
            </a:xfrm>
            <a:prstGeom prst="rect">
              <a:avLst/>
            </a:prstGeom>
          </p:spPr>
        </p:pic>
        <p:pic>
          <p:nvPicPr>
            <p:cNvPr id="4" name="object 4"/>
            <p:cNvPicPr/>
            <p:nvPr/>
          </p:nvPicPr>
          <p:blipFill>
            <a:blip r:embed="rId3"/>
            <a:stretch>
              <a:fillRect/>
            </a:stretch>
          </p:blipFill>
          <p:spPr>
            <a:xfrm>
              <a:off x="559752" y="1097749"/>
              <a:ext cx="177800" cy="177800"/>
            </a:xfrm>
            <a:prstGeom prst="rect">
              <a:avLst/>
            </a:prstGeom>
          </p:spPr>
        </p:pic>
      </p:grpSp>
      <p:pic>
        <p:nvPicPr>
          <p:cNvPr id="5" name="object 5"/>
          <p:cNvPicPr/>
          <p:nvPr/>
        </p:nvPicPr>
        <p:blipFill>
          <a:blip r:embed="rId3"/>
          <a:stretch>
            <a:fillRect/>
          </a:stretch>
        </p:blipFill>
        <p:spPr>
          <a:xfrm>
            <a:off x="559752" y="488149"/>
            <a:ext cx="177800" cy="177800"/>
          </a:xfrm>
          <a:prstGeom prst="rect">
            <a:avLst/>
          </a:prstGeom>
        </p:spPr>
      </p:pic>
      <p:pic>
        <p:nvPicPr>
          <p:cNvPr id="6" name="object 6"/>
          <p:cNvPicPr/>
          <p:nvPr/>
        </p:nvPicPr>
        <p:blipFill>
          <a:blip r:embed="rId3"/>
          <a:stretch>
            <a:fillRect/>
          </a:stretch>
        </p:blipFill>
        <p:spPr>
          <a:xfrm>
            <a:off x="559752" y="779237"/>
            <a:ext cx="177800" cy="177800"/>
          </a:xfrm>
          <a:prstGeom prst="rect">
            <a:avLst/>
          </a:prstGeom>
        </p:spPr>
      </p:pic>
      <p:pic>
        <p:nvPicPr>
          <p:cNvPr id="7" name="object 7"/>
          <p:cNvPicPr/>
          <p:nvPr/>
        </p:nvPicPr>
        <p:blipFill>
          <a:blip r:embed="rId3"/>
          <a:stretch>
            <a:fillRect/>
          </a:stretch>
        </p:blipFill>
        <p:spPr>
          <a:xfrm>
            <a:off x="559752" y="1646389"/>
            <a:ext cx="177800" cy="177800"/>
          </a:xfrm>
          <a:prstGeom prst="rect">
            <a:avLst/>
          </a:prstGeom>
        </p:spPr>
      </p:pic>
      <p:pic>
        <p:nvPicPr>
          <p:cNvPr id="8" name="object 8"/>
          <p:cNvPicPr/>
          <p:nvPr/>
        </p:nvPicPr>
        <p:blipFill>
          <a:blip r:embed="rId3"/>
          <a:stretch>
            <a:fillRect/>
          </a:stretch>
        </p:blipFill>
        <p:spPr>
          <a:xfrm>
            <a:off x="559752" y="1937477"/>
            <a:ext cx="177800" cy="177800"/>
          </a:xfrm>
          <a:prstGeom prst="rect">
            <a:avLst/>
          </a:prstGeom>
        </p:spPr>
      </p:pic>
      <p:pic>
        <p:nvPicPr>
          <p:cNvPr id="9" name="object 9"/>
          <p:cNvPicPr/>
          <p:nvPr/>
        </p:nvPicPr>
        <p:blipFill>
          <a:blip r:embed="rId3"/>
          <a:stretch>
            <a:fillRect/>
          </a:stretch>
        </p:blipFill>
        <p:spPr>
          <a:xfrm>
            <a:off x="559752" y="2729957"/>
            <a:ext cx="177800" cy="177800"/>
          </a:xfrm>
          <a:prstGeom prst="rect">
            <a:avLst/>
          </a:prstGeom>
        </p:spPr>
      </p:pic>
      <p:pic>
        <p:nvPicPr>
          <p:cNvPr id="10" name="object 10"/>
          <p:cNvPicPr/>
          <p:nvPr/>
        </p:nvPicPr>
        <p:blipFill>
          <a:blip r:embed="rId3"/>
          <a:stretch>
            <a:fillRect/>
          </a:stretch>
        </p:blipFill>
        <p:spPr>
          <a:xfrm>
            <a:off x="559752" y="3278598"/>
            <a:ext cx="177800" cy="177800"/>
          </a:xfrm>
          <a:prstGeom prst="rect">
            <a:avLst/>
          </a:prstGeom>
        </p:spPr>
      </p:pic>
      <p:pic>
        <p:nvPicPr>
          <p:cNvPr id="11" name="object 11"/>
          <p:cNvPicPr/>
          <p:nvPr/>
        </p:nvPicPr>
        <p:blipFill>
          <a:blip r:embed="rId3"/>
          <a:stretch>
            <a:fillRect/>
          </a:stretch>
        </p:blipFill>
        <p:spPr>
          <a:xfrm>
            <a:off x="559752" y="3827238"/>
            <a:ext cx="177800" cy="177800"/>
          </a:xfrm>
          <a:prstGeom prst="rect">
            <a:avLst/>
          </a:prstGeom>
        </p:spPr>
      </p:pic>
      <p:pic>
        <p:nvPicPr>
          <p:cNvPr id="12" name="object 12"/>
          <p:cNvPicPr/>
          <p:nvPr/>
        </p:nvPicPr>
        <p:blipFill>
          <a:blip r:embed="rId3"/>
          <a:stretch>
            <a:fillRect/>
          </a:stretch>
        </p:blipFill>
        <p:spPr>
          <a:xfrm>
            <a:off x="559752" y="4375878"/>
            <a:ext cx="177800" cy="177800"/>
          </a:xfrm>
          <a:prstGeom prst="rect">
            <a:avLst/>
          </a:prstGeom>
        </p:spPr>
      </p:pic>
      <p:pic>
        <p:nvPicPr>
          <p:cNvPr id="13" name="object 13"/>
          <p:cNvPicPr/>
          <p:nvPr/>
        </p:nvPicPr>
        <p:blipFill>
          <a:blip r:embed="rId3"/>
          <a:stretch>
            <a:fillRect/>
          </a:stretch>
        </p:blipFill>
        <p:spPr>
          <a:xfrm>
            <a:off x="559752" y="4924518"/>
            <a:ext cx="177800" cy="177800"/>
          </a:xfrm>
          <a:prstGeom prst="rect">
            <a:avLst/>
          </a:prstGeom>
        </p:spPr>
      </p:pic>
      <p:sp>
        <p:nvSpPr>
          <p:cNvPr id="14" name="object 14"/>
          <p:cNvSpPr txBox="1"/>
          <p:nvPr/>
        </p:nvSpPr>
        <p:spPr>
          <a:xfrm>
            <a:off x="889952" y="399249"/>
            <a:ext cx="7899400" cy="5267960"/>
          </a:xfrm>
          <a:prstGeom prst="rect">
            <a:avLst/>
          </a:prstGeom>
        </p:spPr>
        <p:txBody>
          <a:bodyPr vert="horz" wrap="square" lIns="0" tIns="12700" rIns="0" bIns="0" rtlCol="0">
            <a:spAutoFit/>
          </a:bodyPr>
          <a:lstStyle/>
          <a:p>
            <a:pPr marL="12700">
              <a:lnSpc>
                <a:spcPts val="2345"/>
              </a:lnSpc>
              <a:spcBef>
                <a:spcPts val="100"/>
              </a:spcBef>
            </a:pPr>
            <a:r>
              <a:rPr sz="2000">
                <a:latin typeface="宋体"/>
                <a:cs typeface="宋体"/>
              </a:rPr>
              <a:t>（二）</a:t>
            </a:r>
            <a:r>
              <a:rPr sz="2000" spc="-10">
                <a:latin typeface="宋体"/>
                <a:cs typeface="宋体"/>
              </a:rPr>
              <a:t>生产物流管理的要点</a:t>
            </a:r>
            <a:endParaRPr sz="2000">
              <a:latin typeface="宋体"/>
              <a:cs typeface="宋体"/>
            </a:endParaRPr>
          </a:p>
          <a:p>
            <a:pPr marL="12700">
              <a:lnSpc>
                <a:spcPts val="2345"/>
              </a:lnSpc>
            </a:pPr>
            <a:r>
              <a:rPr sz="2000">
                <a:latin typeface="Times New Roman"/>
                <a:cs typeface="Times New Roman"/>
              </a:rPr>
              <a:t>1</a:t>
            </a:r>
            <a:r>
              <a:rPr sz="2000" spc="-5">
                <a:latin typeface="宋体"/>
                <a:cs typeface="宋体"/>
              </a:rPr>
              <a:t>．生产物流的成本管理</a:t>
            </a:r>
            <a:endParaRPr sz="2000">
              <a:latin typeface="宋体"/>
              <a:cs typeface="宋体"/>
            </a:endParaRPr>
          </a:p>
          <a:p>
            <a:pPr marL="12700" marR="259079">
              <a:lnSpc>
                <a:spcPts val="1920"/>
              </a:lnSpc>
              <a:spcBef>
                <a:spcPts val="570"/>
              </a:spcBef>
            </a:pPr>
            <a:r>
              <a:rPr sz="2000" spc="-5">
                <a:latin typeface="宋体"/>
                <a:cs typeface="宋体"/>
              </a:rPr>
              <a:t>加强生产物流费用的管理对降低成本、提高生产物流活动的经济效益具有非常重要的意义。</a:t>
            </a:r>
            <a:endParaRPr sz="2000">
              <a:latin typeface="宋体"/>
              <a:cs typeface="宋体"/>
            </a:endParaRPr>
          </a:p>
          <a:p>
            <a:pPr marL="12700">
              <a:lnSpc>
                <a:spcPts val="2345"/>
              </a:lnSpc>
              <a:spcBef>
                <a:spcPts val="15"/>
              </a:spcBef>
            </a:pPr>
            <a:r>
              <a:rPr sz="2000" spc="-5">
                <a:latin typeface="宋体"/>
                <a:cs typeface="宋体"/>
              </a:rPr>
              <a:t>生产物流的成本管理主要包括以下内容：</a:t>
            </a:r>
            <a:endParaRPr sz="2000">
              <a:latin typeface="宋体"/>
              <a:cs typeface="宋体"/>
            </a:endParaRPr>
          </a:p>
          <a:p>
            <a:pPr marL="12700" marR="5080" algn="just">
              <a:lnSpc>
                <a:spcPct val="82200"/>
              </a:lnSpc>
              <a:spcBef>
                <a:spcPts val="375"/>
              </a:spcBef>
            </a:pPr>
            <a:r>
              <a:rPr sz="2000">
                <a:latin typeface="MS Gothic"/>
                <a:cs typeface="MS Gothic"/>
              </a:rPr>
              <a:t>①</a:t>
            </a:r>
            <a:r>
              <a:rPr sz="2000" spc="-5">
                <a:latin typeface="宋体"/>
                <a:cs typeface="宋体"/>
              </a:rPr>
              <a:t>生产物流的成本预测和计划。是指对成本指标、计划指标事先进行预预算平衡，寻求降低生产物流成本的有关技术经济措施，以知道成本计计划的制订。而生产物流成本是成本控制的主要依据。</a:t>
            </a:r>
            <a:endParaRPr sz="2000">
              <a:latin typeface="宋体"/>
              <a:cs typeface="宋体"/>
            </a:endParaRPr>
          </a:p>
          <a:p>
            <a:pPr marL="12700" marR="5080">
              <a:lnSpc>
                <a:spcPts val="2030"/>
              </a:lnSpc>
              <a:spcBef>
                <a:spcPts val="270"/>
              </a:spcBef>
            </a:pPr>
            <a:r>
              <a:rPr sz="2000">
                <a:latin typeface="MS Gothic"/>
                <a:cs typeface="MS Gothic"/>
              </a:rPr>
              <a:t>②</a:t>
            </a:r>
            <a:r>
              <a:rPr sz="2000" spc="-5">
                <a:latin typeface="宋体"/>
                <a:cs typeface="宋体"/>
              </a:rPr>
              <a:t>生产物流成本计算。在计划开始执行后，对产生的生产耗费进行归纳纳，并以适当的方法进行计算。</a:t>
            </a:r>
            <a:endParaRPr sz="2000">
              <a:latin typeface="宋体"/>
              <a:cs typeface="宋体"/>
            </a:endParaRPr>
          </a:p>
          <a:p>
            <a:pPr marL="12700" marR="5080">
              <a:lnSpc>
                <a:spcPts val="2030"/>
              </a:lnSpc>
              <a:spcBef>
                <a:spcPts val="259"/>
              </a:spcBef>
            </a:pPr>
            <a:r>
              <a:rPr sz="2000">
                <a:latin typeface="MS Gothic"/>
                <a:cs typeface="MS Gothic"/>
              </a:rPr>
              <a:t>③</a:t>
            </a:r>
            <a:r>
              <a:rPr sz="2000" spc="-5">
                <a:latin typeface="宋体"/>
                <a:cs typeface="宋体"/>
              </a:rPr>
              <a:t>生产物流成本控制。对日常的生产物流成本支出，采取各种方法进行行严格的控制和管理，使其减到最低限度，以达到预期的目标。</a:t>
            </a:r>
            <a:endParaRPr sz="2000">
              <a:latin typeface="宋体"/>
              <a:cs typeface="宋体"/>
            </a:endParaRPr>
          </a:p>
          <a:p>
            <a:pPr marL="12700" marR="5080">
              <a:lnSpc>
                <a:spcPts val="2030"/>
              </a:lnSpc>
              <a:spcBef>
                <a:spcPts val="259"/>
              </a:spcBef>
            </a:pPr>
            <a:r>
              <a:rPr sz="2000">
                <a:latin typeface="MS Gothic"/>
                <a:cs typeface="MS Gothic"/>
              </a:rPr>
              <a:t>④</a:t>
            </a:r>
            <a:r>
              <a:rPr sz="2000" spc="-5">
                <a:latin typeface="宋体"/>
                <a:cs typeface="宋体"/>
              </a:rPr>
              <a:t>生产物流成本分析。对计算结果进行分析，检查和考核成本计划的完完成情况，找出影响成本升降的主客观因素，总结经验，发现问题。</a:t>
            </a:r>
            <a:endParaRPr sz="2000">
              <a:latin typeface="宋体"/>
              <a:cs typeface="宋体"/>
            </a:endParaRPr>
          </a:p>
          <a:p>
            <a:pPr marL="12700" marR="5080">
              <a:lnSpc>
                <a:spcPts val="2030"/>
              </a:lnSpc>
              <a:spcBef>
                <a:spcPts val="259"/>
              </a:spcBef>
            </a:pPr>
            <a:r>
              <a:rPr sz="2000">
                <a:latin typeface="MS Gothic"/>
                <a:cs typeface="MS Gothic"/>
              </a:rPr>
              <a:t>⑤</a:t>
            </a:r>
            <a:r>
              <a:rPr sz="2000" spc="-5">
                <a:latin typeface="宋体"/>
                <a:cs typeface="宋体"/>
              </a:rPr>
              <a:t>生产物流成本信息反馈。收集有关数据和资料并提供给决策部门，使使其掌握情况。加强成本控制，保证目标的实现。</a:t>
            </a:r>
            <a:endParaRPr sz="2000">
              <a:latin typeface="宋体"/>
              <a:cs typeface="宋体"/>
            </a:endParaRPr>
          </a:p>
          <a:p>
            <a:pPr marL="12700" marR="259079">
              <a:lnSpc>
                <a:spcPct val="82200"/>
              </a:lnSpc>
              <a:spcBef>
                <a:spcPts val="310"/>
              </a:spcBef>
            </a:pPr>
            <a:r>
              <a:rPr sz="2000">
                <a:latin typeface="MS Gothic"/>
                <a:cs typeface="MS Gothic"/>
              </a:rPr>
              <a:t>⑥</a:t>
            </a:r>
            <a:r>
              <a:rPr sz="2000" spc="-5">
                <a:latin typeface="宋体"/>
                <a:cs typeface="宋体"/>
              </a:rPr>
              <a:t>生产物流成本的决策。根据信息反馈的结果，决定采取能以最少</a:t>
            </a:r>
            <a:r>
              <a:rPr sz="2000" spc="-50">
                <a:latin typeface="宋体"/>
                <a:cs typeface="宋体"/>
              </a:rPr>
              <a:t> </a:t>
            </a:r>
            <a:r>
              <a:rPr sz="2000" spc="-5">
                <a:latin typeface="宋体"/>
                <a:cs typeface="宋体"/>
              </a:rPr>
              <a:t>耗费获得最大效果的最优方案，以指导今后的工作，更好地进入生产物流成本管理的下一个环节。</a:t>
            </a:r>
            <a:endParaRPr sz="2000">
              <a:latin typeface="宋体"/>
              <a:cs typeface="宋体"/>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2720"/>
              </a:lnSpc>
            </a:pPr>
            <a:fld id="{81D60167-4931-47E6-BA6A-407CBD079E47}" type="slidenum">
              <a:rPr spc="-25"/>
              <a:t>15</a:t>
            </a:fld>
          </a:p>
        </p:txBody>
      </p:sp>
      <p:sp>
        <p:nvSpPr>
          <p:cNvPr id="16" name="object 16"/>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sp>
        <p:nvSpPr>
          <p:cNvPr id="3" name="object 3"/>
          <p:cNvSpPr txBox="1"/>
          <p:nvPr/>
        </p:nvSpPr>
        <p:spPr>
          <a:xfrm>
            <a:off x="74168" y="1338886"/>
            <a:ext cx="8209280" cy="5147310"/>
          </a:xfrm>
          <a:prstGeom prst="rect">
            <a:avLst/>
          </a:prstGeom>
        </p:spPr>
        <p:txBody>
          <a:bodyPr vert="horz" wrap="square" lIns="0" tIns="35560" rIns="0" bIns="0" rtlCol="0">
            <a:spAutoFit/>
          </a:bodyPr>
          <a:lstStyle/>
          <a:p>
            <a:pPr marL="546735" indent="-534035">
              <a:lnSpc>
                <a:spcPct val="100000"/>
              </a:lnSpc>
              <a:spcBef>
                <a:spcPts val="280"/>
              </a:spcBef>
              <a:buSzPct val="96428"/>
              <a:buFont typeface="Times New Roman"/>
              <a:buAutoNum type="arabicPeriod" startAt="2"/>
              <a:tabLst>
                <a:tab pos="546735"/>
              </a:tabLst>
            </a:pPr>
            <a:r>
              <a:rPr sz="2800" spc="-10">
                <a:latin typeface="宋体"/>
                <a:cs typeface="宋体"/>
              </a:rPr>
              <a:t>生产物流的质量管理</a:t>
            </a:r>
            <a:endParaRPr sz="2800">
              <a:latin typeface="宋体"/>
              <a:cs typeface="宋体"/>
            </a:endParaRPr>
          </a:p>
          <a:p>
            <a:pPr marL="12700">
              <a:lnSpc>
                <a:spcPts val="3270"/>
              </a:lnSpc>
              <a:spcBef>
                <a:spcPts val="185"/>
              </a:spcBef>
            </a:pPr>
            <a:r>
              <a:rPr sz="2800" spc="-5">
                <a:latin typeface="宋体"/>
                <a:cs typeface="宋体"/>
              </a:rPr>
              <a:t>生产物流质量管理有以下特点：</a:t>
            </a:r>
            <a:endParaRPr sz="2800">
              <a:latin typeface="宋体"/>
              <a:cs typeface="宋体"/>
            </a:endParaRPr>
          </a:p>
          <a:p>
            <a:pPr marL="12700">
              <a:lnSpc>
                <a:spcPts val="3270"/>
              </a:lnSpc>
            </a:pPr>
            <a:r>
              <a:rPr sz="2800">
                <a:latin typeface="MS Gothic"/>
                <a:cs typeface="MS Gothic"/>
              </a:rPr>
              <a:t>①</a:t>
            </a:r>
            <a:r>
              <a:rPr sz="2800" spc="-10">
                <a:latin typeface="宋体"/>
                <a:cs typeface="宋体"/>
              </a:rPr>
              <a:t>管理的对象全面。</a:t>
            </a:r>
            <a:endParaRPr sz="2800">
              <a:latin typeface="宋体"/>
              <a:cs typeface="宋体"/>
            </a:endParaRPr>
          </a:p>
          <a:p>
            <a:pPr marL="12700">
              <a:lnSpc>
                <a:spcPct val="100000"/>
              </a:lnSpc>
            </a:pPr>
            <a:r>
              <a:rPr sz="2800">
                <a:latin typeface="MS Gothic"/>
                <a:cs typeface="MS Gothic"/>
              </a:rPr>
              <a:t>②</a:t>
            </a:r>
            <a:r>
              <a:rPr sz="2800" spc="-10">
                <a:latin typeface="宋体"/>
                <a:cs typeface="宋体"/>
              </a:rPr>
              <a:t>管理的范围全面。</a:t>
            </a:r>
            <a:endParaRPr sz="2800">
              <a:latin typeface="宋体"/>
              <a:cs typeface="宋体"/>
            </a:endParaRPr>
          </a:p>
          <a:p>
            <a:pPr marL="12700">
              <a:lnSpc>
                <a:spcPts val="3180"/>
              </a:lnSpc>
            </a:pPr>
            <a:r>
              <a:rPr sz="2800">
                <a:latin typeface="MS Gothic"/>
                <a:cs typeface="MS Gothic"/>
              </a:rPr>
              <a:t>③</a:t>
            </a:r>
            <a:r>
              <a:rPr sz="2800" spc="-10">
                <a:latin typeface="宋体"/>
                <a:cs typeface="宋体"/>
              </a:rPr>
              <a:t>全员参加管理。</a:t>
            </a:r>
            <a:endParaRPr sz="2800">
              <a:latin typeface="宋体"/>
              <a:cs typeface="宋体"/>
            </a:endParaRPr>
          </a:p>
          <a:p>
            <a:pPr marL="551180" indent="-534670">
              <a:lnSpc>
                <a:spcPts val="3180"/>
              </a:lnSpc>
              <a:buSzPct val="96428"/>
              <a:buFont typeface="Times New Roman"/>
              <a:buAutoNum type="arabicPeriod" startAt="3"/>
              <a:tabLst>
                <a:tab pos="551815"/>
              </a:tabLst>
            </a:pPr>
            <a:r>
              <a:rPr sz="2800" spc="-10">
                <a:latin typeface="宋体"/>
                <a:cs typeface="宋体"/>
              </a:rPr>
              <a:t>生产物流的库存管理</a:t>
            </a:r>
            <a:endParaRPr sz="2800">
              <a:latin typeface="宋体"/>
              <a:cs typeface="宋体"/>
            </a:endParaRPr>
          </a:p>
          <a:p>
            <a:pPr marL="906780" indent="-890269">
              <a:lnSpc>
                <a:spcPct val="100000"/>
              </a:lnSpc>
              <a:buSzPct val="96428"/>
              <a:buAutoNum type="arabicPlain"/>
              <a:tabLst>
                <a:tab pos="907415"/>
                <a:tab pos="1795145"/>
              </a:tabLst>
            </a:pPr>
            <a:r>
              <a:rPr sz="2800">
                <a:latin typeface="宋体"/>
                <a:cs typeface="宋体"/>
              </a:rPr>
              <a:t>需</a:t>
            </a:r>
            <a:r>
              <a:rPr sz="2800" spc="-50">
                <a:latin typeface="宋体"/>
                <a:cs typeface="宋体"/>
              </a:rPr>
              <a:t>求</a:t>
            </a:r>
            <a:r>
              <a:rPr sz="2800">
                <a:latin typeface="宋体"/>
                <a:cs typeface="宋体"/>
              </a:rPr>
              <a:t>	需求是指从库存中提取物品</a:t>
            </a:r>
            <a:r>
              <a:rPr sz="2800" spc="-50">
                <a:latin typeface="宋体"/>
                <a:cs typeface="宋体"/>
              </a:rPr>
              <a:t>。</a:t>
            </a:r>
            <a:endParaRPr sz="2800">
              <a:latin typeface="宋体"/>
              <a:cs typeface="宋体"/>
            </a:endParaRPr>
          </a:p>
          <a:p>
            <a:pPr marL="906780" indent="-890269">
              <a:lnSpc>
                <a:spcPct val="100000"/>
              </a:lnSpc>
              <a:buSzPct val="96428"/>
              <a:buAutoNum type="arabicPlain"/>
              <a:tabLst>
                <a:tab pos="907415"/>
                <a:tab pos="1795145"/>
              </a:tabLst>
            </a:pPr>
            <a:r>
              <a:rPr sz="2800">
                <a:latin typeface="宋体"/>
                <a:cs typeface="宋体"/>
              </a:rPr>
              <a:t>补</a:t>
            </a:r>
            <a:r>
              <a:rPr sz="2800" spc="-50">
                <a:latin typeface="宋体"/>
                <a:cs typeface="宋体"/>
              </a:rPr>
              <a:t>给</a:t>
            </a:r>
            <a:r>
              <a:rPr sz="2800">
                <a:latin typeface="宋体"/>
                <a:cs typeface="宋体"/>
              </a:rPr>
              <a:t>	补给是指将物品加入库存</a:t>
            </a:r>
            <a:r>
              <a:rPr sz="2800" spc="-50">
                <a:latin typeface="宋体"/>
                <a:cs typeface="宋体"/>
              </a:rPr>
              <a:t>。</a:t>
            </a:r>
            <a:endParaRPr sz="2800">
              <a:latin typeface="宋体"/>
              <a:cs typeface="宋体"/>
            </a:endParaRPr>
          </a:p>
          <a:p>
            <a:pPr marL="906780" indent="-890269">
              <a:lnSpc>
                <a:spcPct val="100000"/>
              </a:lnSpc>
              <a:buSzPct val="96428"/>
              <a:buAutoNum type="arabicPlain"/>
              <a:tabLst>
                <a:tab pos="907415"/>
                <a:tab pos="1795145"/>
              </a:tabLst>
            </a:pPr>
            <a:r>
              <a:rPr sz="2800">
                <a:latin typeface="宋体"/>
                <a:cs typeface="宋体"/>
              </a:rPr>
              <a:t>约</a:t>
            </a:r>
            <a:r>
              <a:rPr sz="2800" spc="-50">
                <a:latin typeface="宋体"/>
                <a:cs typeface="宋体"/>
              </a:rPr>
              <a:t>束</a:t>
            </a:r>
            <a:r>
              <a:rPr sz="2800">
                <a:latin typeface="宋体"/>
                <a:cs typeface="宋体"/>
              </a:rPr>
              <a:t>	约束是只由管理或实际环境施加于需求</a:t>
            </a:r>
            <a:r>
              <a:rPr sz="2800" spc="-50">
                <a:latin typeface="宋体"/>
                <a:cs typeface="宋体"/>
              </a:rPr>
              <a:t>、</a:t>
            </a:r>
            <a:endParaRPr sz="2800">
              <a:latin typeface="宋体"/>
              <a:cs typeface="宋体"/>
            </a:endParaRPr>
          </a:p>
          <a:p>
            <a:pPr marL="17145">
              <a:lnSpc>
                <a:spcPts val="3270"/>
              </a:lnSpc>
              <a:spcBef>
                <a:spcPts val="185"/>
              </a:spcBef>
            </a:pPr>
            <a:r>
              <a:rPr sz="2800" spc="-10">
                <a:latin typeface="宋体"/>
                <a:cs typeface="宋体"/>
              </a:rPr>
              <a:t>补给和成本的限制。</a:t>
            </a:r>
            <a:endParaRPr sz="2800">
              <a:latin typeface="宋体"/>
              <a:cs typeface="宋体"/>
            </a:endParaRPr>
          </a:p>
          <a:p>
            <a:pPr marL="906780" indent="-890269">
              <a:lnSpc>
                <a:spcPts val="3270"/>
              </a:lnSpc>
              <a:buSzPct val="96428"/>
              <a:buAutoNum type="arabicPlain" startAt="4"/>
              <a:tabLst>
                <a:tab pos="907415"/>
                <a:tab pos="1795145"/>
              </a:tabLst>
            </a:pPr>
            <a:r>
              <a:rPr sz="2800">
                <a:latin typeface="宋体"/>
                <a:cs typeface="宋体"/>
              </a:rPr>
              <a:t>成</a:t>
            </a:r>
            <a:r>
              <a:rPr sz="2800" spc="-50">
                <a:latin typeface="宋体"/>
                <a:cs typeface="宋体"/>
              </a:rPr>
              <a:t>本</a:t>
            </a:r>
            <a:r>
              <a:rPr sz="2800">
                <a:latin typeface="宋体"/>
                <a:cs typeface="宋体"/>
              </a:rPr>
              <a:t>	成本是指维持库存和不维持库存所花费</a:t>
            </a:r>
            <a:r>
              <a:rPr sz="2800" spc="-50">
                <a:latin typeface="宋体"/>
                <a:cs typeface="宋体"/>
              </a:rPr>
              <a:t>的</a:t>
            </a:r>
            <a:endParaRPr sz="2800">
              <a:latin typeface="宋体"/>
              <a:cs typeface="宋体"/>
            </a:endParaRPr>
          </a:p>
          <a:p>
            <a:pPr marL="17145">
              <a:lnSpc>
                <a:spcPct val="100000"/>
              </a:lnSpc>
              <a:spcBef>
                <a:spcPts val="185"/>
              </a:spcBef>
            </a:pPr>
            <a:r>
              <a:rPr sz="2800" spc="-20">
                <a:latin typeface="宋体"/>
                <a:cs typeface="宋体"/>
              </a:rPr>
              <a:t>代价。</a:t>
            </a:r>
            <a:endParaRPr sz="2800">
              <a:latin typeface="宋体"/>
              <a:cs typeface="宋体"/>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2720"/>
              </a:lnSpc>
            </a:pPr>
            <a:fld id="{81D60167-4931-47E6-BA6A-407CBD079E47}" type="slidenum">
              <a:rPr spc="-25"/>
              <a:t>16</a:t>
            </a:fld>
          </a:p>
        </p:txBody>
      </p:sp>
      <p:sp>
        <p:nvSpPr>
          <p:cNvPr id="5" name="object 5"/>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sp>
        <p:nvSpPr>
          <p:cNvPr id="3" name="object 3"/>
          <p:cNvSpPr txBox="1"/>
          <p:nvPr/>
        </p:nvSpPr>
        <p:spPr>
          <a:xfrm>
            <a:off x="74168" y="1946275"/>
            <a:ext cx="9120505" cy="3900170"/>
          </a:xfrm>
          <a:prstGeom prst="rect">
            <a:avLst/>
          </a:prstGeom>
        </p:spPr>
        <p:txBody>
          <a:bodyPr vert="horz" wrap="square" lIns="0" tIns="12700" rIns="0" bIns="0" rtlCol="0">
            <a:spAutoFit/>
          </a:bodyPr>
          <a:lstStyle/>
          <a:p>
            <a:pPr marL="12700">
              <a:lnSpc>
                <a:spcPct val="100000"/>
              </a:lnSpc>
              <a:spcBef>
                <a:spcPts val="100"/>
              </a:spcBef>
            </a:pPr>
            <a:r>
              <a:rPr sz="3200" b="1">
                <a:latin typeface="Microsoft JhengHei"/>
                <a:cs typeface="Microsoft JhengHei"/>
              </a:rPr>
              <a:t>（一）</a:t>
            </a:r>
            <a:r>
              <a:rPr sz="3200" b="1" spc="-15">
                <a:latin typeface="Microsoft JhengHei"/>
                <a:cs typeface="Microsoft JhengHei"/>
              </a:rPr>
              <a:t>工厂选址</a:t>
            </a:r>
            <a:endParaRPr sz="3200">
              <a:latin typeface="Microsoft JhengHei"/>
              <a:cs typeface="Microsoft JhengHei"/>
            </a:endParaRPr>
          </a:p>
          <a:p>
            <a:pPr marL="12700" marR="158750" algn="just">
              <a:lnSpc>
                <a:spcPct val="98600"/>
              </a:lnSpc>
              <a:spcBef>
                <a:spcPts val="50"/>
              </a:spcBef>
            </a:pPr>
            <a:r>
              <a:rPr sz="3200" spc="-5">
                <a:latin typeface="宋体"/>
                <a:cs typeface="宋体"/>
              </a:rPr>
              <a:t>工厂选址合理化是生产物流系统合理化的起点，如何在有效市场需求的范围内对工厂进行地理上的定位是企业决策者真正面对的问题。长期以来形成了诸多工厂选址决策模型，包括利润模式、积点评定</a:t>
            </a:r>
            <a:r>
              <a:rPr sz="3200">
                <a:latin typeface="宋体"/>
                <a:cs typeface="宋体"/>
              </a:rPr>
              <a:t>法（</a:t>
            </a:r>
            <a:r>
              <a:rPr sz="3200">
                <a:latin typeface="Times New Roman"/>
                <a:cs typeface="Times New Roman"/>
              </a:rPr>
              <a:t>Point</a:t>
            </a:r>
            <a:r>
              <a:rPr sz="3200">
                <a:latin typeface="宋体"/>
                <a:cs typeface="宋体"/>
              </a:rPr>
              <a:t>－</a:t>
            </a:r>
            <a:r>
              <a:rPr sz="3200">
                <a:latin typeface="Times New Roman"/>
                <a:cs typeface="Times New Roman"/>
              </a:rPr>
              <a:t>Rating</a:t>
            </a:r>
            <a:r>
              <a:rPr sz="3200" spc="-35">
                <a:latin typeface="Times New Roman"/>
                <a:cs typeface="Times New Roman"/>
              </a:rPr>
              <a:t> </a:t>
            </a:r>
            <a:r>
              <a:rPr sz="3200">
                <a:latin typeface="Times New Roman"/>
                <a:cs typeface="Times New Roman"/>
              </a:rPr>
              <a:t>Method</a:t>
            </a:r>
            <a:r>
              <a:rPr sz="3200">
                <a:latin typeface="宋体"/>
                <a:cs typeface="宋体"/>
              </a:rPr>
              <a:t>）</a:t>
            </a:r>
            <a:r>
              <a:rPr sz="3200" spc="-15">
                <a:latin typeface="宋体"/>
                <a:cs typeface="宋体"/>
              </a:rPr>
              <a:t>、决策树</a:t>
            </a:r>
            <a:endParaRPr sz="3200">
              <a:latin typeface="宋体"/>
              <a:cs typeface="宋体"/>
            </a:endParaRPr>
          </a:p>
          <a:p>
            <a:pPr marL="12700" marR="5080" algn="just">
              <a:lnSpc>
                <a:spcPct val="100000"/>
              </a:lnSpc>
              <a:tabLst>
                <a:tab pos="4250055"/>
                <a:tab pos="8047355"/>
              </a:tabLst>
            </a:pPr>
            <a:r>
              <a:rPr sz="3200">
                <a:latin typeface="宋体"/>
                <a:cs typeface="宋体"/>
              </a:rPr>
              <a:t>（</a:t>
            </a:r>
            <a:r>
              <a:rPr sz="3200" spc="745">
                <a:latin typeface="宋体"/>
                <a:cs typeface="宋体"/>
              </a:rPr>
              <a:t>    </a:t>
            </a:r>
            <a:r>
              <a:rPr sz="3200" spc="-10">
                <a:latin typeface="Times New Roman"/>
                <a:cs typeface="Times New Roman"/>
              </a:rPr>
              <a:t>Decision</a:t>
            </a:r>
            <a:r>
              <a:rPr sz="3200">
                <a:latin typeface="Times New Roman"/>
                <a:cs typeface="Times New Roman"/>
              </a:rPr>
              <a:t>	</a:t>
            </a:r>
            <a:r>
              <a:rPr sz="3200" spc="595">
                <a:latin typeface="宋体"/>
                <a:cs typeface="宋体"/>
              </a:rPr>
              <a:t>－    </a:t>
            </a:r>
            <a:r>
              <a:rPr sz="3200" spc="-10">
                <a:latin typeface="Times New Roman"/>
                <a:cs typeface="Times New Roman"/>
              </a:rPr>
              <a:t>Trees</a:t>
            </a:r>
            <a:r>
              <a:rPr sz="3200">
                <a:latin typeface="Times New Roman"/>
                <a:cs typeface="Times New Roman"/>
              </a:rPr>
              <a:t>	</a:t>
            </a:r>
            <a:r>
              <a:rPr sz="3200" spc="-10">
                <a:latin typeface="Times New Roman"/>
                <a:cs typeface="Times New Roman"/>
              </a:rPr>
              <a:t>Metho LinearProgramming</a:t>
            </a:r>
            <a:r>
              <a:rPr sz="3200" spc="-10">
                <a:latin typeface="宋体"/>
                <a:cs typeface="宋体"/>
              </a:rPr>
              <a:t>）</a:t>
            </a:r>
            <a:r>
              <a:rPr sz="3200" spc="-5">
                <a:latin typeface="宋体"/>
                <a:cs typeface="宋体"/>
              </a:rPr>
              <a:t>等，为工厂经理们长期所依赖</a:t>
            </a:r>
            <a:endParaRPr sz="3200">
              <a:latin typeface="宋体"/>
              <a:cs typeface="宋体"/>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2720"/>
              </a:lnSpc>
            </a:pPr>
            <a:fld id="{81D60167-4931-47E6-BA6A-407CBD079E47}" type="slidenum">
              <a:rPr spc="-25"/>
              <a:t>17</a:t>
            </a:fld>
          </a:p>
        </p:txBody>
      </p:sp>
      <p:sp>
        <p:nvSpPr>
          <p:cNvPr id="6" name="object 6"/>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二、生产物流的规划</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sp>
        <p:nvSpPr>
          <p:cNvPr id="3" name="object 3"/>
          <p:cNvSpPr txBox="1"/>
          <p:nvPr/>
        </p:nvSpPr>
        <p:spPr>
          <a:xfrm>
            <a:off x="74168" y="1874838"/>
            <a:ext cx="8966200" cy="2951480"/>
          </a:xfrm>
          <a:prstGeom prst="rect">
            <a:avLst/>
          </a:prstGeom>
        </p:spPr>
        <p:txBody>
          <a:bodyPr vert="horz" wrap="square" lIns="0" tIns="12700" rIns="0" bIns="0" rtlCol="0">
            <a:spAutoFit/>
          </a:bodyPr>
          <a:lstStyle/>
          <a:p>
            <a:pPr marL="12700">
              <a:lnSpc>
                <a:spcPct val="100000"/>
              </a:lnSpc>
              <a:spcBef>
                <a:spcPts val="100"/>
              </a:spcBef>
            </a:pPr>
            <a:r>
              <a:rPr sz="3200" b="1">
                <a:latin typeface="Microsoft JhengHei"/>
                <a:cs typeface="Microsoft JhengHei"/>
              </a:rPr>
              <a:t>（二）</a:t>
            </a:r>
            <a:r>
              <a:rPr sz="3200" b="1" spc="-10">
                <a:latin typeface="Microsoft JhengHei"/>
                <a:cs typeface="Microsoft JhengHei"/>
              </a:rPr>
              <a:t>工厂及车间布局</a:t>
            </a:r>
            <a:endParaRPr sz="3200">
              <a:latin typeface="Microsoft JhengHei"/>
              <a:cs typeface="Microsoft JhengHei"/>
            </a:endParaRPr>
          </a:p>
          <a:p>
            <a:pPr marL="12700" marR="5080">
              <a:lnSpc>
                <a:spcPct val="100000"/>
              </a:lnSpc>
            </a:pPr>
            <a:r>
              <a:rPr sz="3200" spc="-5">
                <a:latin typeface="宋体"/>
                <a:cs typeface="宋体"/>
              </a:rPr>
              <a:t>工厂平面布局是在厂址和工厂组成确定之后，进一步确定企业的各个部门，包括基本生产车间、辅助生产车间、仓库、办公设施、服务部门等，确定</a:t>
            </a:r>
            <a:r>
              <a:rPr sz="3200" spc="-50">
                <a:latin typeface="宋体"/>
                <a:cs typeface="宋体"/>
              </a:rPr>
              <a:t> </a:t>
            </a:r>
            <a:r>
              <a:rPr sz="3200" spc="-5">
                <a:latin typeface="宋体"/>
                <a:cs typeface="宋体"/>
              </a:rPr>
              <a:t>平面和立面的位置，并相应地设定物料流程、运</a:t>
            </a:r>
            <a:r>
              <a:rPr sz="3200" spc="-50">
                <a:latin typeface="宋体"/>
                <a:cs typeface="宋体"/>
              </a:rPr>
              <a:t> </a:t>
            </a:r>
            <a:r>
              <a:rPr sz="3200" spc="-10">
                <a:latin typeface="宋体"/>
                <a:cs typeface="宋体"/>
              </a:rPr>
              <a:t>输方式和运输线路。</a:t>
            </a:r>
            <a:endParaRPr sz="3200">
              <a:latin typeface="宋体"/>
              <a:cs typeface="宋体"/>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2720"/>
              </a:lnSpc>
            </a:pPr>
            <a:fld id="{81D60167-4931-47E6-BA6A-407CBD079E47}" type="slidenum">
              <a:rPr spc="-25"/>
              <a:t>18</a:t>
            </a:fld>
          </a:p>
        </p:txBody>
      </p:sp>
      <p:sp>
        <p:nvSpPr>
          <p:cNvPr id="6" name="object 6"/>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二、生产物流的规划</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sp>
        <p:nvSpPr>
          <p:cNvPr id="3" name="object 3"/>
          <p:cNvSpPr txBox="1">
            <a:spLocks noGrp="1"/>
          </p:cNvSpPr>
          <p:nvPr>
            <p:ph type="title"/>
          </p:nvPr>
        </p:nvSpPr>
        <p:spPr>
          <a:xfrm>
            <a:off x="74168" y="350520"/>
            <a:ext cx="3683000" cy="513080"/>
          </a:xfrm>
          <a:prstGeom prst="rect">
            <a:avLst/>
          </a:prstGeom>
        </p:spPr>
        <p:txBody>
          <a:bodyPr vert="horz" wrap="square" lIns="0" tIns="12700" rIns="0" bIns="0" rtlCol="0">
            <a:spAutoFit/>
          </a:bodyPr>
          <a:lstStyle/>
          <a:p>
            <a:pPr marL="12700">
              <a:lnSpc>
                <a:spcPct val="100000"/>
              </a:lnSpc>
              <a:spcBef>
                <a:spcPts val="100"/>
              </a:spcBef>
            </a:pPr>
            <a:r>
              <a:rPr sz="3200" spc="-10">
                <a:solidFill>
                  <a:srgbClr val="000000"/>
                </a:solidFill>
              </a:rPr>
              <a:t>三、生产物流的控制</a:t>
            </a:r>
            <a:endParaRPr sz="3200"/>
          </a:p>
        </p:txBody>
      </p:sp>
      <p:sp>
        <p:nvSpPr>
          <p:cNvPr id="4" name="object 4"/>
          <p:cNvSpPr txBox="1"/>
          <p:nvPr/>
        </p:nvSpPr>
        <p:spPr>
          <a:xfrm>
            <a:off x="74168" y="1325879"/>
            <a:ext cx="6527800" cy="1000760"/>
          </a:xfrm>
          <a:prstGeom prst="rect">
            <a:avLst/>
          </a:prstGeom>
        </p:spPr>
        <p:txBody>
          <a:bodyPr vert="horz" wrap="square" lIns="0" tIns="12700" rIns="0" bIns="0" rtlCol="0">
            <a:spAutoFit/>
          </a:bodyPr>
          <a:lstStyle/>
          <a:p>
            <a:pPr marL="12700">
              <a:lnSpc>
                <a:spcPct val="100000"/>
              </a:lnSpc>
              <a:spcBef>
                <a:spcPts val="100"/>
              </a:spcBef>
            </a:pPr>
            <a:r>
              <a:rPr sz="3200" b="1">
                <a:latin typeface="Microsoft JhengHei"/>
                <a:cs typeface="Microsoft JhengHei"/>
              </a:rPr>
              <a:t>（二）</a:t>
            </a:r>
            <a:r>
              <a:rPr sz="3200" b="1" spc="-5">
                <a:latin typeface="Microsoft JhengHei"/>
                <a:cs typeface="Microsoft JhengHei"/>
              </a:rPr>
              <a:t>生产物流系统的控制方式</a:t>
            </a:r>
            <a:endParaRPr sz="3200">
              <a:latin typeface="Microsoft JhengHei"/>
              <a:cs typeface="Microsoft JhengHei"/>
            </a:endParaRPr>
          </a:p>
          <a:p>
            <a:pPr marL="12700">
              <a:lnSpc>
                <a:spcPct val="100000"/>
              </a:lnSpc>
            </a:pPr>
            <a:r>
              <a:rPr sz="3200" b="1" spc="-5">
                <a:latin typeface="Microsoft JhengHei"/>
                <a:cs typeface="Microsoft JhengHei"/>
              </a:rPr>
              <a:t>有两种基本控制方式：反馈和前馈。</a:t>
            </a:r>
            <a:endParaRPr sz="3200">
              <a:latin typeface="Microsoft JhengHei"/>
              <a:cs typeface="Microsoft JhengHei"/>
            </a:endParaRPr>
          </a:p>
        </p:txBody>
      </p:sp>
      <p:sp>
        <p:nvSpPr>
          <p:cNvPr id="5" name="object 5"/>
          <p:cNvSpPr txBox="1"/>
          <p:nvPr/>
        </p:nvSpPr>
        <p:spPr>
          <a:xfrm>
            <a:off x="3733165" y="2936557"/>
            <a:ext cx="1041400" cy="330200"/>
          </a:xfrm>
          <a:prstGeom prst="rect">
            <a:avLst/>
          </a:prstGeom>
        </p:spPr>
        <p:txBody>
          <a:bodyPr vert="horz" wrap="square" lIns="0" tIns="12700" rIns="0" bIns="0" rtlCol="0">
            <a:spAutoFit/>
          </a:bodyPr>
          <a:lstStyle/>
          <a:p>
            <a:pPr marL="12700">
              <a:lnSpc>
                <a:spcPct val="100000"/>
              </a:lnSpc>
              <a:spcBef>
                <a:spcPts val="100"/>
              </a:spcBef>
            </a:pPr>
            <a:r>
              <a:rPr sz="2000" spc="-15">
                <a:latin typeface="宋体"/>
                <a:cs typeface="宋体"/>
              </a:rPr>
              <a:t>随机干扰</a:t>
            </a:r>
            <a:endParaRPr sz="2000">
              <a:latin typeface="宋体"/>
              <a:cs typeface="宋体"/>
            </a:endParaRPr>
          </a:p>
        </p:txBody>
      </p:sp>
      <p:sp>
        <p:nvSpPr>
          <p:cNvPr id="6" name="object 6"/>
          <p:cNvSpPr txBox="1"/>
          <p:nvPr/>
        </p:nvSpPr>
        <p:spPr>
          <a:xfrm>
            <a:off x="1831339" y="3668395"/>
            <a:ext cx="533400" cy="330200"/>
          </a:xfrm>
          <a:prstGeom prst="rect">
            <a:avLst/>
          </a:prstGeom>
        </p:spPr>
        <p:txBody>
          <a:bodyPr vert="horz" wrap="square" lIns="0" tIns="12700" rIns="0" bIns="0" rtlCol="0">
            <a:spAutoFit/>
          </a:bodyPr>
          <a:lstStyle/>
          <a:p>
            <a:pPr marL="12700">
              <a:lnSpc>
                <a:spcPct val="100000"/>
              </a:lnSpc>
              <a:spcBef>
                <a:spcPts val="100"/>
              </a:spcBef>
            </a:pPr>
            <a:r>
              <a:rPr sz="2000" spc="-25">
                <a:latin typeface="宋体"/>
                <a:cs typeface="宋体"/>
              </a:rPr>
              <a:t>输入</a:t>
            </a:r>
            <a:endParaRPr sz="2000">
              <a:latin typeface="宋体"/>
              <a:cs typeface="宋体"/>
            </a:endParaRPr>
          </a:p>
        </p:txBody>
      </p:sp>
      <p:sp>
        <p:nvSpPr>
          <p:cNvPr id="7" name="object 7"/>
          <p:cNvSpPr txBox="1"/>
          <p:nvPr/>
        </p:nvSpPr>
        <p:spPr>
          <a:xfrm>
            <a:off x="6065202" y="3771582"/>
            <a:ext cx="533400" cy="330200"/>
          </a:xfrm>
          <a:prstGeom prst="rect">
            <a:avLst/>
          </a:prstGeom>
        </p:spPr>
        <p:txBody>
          <a:bodyPr vert="horz" wrap="square" lIns="0" tIns="12700" rIns="0" bIns="0" rtlCol="0">
            <a:spAutoFit/>
          </a:bodyPr>
          <a:lstStyle/>
          <a:p>
            <a:pPr marL="12700">
              <a:lnSpc>
                <a:spcPct val="100000"/>
              </a:lnSpc>
              <a:spcBef>
                <a:spcPts val="100"/>
              </a:spcBef>
            </a:pPr>
            <a:r>
              <a:rPr sz="2000" spc="-25">
                <a:latin typeface="宋体"/>
                <a:cs typeface="宋体"/>
              </a:rPr>
              <a:t>输出</a:t>
            </a:r>
            <a:endParaRPr sz="2000">
              <a:latin typeface="宋体"/>
              <a:cs typeface="宋体"/>
            </a:endParaRPr>
          </a:p>
        </p:txBody>
      </p:sp>
      <p:sp>
        <p:nvSpPr>
          <p:cNvPr id="8" name="object 8"/>
          <p:cNvSpPr txBox="1"/>
          <p:nvPr/>
        </p:nvSpPr>
        <p:spPr>
          <a:xfrm>
            <a:off x="3295650" y="3730625"/>
            <a:ext cx="1173480" cy="438150"/>
          </a:xfrm>
          <a:prstGeom prst="rect">
            <a:avLst/>
          </a:prstGeom>
          <a:ln w="9525">
            <a:solidFill>
              <a:srgbClr val="000000"/>
            </a:solidFill>
          </a:ln>
        </p:spPr>
        <p:txBody>
          <a:bodyPr vert="horz" wrap="square" lIns="0" tIns="18415" rIns="0" bIns="0" rtlCol="0">
            <a:spAutoFit/>
          </a:bodyPr>
          <a:lstStyle/>
          <a:p>
            <a:pPr marL="78105">
              <a:lnSpc>
                <a:spcPct val="100000"/>
              </a:lnSpc>
              <a:spcBef>
                <a:spcPts val="145"/>
              </a:spcBef>
            </a:pPr>
            <a:r>
              <a:rPr sz="2000" spc="-15">
                <a:latin typeface="宋体"/>
                <a:cs typeface="宋体"/>
              </a:rPr>
              <a:t>控制对象</a:t>
            </a:r>
            <a:endParaRPr sz="2000">
              <a:latin typeface="宋体"/>
              <a:cs typeface="宋体"/>
            </a:endParaRPr>
          </a:p>
        </p:txBody>
      </p:sp>
      <p:sp>
        <p:nvSpPr>
          <p:cNvPr id="9" name="object 9"/>
          <p:cNvSpPr/>
          <p:nvPr/>
        </p:nvSpPr>
        <p:spPr>
          <a:xfrm>
            <a:off x="2397113" y="3857536"/>
            <a:ext cx="899160" cy="50800"/>
          </a:xfrm>
          <a:custGeom>
            <a:rect l="l" t="t" r="r" b="b"/>
            <a:pathLst>
              <a:path w="899160" h="50800">
                <a:moveTo>
                  <a:pt x="885862" y="31798"/>
                </a:moveTo>
                <a:lnTo>
                  <a:pt x="875669" y="31798"/>
                </a:lnTo>
                <a:lnTo>
                  <a:pt x="875691" y="19099"/>
                </a:lnTo>
                <a:lnTo>
                  <a:pt x="847747" y="19049"/>
                </a:lnTo>
                <a:lnTo>
                  <a:pt x="847781" y="0"/>
                </a:lnTo>
                <a:lnTo>
                  <a:pt x="898536" y="25489"/>
                </a:lnTo>
                <a:lnTo>
                  <a:pt x="885862" y="31798"/>
                </a:lnTo>
                <a:close/>
              </a:path>
              <a:path w="899160" h="50800">
                <a:moveTo>
                  <a:pt x="847725" y="31749"/>
                </a:moveTo>
                <a:lnTo>
                  <a:pt x="0" y="30251"/>
                </a:lnTo>
                <a:lnTo>
                  <a:pt x="22" y="17551"/>
                </a:lnTo>
                <a:lnTo>
                  <a:pt x="847747" y="19049"/>
                </a:lnTo>
                <a:lnTo>
                  <a:pt x="847725" y="31749"/>
                </a:lnTo>
                <a:close/>
              </a:path>
              <a:path w="899160" h="50800">
                <a:moveTo>
                  <a:pt x="875669" y="31798"/>
                </a:moveTo>
                <a:lnTo>
                  <a:pt x="847725" y="31749"/>
                </a:lnTo>
                <a:lnTo>
                  <a:pt x="847747" y="19049"/>
                </a:lnTo>
                <a:lnTo>
                  <a:pt x="875691" y="19099"/>
                </a:lnTo>
                <a:lnTo>
                  <a:pt x="875669" y="31798"/>
                </a:lnTo>
                <a:close/>
              </a:path>
              <a:path w="899160" h="50800">
                <a:moveTo>
                  <a:pt x="847691" y="50799"/>
                </a:moveTo>
                <a:lnTo>
                  <a:pt x="847725" y="31749"/>
                </a:lnTo>
                <a:lnTo>
                  <a:pt x="885862" y="31798"/>
                </a:lnTo>
                <a:lnTo>
                  <a:pt x="847691" y="50799"/>
                </a:lnTo>
                <a:close/>
              </a:path>
            </a:pathLst>
          </a:custGeom>
          <a:solidFill>
            <a:srgbClr val="000000"/>
          </a:solidFill>
        </p:spPr>
        <p:txBody>
          <a:bodyPr wrap="square" lIns="0" tIns="0" rIns="0" bIns="0" rtlCol="0"/>
          <a:lstStyle/>
          <a:p/>
        </p:txBody>
      </p:sp>
      <p:grpSp>
        <p:nvGrpSpPr>
          <p:cNvPr id="10" name="object 10"/>
          <p:cNvGrpSpPr/>
          <p:nvPr/>
        </p:nvGrpSpPr>
        <p:grpSpPr>
          <a:xfrm>
            <a:off x="2751137" y="4038450"/>
            <a:ext cx="544830" cy="916305"/>
            <a:chOff x="2751137" y="4038450"/>
            <a:chExt cx="544830" cy="916305"/>
          </a:xfrm>
        </p:grpSpPr>
        <p:sp>
          <p:nvSpPr>
            <p:cNvPr id="11" name="object 11"/>
            <p:cNvSpPr/>
            <p:nvPr/>
          </p:nvSpPr>
          <p:spPr>
            <a:xfrm>
              <a:off x="2755881" y="4038450"/>
              <a:ext cx="540385" cy="50800"/>
            </a:xfrm>
            <a:custGeom>
              <a:rect l="l" t="t" r="r" b="b"/>
              <a:pathLst>
                <a:path w="540385" h="50800">
                  <a:moveTo>
                    <a:pt x="527111" y="31831"/>
                  </a:moveTo>
                  <a:lnTo>
                    <a:pt x="516890" y="31831"/>
                  </a:lnTo>
                  <a:lnTo>
                    <a:pt x="516928" y="19132"/>
                  </a:lnTo>
                  <a:lnTo>
                    <a:pt x="488987" y="19049"/>
                  </a:lnTo>
                  <a:lnTo>
                    <a:pt x="489043" y="0"/>
                  </a:lnTo>
                  <a:lnTo>
                    <a:pt x="539768" y="25549"/>
                  </a:lnTo>
                  <a:lnTo>
                    <a:pt x="527111" y="31831"/>
                  </a:lnTo>
                  <a:close/>
                </a:path>
                <a:path w="540385" h="50800">
                  <a:moveTo>
                    <a:pt x="488950" y="31749"/>
                  </a:moveTo>
                  <a:lnTo>
                    <a:pt x="0" y="30311"/>
                  </a:lnTo>
                  <a:lnTo>
                    <a:pt x="37" y="17611"/>
                  </a:lnTo>
                  <a:lnTo>
                    <a:pt x="488987" y="19049"/>
                  </a:lnTo>
                  <a:lnTo>
                    <a:pt x="488950" y="31749"/>
                  </a:lnTo>
                  <a:close/>
                </a:path>
                <a:path w="540385" h="50800">
                  <a:moveTo>
                    <a:pt x="516890" y="31831"/>
                  </a:moveTo>
                  <a:lnTo>
                    <a:pt x="488950" y="31749"/>
                  </a:lnTo>
                  <a:lnTo>
                    <a:pt x="488987" y="19049"/>
                  </a:lnTo>
                  <a:lnTo>
                    <a:pt x="516928" y="19132"/>
                  </a:lnTo>
                  <a:lnTo>
                    <a:pt x="516890" y="31831"/>
                  </a:lnTo>
                  <a:close/>
                </a:path>
                <a:path w="540385" h="50800">
                  <a:moveTo>
                    <a:pt x="488894" y="50799"/>
                  </a:moveTo>
                  <a:lnTo>
                    <a:pt x="488950" y="31749"/>
                  </a:lnTo>
                  <a:lnTo>
                    <a:pt x="527111" y="31831"/>
                  </a:lnTo>
                  <a:lnTo>
                    <a:pt x="488894" y="50799"/>
                  </a:lnTo>
                  <a:close/>
                </a:path>
              </a:pathLst>
            </a:custGeom>
            <a:solidFill>
              <a:srgbClr val="000000"/>
            </a:solidFill>
          </p:spPr>
          <p:txBody>
            <a:bodyPr wrap="square" lIns="0" tIns="0" rIns="0" bIns="0" rtlCol="0"/>
            <a:lstStyle/>
            <a:p/>
          </p:txBody>
        </p:sp>
        <p:sp>
          <p:nvSpPr>
            <p:cNvPr id="12" name="object 12"/>
            <p:cNvSpPr/>
            <p:nvPr/>
          </p:nvSpPr>
          <p:spPr>
            <a:xfrm flipH="1">
              <a:off x="2755900" y="4062412"/>
              <a:ext cx="0" cy="892175"/>
            </a:xfrm>
            <a:custGeom>
              <a:rect l="l" t="t" r="r" b="b"/>
              <a:pathLst>
                <a:path h="892175">
                  <a:moveTo>
                    <a:pt x="0" y="0"/>
                  </a:moveTo>
                  <a:lnTo>
                    <a:pt x="0" y="892175"/>
                  </a:lnTo>
                </a:path>
              </a:pathLst>
            </a:custGeom>
            <a:ln w="9525">
              <a:solidFill>
                <a:srgbClr val="000000"/>
              </a:solidFill>
            </a:ln>
          </p:spPr>
          <p:txBody>
            <a:bodyPr wrap="square" lIns="0" tIns="0" rIns="0" bIns="0" rtlCol="0"/>
            <a:lstStyle/>
            <a:p/>
          </p:txBody>
        </p:sp>
        <p:sp>
          <p:nvSpPr>
            <p:cNvPr id="13" name="object 13"/>
            <p:cNvSpPr/>
            <p:nvPr/>
          </p:nvSpPr>
          <p:spPr>
            <a:xfrm>
              <a:off x="2755900" y="4930775"/>
              <a:ext cx="539750" cy="0"/>
            </a:xfrm>
            <a:custGeom>
              <a:rect l="l" t="t" r="r" b="b"/>
              <a:pathLst>
                <a:path w="539750">
                  <a:moveTo>
                    <a:pt x="0" y="0"/>
                  </a:moveTo>
                  <a:lnTo>
                    <a:pt x="539750" y="0"/>
                  </a:lnTo>
                </a:path>
              </a:pathLst>
            </a:custGeom>
            <a:ln w="9525">
              <a:solidFill>
                <a:srgbClr val="000000"/>
              </a:solidFill>
            </a:ln>
          </p:spPr>
          <p:txBody>
            <a:bodyPr wrap="square" lIns="0" tIns="0" rIns="0" bIns="0" rtlCol="0"/>
            <a:lstStyle/>
            <a:p/>
          </p:txBody>
        </p:sp>
      </p:grpSp>
      <p:sp>
        <p:nvSpPr>
          <p:cNvPr id="14" name="object 14"/>
          <p:cNvSpPr/>
          <p:nvPr/>
        </p:nvSpPr>
        <p:spPr>
          <a:xfrm>
            <a:off x="4468812" y="3929062"/>
            <a:ext cx="1557655" cy="50800"/>
          </a:xfrm>
          <a:custGeom>
            <a:rect l="l" t="t" r="r" b="b"/>
            <a:pathLst>
              <a:path w="1557654" h="50800">
                <a:moveTo>
                  <a:pt x="1506537" y="50800"/>
                </a:moveTo>
                <a:lnTo>
                  <a:pt x="1506537" y="0"/>
                </a:lnTo>
                <a:lnTo>
                  <a:pt x="1544637" y="19049"/>
                </a:lnTo>
                <a:lnTo>
                  <a:pt x="1534480" y="19049"/>
                </a:lnTo>
                <a:lnTo>
                  <a:pt x="1534480" y="31750"/>
                </a:lnTo>
                <a:lnTo>
                  <a:pt x="1544637" y="31750"/>
                </a:lnTo>
                <a:lnTo>
                  <a:pt x="1506537" y="50800"/>
                </a:lnTo>
                <a:close/>
              </a:path>
              <a:path w="1557654" h="50800">
                <a:moveTo>
                  <a:pt x="1506537" y="31750"/>
                </a:moveTo>
                <a:lnTo>
                  <a:pt x="0" y="31750"/>
                </a:lnTo>
                <a:lnTo>
                  <a:pt x="0" y="19049"/>
                </a:lnTo>
                <a:lnTo>
                  <a:pt x="1506537" y="19049"/>
                </a:lnTo>
                <a:lnTo>
                  <a:pt x="1506537" y="31750"/>
                </a:lnTo>
                <a:close/>
              </a:path>
              <a:path w="1557654" h="50800">
                <a:moveTo>
                  <a:pt x="1544637" y="31750"/>
                </a:moveTo>
                <a:lnTo>
                  <a:pt x="1534480" y="31750"/>
                </a:lnTo>
                <a:lnTo>
                  <a:pt x="1534480" y="19049"/>
                </a:lnTo>
                <a:lnTo>
                  <a:pt x="1544637" y="19049"/>
                </a:lnTo>
                <a:lnTo>
                  <a:pt x="1557337" y="25400"/>
                </a:lnTo>
                <a:lnTo>
                  <a:pt x="1544637" y="31750"/>
                </a:lnTo>
                <a:close/>
              </a:path>
            </a:pathLst>
          </a:custGeom>
          <a:solidFill>
            <a:srgbClr val="000000"/>
          </a:solidFill>
        </p:spPr>
        <p:txBody>
          <a:bodyPr wrap="square" lIns="0" tIns="0" rIns="0" bIns="0" rtlCol="0"/>
          <a:lstStyle/>
          <a:p/>
        </p:txBody>
      </p:sp>
      <p:sp>
        <p:nvSpPr>
          <p:cNvPr id="15" name="object 15"/>
          <p:cNvSpPr/>
          <p:nvPr/>
        </p:nvSpPr>
        <p:spPr>
          <a:xfrm>
            <a:off x="3789362" y="3331829"/>
            <a:ext cx="443865" cy="332740"/>
          </a:xfrm>
          <a:custGeom>
            <a:rect l="l" t="t" r="r" b="b"/>
            <a:pathLst>
              <a:path w="443864" h="332739">
                <a:moveTo>
                  <a:pt x="44552" y="306900"/>
                </a:moveTo>
                <a:lnTo>
                  <a:pt x="443527" y="10190"/>
                </a:lnTo>
                <a:lnTo>
                  <a:pt x="435948" y="0"/>
                </a:lnTo>
                <a:lnTo>
                  <a:pt x="36974" y="296709"/>
                </a:lnTo>
                <a:lnTo>
                  <a:pt x="44552" y="306900"/>
                </a:lnTo>
                <a:close/>
              </a:path>
              <a:path w="443864" h="332739">
                <a:moveTo>
                  <a:pt x="4316" y="323574"/>
                </a:moveTo>
                <a:lnTo>
                  <a:pt x="22131" y="323574"/>
                </a:lnTo>
                <a:lnTo>
                  <a:pt x="14552" y="313383"/>
                </a:lnTo>
                <a:lnTo>
                  <a:pt x="36974" y="296709"/>
                </a:lnTo>
                <a:lnTo>
                  <a:pt x="25605" y="281423"/>
                </a:lnTo>
                <a:lnTo>
                  <a:pt x="4316" y="323574"/>
                </a:lnTo>
                <a:close/>
              </a:path>
              <a:path w="443864" h="332739">
                <a:moveTo>
                  <a:pt x="22131" y="323574"/>
                </a:moveTo>
                <a:lnTo>
                  <a:pt x="44552" y="306900"/>
                </a:lnTo>
                <a:lnTo>
                  <a:pt x="36974" y="296709"/>
                </a:lnTo>
                <a:lnTo>
                  <a:pt x="14552" y="313383"/>
                </a:lnTo>
                <a:lnTo>
                  <a:pt x="22131" y="323574"/>
                </a:lnTo>
                <a:close/>
              </a:path>
              <a:path w="443864" h="332739">
                <a:moveTo>
                  <a:pt x="0" y="332120"/>
                </a:moveTo>
                <a:lnTo>
                  <a:pt x="55921" y="322186"/>
                </a:lnTo>
                <a:lnTo>
                  <a:pt x="44552" y="306900"/>
                </a:lnTo>
                <a:lnTo>
                  <a:pt x="22131" y="323574"/>
                </a:lnTo>
                <a:lnTo>
                  <a:pt x="4316" y="323574"/>
                </a:lnTo>
                <a:lnTo>
                  <a:pt x="0" y="332120"/>
                </a:lnTo>
                <a:close/>
              </a:path>
            </a:pathLst>
          </a:custGeom>
          <a:solidFill>
            <a:srgbClr val="000000"/>
          </a:solidFill>
        </p:spPr>
        <p:txBody>
          <a:bodyPr wrap="square" lIns="0" tIns="0" rIns="0" bIns="0" rtlCol="0"/>
          <a:lstStyle/>
          <a:p/>
        </p:txBody>
      </p:sp>
      <p:sp>
        <p:nvSpPr>
          <p:cNvPr id="16" name="object 16"/>
          <p:cNvSpPr txBox="1"/>
          <p:nvPr/>
        </p:nvSpPr>
        <p:spPr>
          <a:xfrm>
            <a:off x="3295650" y="4524375"/>
            <a:ext cx="1173480" cy="438150"/>
          </a:xfrm>
          <a:prstGeom prst="rect">
            <a:avLst/>
          </a:prstGeom>
          <a:ln w="9525">
            <a:solidFill>
              <a:srgbClr val="000000"/>
            </a:solidFill>
          </a:ln>
        </p:spPr>
        <p:txBody>
          <a:bodyPr vert="horz" wrap="square" lIns="0" tIns="18415" rIns="0" bIns="0" rtlCol="0">
            <a:spAutoFit/>
          </a:bodyPr>
          <a:lstStyle/>
          <a:p>
            <a:pPr marL="78105">
              <a:lnSpc>
                <a:spcPct val="100000"/>
              </a:lnSpc>
              <a:spcBef>
                <a:spcPts val="145"/>
              </a:spcBef>
            </a:pPr>
            <a:r>
              <a:rPr sz="2000" spc="-15">
                <a:latin typeface="宋体"/>
                <a:cs typeface="宋体"/>
              </a:rPr>
              <a:t>控制目标</a:t>
            </a:r>
            <a:endParaRPr sz="2000">
              <a:latin typeface="宋体"/>
              <a:cs typeface="宋体"/>
            </a:endParaRPr>
          </a:p>
        </p:txBody>
      </p:sp>
      <p:sp>
        <p:nvSpPr>
          <p:cNvPr id="17" name="object 17"/>
          <p:cNvSpPr txBox="1"/>
          <p:nvPr/>
        </p:nvSpPr>
        <p:spPr>
          <a:xfrm>
            <a:off x="3295650" y="4962525"/>
            <a:ext cx="1173480" cy="438150"/>
          </a:xfrm>
          <a:prstGeom prst="rect">
            <a:avLst/>
          </a:prstGeom>
          <a:ln w="9525">
            <a:solidFill>
              <a:srgbClr val="000000"/>
            </a:solidFill>
          </a:ln>
        </p:spPr>
        <p:txBody>
          <a:bodyPr vert="horz" wrap="square" lIns="0" tIns="18415" rIns="0" bIns="0" rtlCol="0">
            <a:spAutoFit/>
          </a:bodyPr>
          <a:lstStyle/>
          <a:p>
            <a:pPr marL="78105">
              <a:lnSpc>
                <a:spcPct val="100000"/>
              </a:lnSpc>
              <a:spcBef>
                <a:spcPts val="145"/>
              </a:spcBef>
            </a:pPr>
            <a:r>
              <a:rPr sz="2000" spc="-15">
                <a:latin typeface="宋体"/>
                <a:cs typeface="宋体"/>
              </a:rPr>
              <a:t>控制主体</a:t>
            </a:r>
            <a:endParaRPr sz="2000">
              <a:latin typeface="宋体"/>
              <a:cs typeface="宋体"/>
            </a:endParaRPr>
          </a:p>
        </p:txBody>
      </p:sp>
      <p:sp>
        <p:nvSpPr>
          <p:cNvPr id="18" name="object 18"/>
          <p:cNvSpPr txBox="1"/>
          <p:nvPr/>
        </p:nvSpPr>
        <p:spPr>
          <a:xfrm>
            <a:off x="4748212" y="4532312"/>
            <a:ext cx="640080" cy="878205"/>
          </a:xfrm>
          <a:prstGeom prst="rect">
            <a:avLst/>
          </a:prstGeom>
          <a:ln w="9525">
            <a:solidFill>
              <a:srgbClr val="000000"/>
            </a:solidFill>
          </a:ln>
        </p:spPr>
        <p:txBody>
          <a:bodyPr vert="horz" wrap="square" lIns="0" tIns="2540" rIns="0" bIns="0" rtlCol="0">
            <a:spAutoFit/>
          </a:bodyPr>
          <a:lstStyle/>
          <a:p>
            <a:pPr marL="65405" marR="57785">
              <a:lnSpc>
                <a:spcPct val="102299"/>
              </a:lnSpc>
              <a:spcBef>
                <a:spcPts val="20"/>
              </a:spcBef>
            </a:pPr>
            <a:r>
              <a:rPr sz="2000" spc="-25">
                <a:latin typeface="宋体"/>
                <a:cs typeface="宋体"/>
              </a:rPr>
              <a:t>信息收集</a:t>
            </a:r>
            <a:endParaRPr sz="2000">
              <a:latin typeface="宋体"/>
              <a:cs typeface="宋体"/>
            </a:endParaRPr>
          </a:p>
        </p:txBody>
      </p:sp>
      <p:sp>
        <p:nvSpPr>
          <p:cNvPr id="19" name="object 19"/>
          <p:cNvSpPr/>
          <p:nvPr/>
        </p:nvSpPr>
        <p:spPr>
          <a:xfrm>
            <a:off x="4468812" y="4937125"/>
            <a:ext cx="279400" cy="50800"/>
          </a:xfrm>
          <a:custGeom>
            <a:rect l="l" t="t" r="r" b="b"/>
            <a:pathLst>
              <a:path w="279400" h="50800">
                <a:moveTo>
                  <a:pt x="50800" y="50800"/>
                </a:moveTo>
                <a:lnTo>
                  <a:pt x="50800" y="0"/>
                </a:lnTo>
                <a:lnTo>
                  <a:pt x="12700" y="19049"/>
                </a:lnTo>
                <a:lnTo>
                  <a:pt x="22860" y="19049"/>
                </a:lnTo>
                <a:lnTo>
                  <a:pt x="22860" y="31750"/>
                </a:lnTo>
                <a:lnTo>
                  <a:pt x="12700" y="31750"/>
                </a:lnTo>
                <a:lnTo>
                  <a:pt x="50800" y="50800"/>
                </a:lnTo>
                <a:close/>
              </a:path>
              <a:path w="279400" h="50800">
                <a:moveTo>
                  <a:pt x="50800" y="31750"/>
                </a:moveTo>
                <a:lnTo>
                  <a:pt x="279400" y="31750"/>
                </a:lnTo>
                <a:lnTo>
                  <a:pt x="279400" y="19049"/>
                </a:lnTo>
                <a:lnTo>
                  <a:pt x="50800" y="19049"/>
                </a:lnTo>
                <a:lnTo>
                  <a:pt x="50800" y="31750"/>
                </a:lnTo>
                <a:close/>
              </a:path>
              <a:path w="279400" h="50800">
                <a:moveTo>
                  <a:pt x="12700" y="31750"/>
                </a:moveTo>
                <a:lnTo>
                  <a:pt x="22860" y="31750"/>
                </a:lnTo>
                <a:lnTo>
                  <a:pt x="22860" y="19049"/>
                </a:lnTo>
                <a:lnTo>
                  <a:pt x="12700" y="19049"/>
                </a:lnTo>
                <a:lnTo>
                  <a:pt x="0" y="25400"/>
                </a:lnTo>
                <a:lnTo>
                  <a:pt x="12700" y="31750"/>
                </a:lnTo>
                <a:close/>
              </a:path>
            </a:pathLst>
          </a:custGeom>
          <a:solidFill>
            <a:srgbClr val="000000"/>
          </a:solidFill>
        </p:spPr>
        <p:txBody>
          <a:bodyPr wrap="square" lIns="0" tIns="0" rIns="0" bIns="0" rtlCol="0"/>
          <a:lstStyle/>
          <a:p/>
        </p:txBody>
      </p:sp>
      <p:grpSp>
        <p:nvGrpSpPr>
          <p:cNvPr id="20" name="object 20"/>
          <p:cNvGrpSpPr/>
          <p:nvPr/>
        </p:nvGrpSpPr>
        <p:grpSpPr>
          <a:xfrm>
            <a:off x="5387975" y="3954462"/>
            <a:ext cx="284480" cy="1025525"/>
            <a:chOff x="5387975" y="3954462"/>
            <a:chExt cx="284480" cy="1025525"/>
          </a:xfrm>
        </p:grpSpPr>
        <p:sp>
          <p:nvSpPr>
            <p:cNvPr id="21" name="object 21"/>
            <p:cNvSpPr/>
            <p:nvPr/>
          </p:nvSpPr>
          <p:spPr>
            <a:xfrm flipH="1">
              <a:off x="5667375" y="3954462"/>
              <a:ext cx="0" cy="1008380"/>
            </a:xfrm>
            <a:custGeom>
              <a:rect l="l" t="t" r="r" b="b"/>
              <a:pathLst>
                <a:path h="1008378">
                  <a:moveTo>
                    <a:pt x="0" y="0"/>
                  </a:moveTo>
                  <a:lnTo>
                    <a:pt x="0" y="1008061"/>
                  </a:lnTo>
                </a:path>
              </a:pathLst>
            </a:custGeom>
            <a:ln w="9525">
              <a:solidFill>
                <a:srgbClr val="000000"/>
              </a:solidFill>
            </a:ln>
          </p:spPr>
          <p:txBody>
            <a:bodyPr wrap="square" lIns="0" tIns="0" rIns="0" bIns="0" rtlCol="0"/>
            <a:lstStyle/>
            <a:p/>
          </p:txBody>
        </p:sp>
        <p:sp>
          <p:nvSpPr>
            <p:cNvPr id="22" name="object 22"/>
            <p:cNvSpPr/>
            <p:nvPr/>
          </p:nvSpPr>
          <p:spPr>
            <a:xfrm>
              <a:off x="5387975" y="4929187"/>
              <a:ext cx="279400" cy="50800"/>
            </a:xfrm>
            <a:custGeom>
              <a:rect l="l" t="t" r="r" b="b"/>
              <a:pathLst>
                <a:path w="279400" h="50800">
                  <a:moveTo>
                    <a:pt x="50800" y="50800"/>
                  </a:moveTo>
                  <a:lnTo>
                    <a:pt x="50800" y="0"/>
                  </a:lnTo>
                  <a:lnTo>
                    <a:pt x="12700" y="19049"/>
                  </a:lnTo>
                  <a:lnTo>
                    <a:pt x="22860" y="19049"/>
                  </a:lnTo>
                  <a:lnTo>
                    <a:pt x="22860" y="31750"/>
                  </a:lnTo>
                  <a:lnTo>
                    <a:pt x="12700" y="31750"/>
                  </a:lnTo>
                  <a:lnTo>
                    <a:pt x="50800" y="50800"/>
                  </a:lnTo>
                  <a:close/>
                </a:path>
                <a:path w="279400" h="50800">
                  <a:moveTo>
                    <a:pt x="50800" y="31750"/>
                  </a:moveTo>
                  <a:lnTo>
                    <a:pt x="279400" y="31750"/>
                  </a:lnTo>
                  <a:lnTo>
                    <a:pt x="279400" y="19049"/>
                  </a:lnTo>
                  <a:lnTo>
                    <a:pt x="50800" y="19049"/>
                  </a:lnTo>
                  <a:lnTo>
                    <a:pt x="50800" y="31750"/>
                  </a:lnTo>
                  <a:close/>
                </a:path>
                <a:path w="279400" h="50800">
                  <a:moveTo>
                    <a:pt x="12700" y="31750"/>
                  </a:moveTo>
                  <a:lnTo>
                    <a:pt x="22860" y="31750"/>
                  </a:lnTo>
                  <a:lnTo>
                    <a:pt x="22860" y="19049"/>
                  </a:lnTo>
                  <a:lnTo>
                    <a:pt x="12700" y="19049"/>
                  </a:lnTo>
                  <a:lnTo>
                    <a:pt x="0" y="25400"/>
                  </a:lnTo>
                  <a:lnTo>
                    <a:pt x="12700" y="31750"/>
                  </a:lnTo>
                  <a:close/>
                </a:path>
              </a:pathLst>
            </a:custGeom>
            <a:solidFill>
              <a:srgbClr val="000000"/>
            </a:solidFill>
          </p:spPr>
          <p:txBody>
            <a:bodyPr wrap="square" lIns="0" tIns="0" rIns="0" bIns="0" rtlCol="0"/>
            <a:lstStyle/>
            <a:p/>
          </p:txBody>
        </p:sp>
      </p:grpSp>
      <p:sp>
        <p:nvSpPr>
          <p:cNvPr id="23" name="object 23"/>
          <p:cNvSpPr txBox="1"/>
          <p:nvPr/>
        </p:nvSpPr>
        <p:spPr>
          <a:xfrm>
            <a:off x="3073399" y="5826278"/>
            <a:ext cx="3759200"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图</a:t>
            </a:r>
            <a:r>
              <a:rPr sz="2800">
                <a:latin typeface="Times New Roman"/>
                <a:cs typeface="Times New Roman"/>
              </a:rPr>
              <a:t>10</a:t>
            </a:r>
            <a:r>
              <a:rPr sz="2800">
                <a:latin typeface="宋体"/>
                <a:cs typeface="宋体"/>
              </a:rPr>
              <a:t>－</a:t>
            </a:r>
            <a:r>
              <a:rPr sz="2800">
                <a:latin typeface="Times New Roman"/>
                <a:cs typeface="Times New Roman"/>
              </a:rPr>
              <a:t>4</a:t>
            </a:r>
            <a:r>
              <a:rPr sz="2800" spc="-10">
                <a:latin typeface="宋体"/>
                <a:cs typeface="宋体"/>
              </a:rPr>
              <a:t>反馈过程示意图</a:t>
            </a:r>
            <a:endParaRPr sz="2800">
              <a:latin typeface="宋体"/>
              <a:cs typeface="宋体"/>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2720"/>
              </a:lnSpc>
            </a:pPr>
            <a:fld id="{81D60167-4931-47E6-BA6A-407CBD079E47}" type="slidenum">
              <a:rPr spc="-25"/>
              <a:t>19</a:t>
            </a:fld>
          </a:p>
        </p:txBody>
      </p:sp>
      <p:sp>
        <p:nvSpPr>
          <p:cNvPr id="25" name="object 25"/>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685800" y="1143000"/>
            <a:ext cx="7772400" cy="254000"/>
          </a:xfrm>
          <a:prstGeom prst="rect">
            <a:avLst/>
          </a:prstGeom>
        </p:spPr>
      </p:pic>
      <p:sp>
        <p:nvSpPr>
          <p:cNvPr id="3" name="object 3"/>
          <p:cNvSpPr txBox="1">
            <a:spLocks noGrp="1"/>
          </p:cNvSpPr>
          <p:nvPr>
            <p:ph type="title"/>
          </p:nvPr>
        </p:nvSpPr>
        <p:spPr>
          <a:xfrm>
            <a:off x="4336415" y="2022157"/>
            <a:ext cx="1041400" cy="330200"/>
          </a:xfrm>
          <a:prstGeom prst="rect">
            <a:avLst/>
          </a:prstGeom>
        </p:spPr>
        <p:txBody>
          <a:bodyPr vert="horz" wrap="square" lIns="0" tIns="12700" rIns="0" bIns="0" rtlCol="0">
            <a:spAutoFit/>
          </a:bodyPr>
          <a:lstStyle/>
          <a:p>
            <a:pPr marL="12700">
              <a:lnSpc>
                <a:spcPct val="100000"/>
              </a:lnSpc>
              <a:spcBef>
                <a:spcPts val="100"/>
              </a:spcBef>
            </a:pPr>
            <a:r>
              <a:rPr sz="2000" b="0" spc="-15">
                <a:solidFill>
                  <a:srgbClr val="000000"/>
                </a:solidFill>
                <a:latin typeface="宋体"/>
                <a:cs typeface="宋体"/>
              </a:rPr>
              <a:t>随机干扰</a:t>
            </a:r>
            <a:endParaRPr sz="2000">
              <a:latin typeface="宋体"/>
              <a:cs typeface="宋体"/>
            </a:endParaRPr>
          </a:p>
        </p:txBody>
      </p:sp>
      <p:sp>
        <p:nvSpPr>
          <p:cNvPr id="4" name="object 4"/>
          <p:cNvSpPr txBox="1"/>
          <p:nvPr/>
        </p:nvSpPr>
        <p:spPr>
          <a:xfrm>
            <a:off x="2059939" y="2884169"/>
            <a:ext cx="533400" cy="330200"/>
          </a:xfrm>
          <a:prstGeom prst="rect">
            <a:avLst/>
          </a:prstGeom>
        </p:spPr>
        <p:txBody>
          <a:bodyPr vert="horz" wrap="square" lIns="0" tIns="12700" rIns="0" bIns="0" rtlCol="0">
            <a:spAutoFit/>
          </a:bodyPr>
          <a:lstStyle/>
          <a:p>
            <a:pPr marL="12700">
              <a:lnSpc>
                <a:spcPct val="100000"/>
              </a:lnSpc>
              <a:spcBef>
                <a:spcPts val="100"/>
              </a:spcBef>
            </a:pPr>
            <a:r>
              <a:rPr sz="2000" spc="-25">
                <a:latin typeface="宋体"/>
                <a:cs typeface="宋体"/>
              </a:rPr>
              <a:t>输入</a:t>
            </a:r>
            <a:endParaRPr sz="2000">
              <a:latin typeface="宋体"/>
              <a:cs typeface="宋体"/>
            </a:endParaRPr>
          </a:p>
        </p:txBody>
      </p:sp>
      <p:sp>
        <p:nvSpPr>
          <p:cNvPr id="5" name="object 5"/>
          <p:cNvSpPr txBox="1"/>
          <p:nvPr/>
        </p:nvSpPr>
        <p:spPr>
          <a:xfrm>
            <a:off x="6076315" y="2968307"/>
            <a:ext cx="533400" cy="330200"/>
          </a:xfrm>
          <a:prstGeom prst="rect">
            <a:avLst/>
          </a:prstGeom>
        </p:spPr>
        <p:txBody>
          <a:bodyPr vert="horz" wrap="square" lIns="0" tIns="12700" rIns="0" bIns="0" rtlCol="0">
            <a:spAutoFit/>
          </a:bodyPr>
          <a:lstStyle/>
          <a:p>
            <a:pPr marL="12700">
              <a:lnSpc>
                <a:spcPct val="100000"/>
              </a:lnSpc>
              <a:spcBef>
                <a:spcPts val="100"/>
              </a:spcBef>
            </a:pPr>
            <a:r>
              <a:rPr sz="2000" spc="-25">
                <a:latin typeface="宋体"/>
                <a:cs typeface="宋体"/>
              </a:rPr>
              <a:t>输出</a:t>
            </a:r>
            <a:endParaRPr sz="2000">
              <a:latin typeface="宋体"/>
              <a:cs typeface="宋体"/>
            </a:endParaRPr>
          </a:p>
        </p:txBody>
      </p:sp>
      <p:sp>
        <p:nvSpPr>
          <p:cNvPr id="6" name="object 6"/>
          <p:cNvSpPr txBox="1"/>
          <p:nvPr/>
        </p:nvSpPr>
        <p:spPr>
          <a:xfrm>
            <a:off x="3827462" y="2927350"/>
            <a:ext cx="1405255" cy="497205"/>
          </a:xfrm>
          <a:prstGeom prst="rect">
            <a:avLst/>
          </a:prstGeom>
          <a:ln w="9525">
            <a:solidFill>
              <a:srgbClr val="000000"/>
            </a:solidFill>
          </a:ln>
        </p:spPr>
        <p:txBody>
          <a:bodyPr vert="horz" wrap="square" lIns="0" tIns="18415" rIns="0" bIns="0" rtlCol="0">
            <a:spAutoFit/>
          </a:bodyPr>
          <a:lstStyle/>
          <a:p>
            <a:pPr marL="194310">
              <a:lnSpc>
                <a:spcPct val="100000"/>
              </a:lnSpc>
              <a:spcBef>
                <a:spcPts val="145"/>
              </a:spcBef>
            </a:pPr>
            <a:r>
              <a:rPr sz="2000" spc="-15">
                <a:latin typeface="宋体"/>
                <a:cs typeface="宋体"/>
              </a:rPr>
              <a:t>控制对象</a:t>
            </a:r>
            <a:endParaRPr sz="2000">
              <a:latin typeface="宋体"/>
              <a:cs typeface="宋体"/>
            </a:endParaRPr>
          </a:p>
        </p:txBody>
      </p:sp>
      <p:sp>
        <p:nvSpPr>
          <p:cNvPr id="7" name="object 7"/>
          <p:cNvSpPr/>
          <p:nvPr/>
        </p:nvSpPr>
        <p:spPr>
          <a:xfrm>
            <a:off x="2752715" y="3092337"/>
            <a:ext cx="1075055" cy="76200"/>
          </a:xfrm>
          <a:custGeom>
            <a:rect l="l" t="t" r="r" b="b"/>
            <a:pathLst>
              <a:path w="1075054" h="76200">
                <a:moveTo>
                  <a:pt x="1062102" y="44511"/>
                </a:moveTo>
                <a:lnTo>
                  <a:pt x="1040451" y="44511"/>
                </a:lnTo>
                <a:lnTo>
                  <a:pt x="1040470" y="31812"/>
                </a:lnTo>
                <a:lnTo>
                  <a:pt x="998556" y="31750"/>
                </a:lnTo>
                <a:lnTo>
                  <a:pt x="998603" y="0"/>
                </a:lnTo>
                <a:lnTo>
                  <a:pt x="1074747" y="38212"/>
                </a:lnTo>
                <a:lnTo>
                  <a:pt x="1062102" y="44511"/>
                </a:lnTo>
                <a:close/>
              </a:path>
              <a:path w="1075054" h="76200">
                <a:moveTo>
                  <a:pt x="998537" y="44449"/>
                </a:moveTo>
                <a:lnTo>
                  <a:pt x="0" y="42974"/>
                </a:lnTo>
                <a:lnTo>
                  <a:pt x="18" y="30274"/>
                </a:lnTo>
                <a:lnTo>
                  <a:pt x="998556" y="31750"/>
                </a:lnTo>
                <a:lnTo>
                  <a:pt x="998537" y="44449"/>
                </a:lnTo>
                <a:close/>
              </a:path>
              <a:path w="1075054" h="76200">
                <a:moveTo>
                  <a:pt x="1040451" y="44511"/>
                </a:moveTo>
                <a:lnTo>
                  <a:pt x="998537" y="44449"/>
                </a:lnTo>
                <a:lnTo>
                  <a:pt x="998556" y="31750"/>
                </a:lnTo>
                <a:lnTo>
                  <a:pt x="1040470" y="31812"/>
                </a:lnTo>
                <a:lnTo>
                  <a:pt x="1040451" y="44511"/>
                </a:lnTo>
                <a:close/>
              </a:path>
              <a:path w="1075054" h="76200">
                <a:moveTo>
                  <a:pt x="998490" y="76199"/>
                </a:moveTo>
                <a:lnTo>
                  <a:pt x="998537" y="44449"/>
                </a:lnTo>
                <a:lnTo>
                  <a:pt x="1062102" y="44511"/>
                </a:lnTo>
                <a:lnTo>
                  <a:pt x="998490" y="76199"/>
                </a:lnTo>
                <a:close/>
              </a:path>
            </a:pathLst>
          </a:custGeom>
          <a:solidFill>
            <a:srgbClr val="000000"/>
          </a:solidFill>
        </p:spPr>
        <p:txBody>
          <a:bodyPr wrap="square" lIns="0" tIns="0" rIns="0" bIns="0" rtlCol="0"/>
          <a:lstStyle/>
          <a:p/>
        </p:txBody>
      </p:sp>
      <p:sp>
        <p:nvSpPr>
          <p:cNvPr id="8" name="object 8"/>
          <p:cNvSpPr/>
          <p:nvPr/>
        </p:nvSpPr>
        <p:spPr>
          <a:xfrm>
            <a:off x="3182922" y="3338324"/>
            <a:ext cx="645160" cy="76200"/>
          </a:xfrm>
          <a:custGeom>
            <a:rect l="l" t="t" r="r" b="b"/>
            <a:pathLst>
              <a:path w="645160" h="76200">
                <a:moveTo>
                  <a:pt x="631933" y="44553"/>
                </a:moveTo>
                <a:lnTo>
                  <a:pt x="610236" y="44553"/>
                </a:lnTo>
                <a:lnTo>
                  <a:pt x="610267" y="31853"/>
                </a:lnTo>
                <a:lnTo>
                  <a:pt x="568356" y="31750"/>
                </a:lnTo>
                <a:lnTo>
                  <a:pt x="568434" y="0"/>
                </a:lnTo>
                <a:lnTo>
                  <a:pt x="644540" y="38288"/>
                </a:lnTo>
                <a:lnTo>
                  <a:pt x="631933" y="44553"/>
                </a:lnTo>
                <a:close/>
              </a:path>
              <a:path w="645160" h="76200">
                <a:moveTo>
                  <a:pt x="568324" y="44449"/>
                </a:moveTo>
                <a:lnTo>
                  <a:pt x="0" y="43050"/>
                </a:lnTo>
                <a:lnTo>
                  <a:pt x="31" y="30350"/>
                </a:lnTo>
                <a:lnTo>
                  <a:pt x="568356" y="31750"/>
                </a:lnTo>
                <a:lnTo>
                  <a:pt x="568324" y="44449"/>
                </a:lnTo>
                <a:close/>
              </a:path>
              <a:path w="645160" h="76200">
                <a:moveTo>
                  <a:pt x="610236" y="44553"/>
                </a:moveTo>
                <a:lnTo>
                  <a:pt x="568324" y="44449"/>
                </a:lnTo>
                <a:lnTo>
                  <a:pt x="568356" y="31750"/>
                </a:lnTo>
                <a:lnTo>
                  <a:pt x="610267" y="31853"/>
                </a:lnTo>
                <a:lnTo>
                  <a:pt x="610236" y="44553"/>
                </a:lnTo>
                <a:close/>
              </a:path>
              <a:path w="645160" h="76200">
                <a:moveTo>
                  <a:pt x="568246" y="76199"/>
                </a:moveTo>
                <a:lnTo>
                  <a:pt x="568324" y="44449"/>
                </a:lnTo>
                <a:lnTo>
                  <a:pt x="631933" y="44553"/>
                </a:lnTo>
                <a:lnTo>
                  <a:pt x="568246" y="76199"/>
                </a:lnTo>
                <a:close/>
              </a:path>
            </a:pathLst>
          </a:custGeom>
          <a:solidFill>
            <a:srgbClr val="000000"/>
          </a:solidFill>
        </p:spPr>
        <p:txBody>
          <a:bodyPr wrap="square" lIns="0" tIns="0" rIns="0" bIns="0" rtlCol="0"/>
          <a:lstStyle/>
          <a:p/>
        </p:txBody>
      </p:sp>
      <p:graphicFrame>
        <p:nvGraphicFramePr>
          <p:cNvPr id="9" name="object 9"/>
          <p:cNvGraphicFramePr>
            <a:graphicFrameLocks noGrp="1"/>
          </p:cNvGraphicFramePr>
          <p:nvPr/>
        </p:nvGraphicFramePr>
        <p:xfrm>
          <a:off x="3178175" y="3371849"/>
          <a:ext cx="2059305" cy="1443989"/>
        </p:xfrm>
        <a:graphic>
          <a:graphicData uri="http://schemas.openxmlformats.org/drawingml/2006/table">
            <a:tbl>
              <a:tblPr firstRow="1" bandRow="1">
                <a:tableStyleId>{2D5ABB26-0587-4C30-8999-92F81FD0307C}</a:tableStyleId>
              </a:tblPr>
              <a:tblGrid>
                <a:gridCol w="644525"/>
                <a:gridCol w="1405255"/>
              </a:tblGrid>
              <a:tr h="450850">
                <a:tc gridSpan="2">
                  <a:txBody>
                    <a:bodyPr vert="horz" wrap="square"/>
                    <a:lstStyle/>
                    <a:p>
                      <a:pPr>
                        <a:lnSpc>
                          <a:spcPct val="100000"/>
                        </a:lnSpc>
                      </a:pPr>
                      <a:endParaRPr sz="2100">
                        <a:latin typeface="Times New Roman"/>
                        <a:cs typeface="Times New Roman"/>
                      </a:endParaRPr>
                    </a:p>
                  </a:txBody>
                  <a:tcPr marL="0" marR="0" marT="0" marB="0">
                    <a:lnL w="9525">
                      <a:solidFill>
                        <a:srgbClr val="000000"/>
                      </a:solidFill>
                      <a:prstDash val="solid"/>
                    </a:lnL>
                  </a:tcPr>
                </a:tc>
                <a:tc hMerge="1">
                  <a:txBody>
                    <a:bodyPr vert="horz" wrap="square"/>
                    <a:lstStyle/>
                    <a:p/>
                  </a:txBody>
                  <a:tcPr marL="0" marR="0" marT="0" marB="0"/>
                </a:tc>
              </a:tr>
              <a:tr h="496570">
                <a:tc>
                  <a:txBody>
                    <a:bodyPr vert="horz" wrap="square"/>
                    <a:lstStyle/>
                    <a:p>
                      <a:pPr>
                        <a:lnSpc>
                          <a:spcPct val="100000"/>
                        </a:lnSpc>
                      </a:pPr>
                      <a:endParaRPr sz="2100">
                        <a:latin typeface="Times New Roman"/>
                        <a:cs typeface="Times New Roman"/>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vert="horz" wrap="square"/>
                    <a:lstStyle/>
                    <a:p>
                      <a:pPr algn="ctr">
                        <a:lnSpc>
                          <a:spcPct val="100000"/>
                        </a:lnSpc>
                        <a:spcBef>
                          <a:spcPts val="145"/>
                        </a:spcBef>
                      </a:pPr>
                      <a:r>
                        <a:rPr sz="2000" spc="-15">
                          <a:latin typeface="宋体"/>
                          <a:cs typeface="宋体"/>
                        </a:rPr>
                        <a:t>控制目标</a:t>
                      </a:r>
                      <a:endParaRPr sz="2000">
                        <a:latin typeface="宋体"/>
                        <a:cs typeface="宋体"/>
                      </a:endParaRPr>
                    </a:p>
                  </a:txBody>
                  <a:tcPr marL="0" marR="0" marT="184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496570">
                <a:tc>
                  <a:txBody>
                    <a:bodyPr vert="horz" wrap="square"/>
                    <a:lstStyle/>
                    <a:p>
                      <a:pPr>
                        <a:lnSpc>
                          <a:spcPct val="100000"/>
                        </a:lnSpc>
                      </a:pPr>
                      <a:endParaRPr sz="2100">
                        <a:latin typeface="Times New Roman"/>
                        <a:cs typeface="Times New Roman"/>
                      </a:endParaRPr>
                    </a:p>
                  </a:txBody>
                  <a:tcPr marL="0" marR="0" marT="0" marB="0">
                    <a:lnR w="9525">
                      <a:solidFill>
                        <a:srgbClr val="000000"/>
                      </a:solidFill>
                      <a:prstDash val="solid"/>
                    </a:lnR>
                    <a:lnT w="9525">
                      <a:solidFill>
                        <a:srgbClr val="000000"/>
                      </a:solidFill>
                      <a:prstDash val="solid"/>
                    </a:lnT>
                  </a:tcPr>
                </a:tc>
                <a:tc>
                  <a:txBody>
                    <a:bodyPr vert="horz" wrap="square"/>
                    <a:lstStyle/>
                    <a:p>
                      <a:pPr algn="ctr">
                        <a:lnSpc>
                          <a:spcPct val="100000"/>
                        </a:lnSpc>
                        <a:spcBef>
                          <a:spcPts val="145"/>
                        </a:spcBef>
                      </a:pPr>
                      <a:r>
                        <a:rPr sz="2000" spc="-15">
                          <a:latin typeface="宋体"/>
                          <a:cs typeface="宋体"/>
                        </a:rPr>
                        <a:t>控制主体</a:t>
                      </a:r>
                      <a:endParaRPr sz="2000">
                        <a:latin typeface="宋体"/>
                        <a:cs typeface="宋体"/>
                      </a:endParaRPr>
                    </a:p>
                  </a:txBody>
                  <a:tcPr marL="0" marR="0" marT="184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bl>
          </a:graphicData>
        </a:graphic>
      </p:graphicFrame>
      <p:sp>
        <p:nvSpPr>
          <p:cNvPr id="10" name="object 10"/>
          <p:cNvSpPr/>
          <p:nvPr/>
        </p:nvSpPr>
        <p:spPr>
          <a:xfrm>
            <a:off x="5232400" y="3173411"/>
            <a:ext cx="812800" cy="76200"/>
          </a:xfrm>
          <a:custGeom>
            <a:rect l="l" t="t" r="r" b="b"/>
            <a:pathLst>
              <a:path w="812800" h="76200">
                <a:moveTo>
                  <a:pt x="736599" y="76200"/>
                </a:moveTo>
                <a:lnTo>
                  <a:pt x="736599" y="0"/>
                </a:lnTo>
                <a:lnTo>
                  <a:pt x="800099" y="31749"/>
                </a:lnTo>
                <a:lnTo>
                  <a:pt x="778509" y="31749"/>
                </a:lnTo>
                <a:lnTo>
                  <a:pt x="778509" y="44450"/>
                </a:lnTo>
                <a:lnTo>
                  <a:pt x="800099" y="44450"/>
                </a:lnTo>
                <a:lnTo>
                  <a:pt x="736599" y="76200"/>
                </a:lnTo>
                <a:close/>
              </a:path>
              <a:path w="812800" h="76200">
                <a:moveTo>
                  <a:pt x="736599" y="44450"/>
                </a:moveTo>
                <a:lnTo>
                  <a:pt x="0" y="44450"/>
                </a:lnTo>
                <a:lnTo>
                  <a:pt x="0" y="31749"/>
                </a:lnTo>
                <a:lnTo>
                  <a:pt x="736599" y="31749"/>
                </a:lnTo>
                <a:lnTo>
                  <a:pt x="736599" y="44450"/>
                </a:lnTo>
                <a:close/>
              </a:path>
              <a:path w="812800" h="76200">
                <a:moveTo>
                  <a:pt x="800099" y="44450"/>
                </a:moveTo>
                <a:lnTo>
                  <a:pt x="778509" y="44450"/>
                </a:lnTo>
                <a:lnTo>
                  <a:pt x="778509" y="31749"/>
                </a:lnTo>
                <a:lnTo>
                  <a:pt x="800099" y="31749"/>
                </a:lnTo>
                <a:lnTo>
                  <a:pt x="812800" y="38100"/>
                </a:lnTo>
                <a:lnTo>
                  <a:pt x="800099" y="44450"/>
                </a:lnTo>
                <a:close/>
              </a:path>
            </a:pathLst>
          </a:custGeom>
          <a:solidFill>
            <a:srgbClr val="000000"/>
          </a:solidFill>
        </p:spPr>
        <p:txBody>
          <a:bodyPr wrap="square" lIns="0" tIns="0" rIns="0" bIns="0" rtlCol="0"/>
          <a:lstStyle/>
          <a:p/>
        </p:txBody>
      </p:sp>
      <p:sp>
        <p:nvSpPr>
          <p:cNvPr id="11" name="object 11"/>
          <p:cNvSpPr/>
          <p:nvPr/>
        </p:nvSpPr>
        <p:spPr>
          <a:xfrm>
            <a:off x="4371974" y="2426864"/>
            <a:ext cx="529590" cy="377190"/>
          </a:xfrm>
          <a:custGeom>
            <a:rect l="l" t="t" r="r" b="b"/>
            <a:pathLst>
              <a:path w="529589" h="377189">
                <a:moveTo>
                  <a:pt x="65887" y="337857"/>
                </a:moveTo>
                <a:lnTo>
                  <a:pt x="529127" y="10370"/>
                </a:lnTo>
                <a:lnTo>
                  <a:pt x="521796" y="0"/>
                </a:lnTo>
                <a:lnTo>
                  <a:pt x="58556" y="327487"/>
                </a:lnTo>
                <a:lnTo>
                  <a:pt x="65887" y="337857"/>
                </a:lnTo>
                <a:close/>
              </a:path>
              <a:path w="529589" h="377189">
                <a:moveTo>
                  <a:pt x="7825" y="362050"/>
                </a:moveTo>
                <a:lnTo>
                  <a:pt x="31665" y="362050"/>
                </a:lnTo>
                <a:lnTo>
                  <a:pt x="24334" y="351680"/>
                </a:lnTo>
                <a:lnTo>
                  <a:pt x="58556" y="327487"/>
                </a:lnTo>
                <a:lnTo>
                  <a:pt x="40228" y="301561"/>
                </a:lnTo>
                <a:lnTo>
                  <a:pt x="7825" y="362050"/>
                </a:lnTo>
                <a:close/>
              </a:path>
              <a:path w="529589" h="377189">
                <a:moveTo>
                  <a:pt x="31665" y="362050"/>
                </a:moveTo>
                <a:lnTo>
                  <a:pt x="65887" y="337857"/>
                </a:lnTo>
                <a:lnTo>
                  <a:pt x="58556" y="327487"/>
                </a:lnTo>
                <a:lnTo>
                  <a:pt x="24334" y="351680"/>
                </a:lnTo>
                <a:lnTo>
                  <a:pt x="31665" y="362050"/>
                </a:lnTo>
                <a:close/>
              </a:path>
              <a:path w="529589" h="377189">
                <a:moveTo>
                  <a:pt x="0" y="376660"/>
                </a:moveTo>
                <a:lnTo>
                  <a:pt x="84215" y="363783"/>
                </a:lnTo>
                <a:lnTo>
                  <a:pt x="65887" y="337857"/>
                </a:lnTo>
                <a:lnTo>
                  <a:pt x="31665" y="362050"/>
                </a:lnTo>
                <a:lnTo>
                  <a:pt x="7825" y="362050"/>
                </a:lnTo>
                <a:lnTo>
                  <a:pt x="0" y="376660"/>
                </a:lnTo>
                <a:close/>
              </a:path>
            </a:pathLst>
          </a:custGeom>
          <a:solidFill>
            <a:srgbClr val="000000"/>
          </a:solidFill>
        </p:spPr>
        <p:txBody>
          <a:bodyPr wrap="square" lIns="0" tIns="0" rIns="0" bIns="0" rtlCol="0"/>
          <a:lstStyle/>
          <a:p/>
        </p:txBody>
      </p:sp>
      <p:sp>
        <p:nvSpPr>
          <p:cNvPr id="12" name="object 12"/>
          <p:cNvSpPr txBox="1"/>
          <p:nvPr/>
        </p:nvSpPr>
        <p:spPr>
          <a:xfrm>
            <a:off x="2870200" y="5354790"/>
            <a:ext cx="3403600" cy="452120"/>
          </a:xfrm>
          <a:prstGeom prst="rect">
            <a:avLst/>
          </a:prstGeom>
        </p:spPr>
        <p:txBody>
          <a:bodyPr vert="horz" wrap="square" lIns="0" tIns="12700" rIns="0" bIns="0" rtlCol="0">
            <a:spAutoFit/>
          </a:bodyPr>
          <a:lstStyle/>
          <a:p>
            <a:pPr marL="12700">
              <a:lnSpc>
                <a:spcPct val="100000"/>
              </a:lnSpc>
              <a:spcBef>
                <a:spcPts val="100"/>
              </a:spcBef>
            </a:pPr>
            <a:r>
              <a:rPr sz="2800">
                <a:latin typeface="宋体"/>
                <a:cs typeface="宋体"/>
              </a:rPr>
              <a:t>图</a:t>
            </a:r>
            <a:r>
              <a:rPr sz="2800">
                <a:latin typeface="Times New Roman"/>
                <a:cs typeface="Times New Roman"/>
              </a:rPr>
              <a:t>10</a:t>
            </a:r>
            <a:r>
              <a:rPr sz="2800">
                <a:latin typeface="宋体"/>
                <a:cs typeface="宋体"/>
              </a:rPr>
              <a:t>－</a:t>
            </a:r>
            <a:r>
              <a:rPr sz="2800">
                <a:latin typeface="Times New Roman"/>
                <a:cs typeface="Times New Roman"/>
              </a:rPr>
              <a:t>5</a:t>
            </a:r>
            <a:r>
              <a:rPr sz="2800" spc="-10">
                <a:latin typeface="宋体"/>
                <a:cs typeface="宋体"/>
              </a:rPr>
              <a:t>前馈过程示意</a:t>
            </a:r>
            <a:endParaRPr sz="2800">
              <a:latin typeface="宋体"/>
              <a:cs typeface="宋体"/>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2720"/>
              </a:lnSpc>
            </a:pPr>
            <a:fld id="{81D60167-4931-47E6-BA6A-407CBD079E47}" type="slidenum">
              <a:rPr spc="-25"/>
              <a:t>20</a:t>
            </a:fld>
          </a:p>
        </p:txBody>
      </p:sp>
      <p:sp>
        <p:nvSpPr>
          <p:cNvPr id="14" name="object 14"/>
          <p:cNvSpPr txBox="1">
            <a:spLocks noGrp="1"/>
          </p:cNvSpPr>
          <p:nvPr>
            <p:ph type="dt" sz="half" idx="6"/>
          </p:nvPr>
        </p:nvSpPr>
        <p:spPr>
          <a:prstGeom prst="rect">
            <a:avLst/>
          </a:prstGeom>
        </p:spPr>
        <p:txBody>
          <a:bodyPr vert="horz" wrap="square" lIns="0" tIns="0" rIns="0" bIns="0" rtlCol="0">
            <a:spAutoFit/>
          </a:bodyPr>
          <a:lstStyle/>
          <a:p>
            <a:pPr marL="12700">
              <a:lnSpc>
                <a:spcPts val="1630"/>
              </a:lnSpc>
            </a:pPr>
            <a:r>
              <a:rPr spc="-10"/>
              <a:t>11/12/2023</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https://d.book118.com/548105057026006037</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176</Paragraphs>
  <Slides>21</Slides>
  <Notes>0</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21</vt:i4>
      </vt:variant>
    </vt:vector>
  </HeadingPairs>
  <TitlesOfParts>
    <vt:vector baseType="lpstr" size="29">
      <vt:lpstr>Arial</vt:lpstr>
      <vt:lpstr>Calibri</vt:lpstr>
      <vt:lpstr>Microsoft JhengHei</vt:lpstr>
      <vt:lpstr>Times New Roman</vt:lpstr>
      <vt:lpstr>宋体</vt:lpstr>
      <vt:lpstr>黑体</vt:lpstr>
      <vt:lpstr>MS Gothic</vt:lpstr>
      <vt:lpstr>Office Theme</vt:lpstr>
      <vt:lpstr>第十章	企业生产物流管理</vt:lpstr>
      <vt:lpstr>第一节	物流与生产制造的关系</vt:lpstr>
      <vt:lpstr>（二）生产制造对物流的要求</vt:lpstr>
      <vt:lpstr>实例解释10－1</vt:lpstr>
      <vt:lpstr>实例解释10－2</vt:lpstr>
      <vt:lpstr>（三）物流对生产制造的作用</vt:lpstr>
      <vt:lpstr>二、生产物流的概念和特点</vt:lpstr>
      <vt:lpstr>PowerPoint Presentation</vt:lpstr>
      <vt:lpstr>PowerPoint Presentation</vt:lpstr>
      <vt:lpstr>（二）生产物流的特点</vt:lpstr>
      <vt:lpstr>三、影响生产物流的主要因素</vt:lpstr>
      <vt:lpstr>四、生产物流系统设计原则</vt:lpstr>
      <vt:lpstr>第二节	生产物流管理</vt:lpstr>
      <vt:lpstr>一、生产物流管理概述</vt:lpstr>
      <vt:lpstr>PowerPoint Presentation</vt:lpstr>
      <vt:lpstr>PowerPoint Presentation</vt:lpstr>
      <vt:lpstr>二、生产物流的规划</vt:lpstr>
      <vt:lpstr>二、生产物流的规划</vt:lpstr>
      <vt:lpstr>三、生产物流的控制</vt:lpstr>
      <vt:lpstr>随机干扰</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2024-09-16T22:12:27.082</cp:lastPrinted>
  <dcterms:created xsi:type="dcterms:W3CDTF">2024-09-16T14:12:27Z</dcterms:created>
  <dcterms:modified xsi:type="dcterms:W3CDTF">2024-09-16T14:12:28Z</dcterms:modified>
</cp:coreProperties>
</file>