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7BE4FC-E90B-475B-AE40-2C06EAB98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EC20EE-5A94-4424-8734-CE7CB3959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ACF065-D9FE-4779-AA3A-CF46B8088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5007E7-8D84-4060-BC11-341896CA2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8FAD20-20B4-487B-88C1-402AFC1C1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79AB70-745A-435B-B4CC-EC5FF19FD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F3C5BA-841F-4DE6-BAB8-AAD594627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80C2A2-F424-4F83-8040-080537AE7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7D91F8-A1F6-4339-8EEF-F4705462A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CEF22D-AD21-4907-8813-CBEC423AC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BF2E70-47F2-4F9F-83A4-31C789BFA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11002103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疫苗接种重要性保护师生健康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疫苗接种现状及意义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疫苗种类及接种建议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疫苗接种流程与规范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校园内疫苗接种推广措施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疫苗接种是预防和控制传染病的有效手段，能够保护师生免受疾病侵害。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预防传染病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维护教学秩序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履行社会责任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健康的师生是教学活动正常进行的基础，疫苗接种有助于减少疾病传播，维护良好的教学秩序。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学校作为公共场所，有责任推广疫苗接种，为师生提供安全的校园环境。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概述学校开展的疫苗接种宣传教育活动，提高师生对疫苗接种的认识和重视程度。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阐述针对不同传染病的疫苗种类及其预防效果，如麻疹、流感等。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介绍学校师生疫苗接种的整体情况，包括接种率、接种种类等。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详细描述学校制定的疫苗接种计划，包括接种时间、地点、人员安排等具体措施。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疫苗种类与效果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疫苗接种现状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接种计划与措施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宣传与教育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疫苗接种现状及意义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817" r="9817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全球范围内，各国政府和国际组织正在积极推进疫苗接种工作，以应对新冠疫情的严峻挑战。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世界卫生组织（WHO）等权威机构不断发布关于疫苗安全性、有效性和接种指南的科学信息，为全球疫苗接种提供指导。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随着疫苗研发和生产能力的不断提高，全球疫苗供应逐步增加，接种范围也在不断扩大。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全球疫苗接种情况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我国疫苗接种进展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我国政府高度重视疫苗接种工作，制定了全面的疫苗接种计划，并投入大量资源推进疫苗研发、生产和接种工作。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目前，我国已有多种新冠疫苗获批上市，包括国产疫苗和进口疫苗，接种工作正在全国范围内有序展开。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我国还积极参与全球疫苗合作，向其他国家和地区提供疫苗援助和支持，展现了大国担当和负责任态度。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疫苗接种是预防传染病最经济、最有效的手段之一，能够显著降低感染风险和重症发生率。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对于师生群体而言，疫苗接种不仅可以保护个人健康，还能有效阻断病毒在校园内的传播，维护校园安全和教学秩序。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4614" b="4614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5235" b="1523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此外，疫苗接种也有助于减轻医疗系统负担，避免疫情对社会和经济造成更大影响。因此，积极接种新冠疫苗是每一位师生应尽的责任和义务。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943" b="12943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疫苗接种对师生健康的保护作用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疫苗种类及接种建议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常见疫苗种类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423838" y="1165012"/>
            <a:ext cx="3394996" cy="490334"/>
            <a:chOff x="423838" y="1165012"/>
            <a:chExt cx="339499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423838" y="116501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卡介苗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532563" y="1542614"/>
            <a:ext cx="3286271" cy="949747"/>
            <a:chOff x="532563" y="1542614"/>
            <a:chExt cx="3286271" cy="949747"/>
          </a:xfrm>
        </p:grpSpPr>
        <p:sp>
          <p:nvSpPr>
            <p:cNvPr id="43" name="TextBox 43"/>
            <p:cNvSpPr txBox="1"/>
            <p:nvPr/>
          </p:nvSpPr>
          <p:spPr>
            <a:xfrm>
              <a:off x="532563" y="1542614"/>
              <a:ext cx="3286271" cy="94974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预防结核病，通常在出生后的第一时间接种。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110891" y="3013226"/>
            <a:ext cx="3394996" cy="490334"/>
            <a:chOff x="110891" y="3013226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110891" y="3013226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麻疹疫苗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219616" y="3447978"/>
            <a:ext cx="3286271" cy="937998"/>
            <a:chOff x="219616" y="3447978"/>
            <a:chExt cx="3286271" cy="937998"/>
          </a:xfrm>
        </p:grpSpPr>
        <p:sp>
          <p:nvSpPr>
            <p:cNvPr id="47" name="TextBox 47"/>
            <p:cNvSpPr txBox="1"/>
            <p:nvPr/>
          </p:nvSpPr>
          <p:spPr>
            <a:xfrm>
              <a:off x="219616" y="3447978"/>
              <a:ext cx="3286271" cy="93799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预防麻疹，通常在8-12月龄接种第一剂，4-6岁接种第二剂。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436531" y="4760442"/>
            <a:ext cx="3394996" cy="490334"/>
            <a:chOff x="436531" y="476044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436531" y="476044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腮腺炎疫苗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545256" y="5195195"/>
            <a:ext cx="3286271" cy="936111"/>
            <a:chOff x="545256" y="5195195"/>
            <a:chExt cx="3286271" cy="936111"/>
          </a:xfrm>
        </p:grpSpPr>
        <p:sp>
          <p:nvSpPr>
            <p:cNvPr id="51" name="TextBox 51"/>
            <p:cNvSpPr txBox="1"/>
            <p:nvPr/>
          </p:nvSpPr>
          <p:spPr>
            <a:xfrm>
              <a:off x="545256" y="5195195"/>
              <a:ext cx="3286271" cy="93611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预防腮腺炎，通常在12-15月龄接种第一剂，4-6岁接种第二剂。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373176" y="1165012"/>
            <a:ext cx="3394996" cy="490334"/>
            <a:chOff x="8373176" y="1165012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373176" y="116501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风疹疫苗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481901" y="1542614"/>
            <a:ext cx="3286271" cy="949747"/>
            <a:chOff x="8481901" y="1542614"/>
            <a:chExt cx="3286271" cy="949747"/>
          </a:xfrm>
        </p:grpSpPr>
        <p:sp>
          <p:nvSpPr>
            <p:cNvPr id="55" name="TextBox 55"/>
            <p:cNvSpPr txBox="1"/>
            <p:nvPr/>
          </p:nvSpPr>
          <p:spPr>
            <a:xfrm>
              <a:off x="8481901" y="1542614"/>
              <a:ext cx="3286271" cy="94974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预防风疹，通常在15-18月龄接种。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654225" y="3013226"/>
            <a:ext cx="3394996" cy="490334"/>
            <a:chOff x="8654225" y="3013226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654225" y="3013226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百白破疫苗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762949" y="3447978"/>
            <a:ext cx="3286271" cy="937998"/>
            <a:chOff x="8762949" y="3447978"/>
            <a:chExt cx="3286271" cy="937998"/>
          </a:xfrm>
        </p:grpSpPr>
        <p:sp>
          <p:nvSpPr>
            <p:cNvPr id="59" name="TextBox 59"/>
            <p:cNvSpPr txBox="1"/>
            <p:nvPr/>
          </p:nvSpPr>
          <p:spPr>
            <a:xfrm>
              <a:off x="8762949" y="3447978"/>
              <a:ext cx="3286271" cy="93799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预防百日咳、白喉和破伤风，通常在3、4、5月龄接种三剂基础免疫，18-24月龄加强免疫。</a:t>
              </a:r>
            </a:p>
          </p:txBody>
        </p:sp>
      </p:grpSp>
      <p:grpSp>
        <p:nvGrpSpPr>
          <p:cNvPr id="60" name="Group 60"/>
          <p:cNvGrpSpPr/>
          <p:nvPr/>
        </p:nvGrpSpPr>
        <p:grpSpPr>
          <a:xfrm>
            <a:off x="8059705" y="4760442"/>
            <a:ext cx="3394996" cy="490334"/>
            <a:chOff x="8059705" y="4760442"/>
            <a:chExt cx="3394996" cy="490334"/>
          </a:xfrm>
        </p:grpSpPr>
        <p:sp>
          <p:nvSpPr>
            <p:cNvPr id="61" name="TextBox 61"/>
            <p:cNvSpPr txBox="1"/>
            <p:nvPr/>
          </p:nvSpPr>
          <p:spPr>
            <a:xfrm>
              <a:off x="8059705" y="476044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流感疫苗</a:t>
              </a:r>
            </a:p>
          </p:txBody>
        </p:sp>
      </p:grpSp>
      <p:grpSp>
        <p:nvGrpSpPr>
          <p:cNvPr id="62" name="Group 62"/>
          <p:cNvGrpSpPr/>
          <p:nvPr/>
        </p:nvGrpSpPr>
        <p:grpSpPr>
          <a:xfrm>
            <a:off x="8168429" y="5195195"/>
            <a:ext cx="3286271" cy="936111"/>
            <a:chOff x="8168429" y="5195195"/>
            <a:chExt cx="3286271" cy="936111"/>
          </a:xfrm>
        </p:grpSpPr>
        <p:sp>
          <p:nvSpPr>
            <p:cNvPr id="63" name="TextBox 63"/>
            <p:cNvSpPr txBox="1"/>
            <p:nvPr/>
          </p:nvSpPr>
          <p:spPr>
            <a:xfrm>
              <a:off x="8168429" y="5195195"/>
              <a:ext cx="3286271" cy="93611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预防流行性感冒，每年根据流行株变化更新疫苗，建议在流感高发季节前接种。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按照国家免疫规划要求，完成基础免疫和加强免疫接种。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0-6岁儿童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根据学校要求和自身健康状况，及时补种漏种疫苗，加强流感等疫苗的接种。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7-18岁青少年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关注自身健康状况和疫苗更新情况，及时接种新型疫苗和加强针等。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18岁以上成人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不同年龄段接种建议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接种疫苗前要了解疫苗相关知识，保持身体健康状态；接种后要注意观察身体反应，如出现异常情况及时就医。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对疫苗成分过敏者、患有严重疾病或急性疾病者、发热者等不宜接种疫苗。同时，孕妇和哺乳期妇女在接种疫苗前应咨询医生意见。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接种注意事项及禁忌症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https://d.book118.com/548110021030006035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2024-09-13T22:04:14.421</cp:lastPrinted>
  <dcterms:created xsi:type="dcterms:W3CDTF">2024-09-13T14:04:14Z</dcterms:created>
  <dcterms:modified xsi:type="dcterms:W3CDTF">2024-09-13T14:04:16Z</dcterms:modified>
</cp:coreProperties>
</file>