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GJUJE+TWFPDV+ArialMT"/>
      <p:regular r:id="rId15"/>
    </p:embeddedFont>
    <p:embeddedFont>
      <p:font typeface="REDBLR+MS-UIGothic"/>
      <p:regular r:id="rId16"/>
    </p:embeddedFont>
    <p:embeddedFont>
      <p:font typeface="KPAOCE+BGWRKE+MicrosoftYaHei-Bold"/>
      <p:regular r:id="rId17"/>
    </p:embeddedFont>
    <p:embeddedFont>
      <p:font typeface="VPQDSM+TRJUKG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47B76-2020-4956-9830-D205B4C31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53612-4BBD-447D-91B7-BF9CA5FE3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B5DE6-2981-4D19-A67F-20E28315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E9BE8-8804-4DB7-8A8B-DDB906E2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9C9B84-D6FF-4DE4-A3FC-B227CD08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98BB4-0AD3-4478-A97B-5CF9970F1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C0B42-D97E-4122-B3A3-514AD182C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23194-191A-4203-9B7D-4DF7FD6D0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A8BB4-3BA1-4154-88FF-DE2BB9BE1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BB50C-F81E-4A03-9693-3EF39B4BA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51072-658B-4632-86A2-B027CFFE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7107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3099807" cy="19032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GJUJE+TWFPDV+ArialMT"/>
                <a:cs typeface="KGJUJE+TWFPD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EDBLR+MS-UIGothic"/>
                <a:cs typeface="REDBLR+MS-UIGothic"/>
              </a:rPr>
              <a:t>成套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设备报</a:t>
            </a:r>
            <a:r>
              <a:rPr sz="2400">
                <a:solidFill>
                  <a:srgbClr val="FFFFFF"/>
                </a:solidFill>
                <a:latin typeface="REDBLR+MS-UIGothic"/>
                <a:cs typeface="REDBLR+MS-UIGothic"/>
              </a:rPr>
              <a:t>价概述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GJUJE+TWFPDV+ArialMT"/>
                <a:cs typeface="KGJUJE+TWFPD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EDBLR+MS-UIGothic"/>
                <a:cs typeface="REDBLR+MS-UIGothic"/>
              </a:rPr>
              <a:t>成套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设备报</a:t>
            </a:r>
            <a:r>
              <a:rPr sz="2400">
                <a:solidFill>
                  <a:srgbClr val="FFFFFF"/>
                </a:solidFill>
                <a:latin typeface="REDBLR+MS-UIGothic"/>
                <a:cs typeface="REDBLR+MS-UIGothic"/>
              </a:rPr>
              <a:t>价构成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GJUJE+TWFPDV+ArialMT"/>
                <a:cs typeface="KGJUJE+TWFPD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EDBLR+MS-UIGothic"/>
                <a:cs typeface="REDBLR+MS-UIGothic"/>
              </a:rPr>
              <a:t>成套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设备报</a:t>
            </a:r>
            <a:r>
              <a:rPr sz="2400">
                <a:solidFill>
                  <a:srgbClr val="FFFFFF"/>
                </a:solidFill>
                <a:latin typeface="REDBLR+MS-UIGothic"/>
                <a:cs typeface="REDBLR+MS-UIGothic"/>
              </a:rPr>
              <a:t>价方法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KPAOCE+BGWRKE+MicrosoftYaHei-Bold"/>
                <a:cs typeface="KPAOCE+BGWRK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609FFF"/>
                </a:solidFill>
                <a:latin typeface="REDBLR+MS-UIGothic"/>
                <a:cs typeface="REDBLR+MS-UIGothic"/>
              </a:rPr>
              <a:t>价的定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REDBLR+MS-UIGothic"/>
                <a:cs typeface="REDBLR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报</a:t>
            </a:r>
            <a:r>
              <a:rPr sz="1550" spc="25">
                <a:solidFill>
                  <a:srgbClr val="609FFF"/>
                </a:solidFill>
                <a:latin typeface="REDBLR+MS-UIGothic"/>
                <a:cs typeface="REDBLR+MS-UIGothic"/>
              </a:rPr>
              <a:t>价的定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报</a:t>
            </a:r>
            <a:r>
              <a:rPr sz="1550" spc="25">
                <a:solidFill>
                  <a:srgbClr val="609FFF"/>
                </a:solidFill>
                <a:latin typeface="REDBLR+MS-UIGothic"/>
                <a:cs typeface="REDBLR+MS-UIGothic"/>
              </a:rPr>
              <a:t>价的目的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609FFF"/>
                </a:solidFill>
                <a:latin typeface="REDBLR+MS-UIGothic"/>
                <a:cs typeface="REDBLR+MS-UIGothic"/>
              </a:rPr>
              <a:t>价的流程与步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EDBLR+MS-UIGothic"/>
                <a:cs typeface="REDBLR+MS-UIGothic"/>
              </a:rPr>
              <a:t>了解客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FFFFFF"/>
                </a:solidFill>
                <a:latin typeface="REDBLR+MS-UIGothic"/>
                <a:cs typeface="REDBLR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EDBLR+MS-UIGothic"/>
                <a:cs typeface="REDBLR+MS-UIGothic"/>
              </a:rPr>
              <a:t>成本核算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600">
                <a:solidFill>
                  <a:srgbClr val="FFFFFF"/>
                </a:solidFill>
                <a:latin typeface="REDBLR+MS-UIGothic"/>
                <a:cs typeface="REDBLR+MS-UIGothic"/>
              </a:rPr>
              <a:t>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600">
                <a:solidFill>
                  <a:srgbClr val="FFFFFF"/>
                </a:solidFill>
                <a:latin typeface="REDBLR+MS-UIGothic"/>
                <a:cs typeface="REDBLR+MS-UIGothic"/>
              </a:rPr>
              <a:t>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600">
                <a:solidFill>
                  <a:srgbClr val="FFFFFF"/>
                </a:solidFill>
                <a:latin typeface="REDBLR+MS-UIGothic"/>
                <a:cs typeface="REDBLR+MS-UIGothic"/>
              </a:rPr>
              <a:t>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谈</a:t>
            </a:r>
            <a:r>
              <a:rPr sz="1600">
                <a:solidFill>
                  <a:srgbClr val="FFFFFF"/>
                </a:solidFill>
                <a:latin typeface="REDBLR+MS-UIGothic"/>
                <a:cs typeface="REDBLR+MS-UIGothic"/>
              </a:rPr>
              <a:t>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609FFF"/>
                </a:solidFill>
                <a:latin typeface="REDBLR+MS-UIGothic"/>
                <a:cs typeface="REDBLR+MS-UIGothic"/>
              </a:rPr>
              <a:t>价的策略与技巧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PAOCE+BGWRKE+MicrosoftYaHei-Bold"/>
                <a:cs typeface="KPAOCE+BGWRK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PAOCE+BGWRKE+MicrosoftYaHei-Bold"/>
                <a:cs typeface="KPAOCE+BGWRK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PAOCE+BGWRKE+MicrosoftYaHei-Bold"/>
                <a:cs typeface="KPAOCE+BGWRK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REDBLR+MS-UIGothic"/>
                <a:cs typeface="REDBLR+MS-UIGothic"/>
              </a:rPr>
              <a:t>差异化策略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REDBLR+MS-UIGothic"/>
                <a:cs typeface="REDBLR+MS-UIGothic"/>
              </a:rPr>
              <a:t>快速响</a:t>
            </a: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609FFF"/>
                </a:solidFill>
                <a:latin typeface="REDBLR+MS-UIGothic"/>
                <a:cs typeface="REDBLR+MS-UIGothic"/>
              </a:rPr>
              <a:t>策略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REDBLR+MS-UIGothic"/>
                <a:cs typeface="REDBLR+MS-UIGothic"/>
              </a:rPr>
              <a:t>灵活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应对</a:t>
            </a:r>
            <a:r>
              <a:rPr sz="2000" spc="25">
                <a:solidFill>
                  <a:srgbClr val="609FFF"/>
                </a:solidFill>
                <a:latin typeface="REDBLR+MS-UIGothic"/>
                <a:cs typeface="REDBLR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KPAOCE+BGWRKE+MicrosoftYaHei-Bold"/>
                <a:cs typeface="KPAOCE+BGWRKE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REDBLR+MS-UIGothic"/>
                <a:cs typeface="REDBLR+MS-UIGothic"/>
              </a:rPr>
              <a:t>材料成本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REDBLR+MS-UIGothic"/>
                <a:cs typeface="REDBLR+MS-UIGothic"/>
              </a:rPr>
              <a:t>材料成本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REDBLR+MS-UIGothic"/>
                <a:cs typeface="REDBLR+MS-UIGothic"/>
              </a:rPr>
              <a:t>材料成本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609FFF"/>
                </a:solidFill>
                <a:latin typeface="REDBLR+MS-UIGothic"/>
                <a:cs typeface="REDBLR+MS-UIGothic"/>
              </a:rPr>
              <a:t>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REDBLR+MS-UIGothic"/>
                <a:cs typeface="REDBLR+MS-UIGothic"/>
              </a:rPr>
              <a:t>材料成本控制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指在成套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程中所消耗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的各种原材料、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助材料、外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件、外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件等的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用。材料成本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是成套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设备报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价的重要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成部分，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通常占比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高。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的生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产图纸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、工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要求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以及材料消耗定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算出所需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材料的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量、数量和价格，从而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得出材料成本。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程中，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材料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存管理、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用等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的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EDBLR+MS-UIGothic"/>
                <a:cs typeface="REDBLR+MS-UIGothic"/>
              </a:rPr>
              <a:t>控制，降低材料成本。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REDBLR+MS-UIGothic"/>
                <a:cs typeface="REDBLR+MS-UIGothic"/>
              </a:rPr>
              <a:t>人工成本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REDBLR+MS-UIGothic"/>
                <a:cs typeface="REDBLR+MS-UIGothic"/>
              </a:rPr>
              <a:t>人工成本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REDBLR+MS-UIGothic"/>
                <a:cs typeface="REDBLR+MS-UIGothic"/>
              </a:rPr>
              <a:t>人工成本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609FFF"/>
                </a:solidFill>
                <a:latin typeface="REDBLR+MS-UIGothic"/>
                <a:cs typeface="REDBLR+MS-UIGothic"/>
              </a:rPr>
              <a:t>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REDBLR+MS-UIGothic"/>
                <a:cs typeface="REDBLR+MS-UIGothic"/>
              </a:rPr>
              <a:t>人工成本控制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609FFF"/>
                </a:solidFill>
                <a:latin typeface="REDBLR+MS-UIGothic"/>
                <a:cs typeface="REDBLR+MS-UIGothic"/>
              </a:rPr>
              <a:t>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609FFF"/>
                </a:solidFill>
                <a:latin typeface="REDBLR+MS-UIGothic"/>
                <a:cs typeface="REDBLR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FFFDFD"/>
                </a:solidFill>
                <a:latin typeface="REDBLR+MS-UIGothic"/>
                <a:cs typeface="REDBLR+MS-UIGothic"/>
              </a:rPr>
              <a:t>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>
                <a:solidFill>
                  <a:srgbClr val="FFFDFD"/>
                </a:solidFill>
                <a:latin typeface="REDBLR+MS-UIGothic"/>
                <a:cs typeface="REDBLR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FFFDFD"/>
                </a:solidFill>
                <a:latin typeface="REDBLR+MS-UIGothic"/>
                <a:cs typeface="REDBLR+MS-UIGothic"/>
              </a:rPr>
              <a:t>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FFDFD"/>
                </a:solidFill>
                <a:latin typeface="REDBLR+MS-UIGothic"/>
                <a:cs typeface="REDBLR+MS-UIGothic"/>
              </a:rPr>
              <a:t>用控制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指在成套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制造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程中所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接成本，包括管理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用、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用等。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内部管理、降低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用等方式，控制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用的支出。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FFFDFD"/>
                </a:solidFill>
                <a:latin typeface="REDBLR+MS-UIGothic"/>
                <a:cs typeface="REDBLR+MS-UIGothic"/>
              </a:rPr>
              <a:t>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 spc="23">
                <a:solidFill>
                  <a:srgbClr val="FFFDFD"/>
                </a:solidFill>
                <a:latin typeface="REDBLR+MS-UIGothic"/>
                <a:cs typeface="REDBLR+MS-UIGothic"/>
              </a:rPr>
              <a:t>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FFFDFD"/>
                </a:solidFill>
                <a:latin typeface="REDBLR+MS-UIGothic"/>
                <a:cs typeface="REDBLR+MS-UIGothic"/>
              </a:rPr>
              <a:t>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根据企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情况，将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用分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摊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到各个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品中，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算出成套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REDBLR+MS-UIGothic"/>
                <a:cs typeface="REDBLR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https://d.book118.com/548117107065006046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KGJUJE+TWFPDV+ArialMT</vt:lpstr>
      <vt:lpstr>Times New Roman</vt:lpstr>
      <vt:lpstr>REDBLR+MS-UIGothic</vt:lpstr>
      <vt:lpstr>SimSun</vt:lpstr>
      <vt:lpstr>KPAOCE+BGWRKE+MicrosoftYaHei-Bold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2024-09-27T10:02:52.710</cp:lastPrinted>
  <dcterms:created xsi:type="dcterms:W3CDTF">2024-09-27T02:02:52Z</dcterms:created>
  <dcterms:modified xsi:type="dcterms:W3CDTF">2024-09-27T02:02:53Z</dcterms:modified>
</cp:coreProperties>
</file>