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0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AE96B-551E-434B-ADA3-6DFD63884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10648-7C85-456B-9C07-2D84FD9D5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70065-8EBC-4223-B4F8-61D4AE9C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91198-5016-416E-A006-E8F996D7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9912D-0540-4588-84F6-0A2BC188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78D98-AADA-4E66-A43F-3D924020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69A8D-A5A7-4820-AAA7-47F95319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B43D5-3DBA-4191-BDAC-D3C7FB37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3074D-B8C4-4FBF-993D-1591F529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7167-ABEF-4735-B052-153D8A02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F621-7998-4B8E-8A3C-9A3548A3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.jpeg" /><Relationship Id="rId2" Type="http://schemas.openxmlformats.org/officeDocument/2006/relationships/image" Target="../media/image4.jpe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12" Type="http://schemas.openxmlformats.org/officeDocument/2006/relationships/tags" Target="../tags/tag23.xml" /><Relationship Id="rId13" Type="http://schemas.openxmlformats.org/officeDocument/2006/relationships/tags" Target="../tags/tag24.xml" /><Relationship Id="rId14" Type="http://schemas.openxmlformats.org/officeDocument/2006/relationships/tags" Target="../tags/tag25.xml" /><Relationship Id="rId15" Type="http://schemas.openxmlformats.org/officeDocument/2006/relationships/tags" Target="../tags/tag26.xml" /><Relationship Id="rId16" Type="http://schemas.openxmlformats.org/officeDocument/2006/relationships/tags" Target="../tags/tag27.xml" /><Relationship Id="rId17" Type="http://schemas.openxmlformats.org/officeDocument/2006/relationships/tags" Target="../tags/tag28.xml" /><Relationship Id="rId18" Type="http://schemas.openxmlformats.org/officeDocument/2006/relationships/image" Target="../media/image2.jpeg" /><Relationship Id="rId2" Type="http://schemas.openxmlformats.org/officeDocument/2006/relationships/image" Target="../media/image5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tags" Target="../tags/tag40.xml" /><Relationship Id="rId17" Type="http://schemas.openxmlformats.org/officeDocument/2006/relationships/tags" Target="../tags/tag41.xml" /><Relationship Id="rId18" Type="http://schemas.openxmlformats.org/officeDocument/2006/relationships/tags" Target="../tags/tag42.xml" /><Relationship Id="rId19" Type="http://schemas.openxmlformats.org/officeDocument/2006/relationships/tags" Target="../tags/tag43.xml" /><Relationship Id="rId2" Type="http://schemas.openxmlformats.org/officeDocument/2006/relationships/tags" Target="../tags/tag29.xml" /><Relationship Id="rId20" Type="http://schemas.openxmlformats.org/officeDocument/2006/relationships/image" Target="../media/image2.jpeg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image" Target="../media/image6.jpeg" /><Relationship Id="rId6" Type="http://schemas.openxmlformats.org/officeDocument/2006/relationships/tags" Target="../tags/tag32.xml" /><Relationship Id="rId7" Type="http://schemas.openxmlformats.org/officeDocument/2006/relationships/image" Target="../media/image7.jpeg" /><Relationship Id="rId8" Type="http://schemas.openxmlformats.org/officeDocument/2006/relationships/tags" Target="../tags/tag33.xml" /><Relationship Id="rId9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tags" Target="../tags/tag57.xml" /><Relationship Id="rId17" Type="http://schemas.openxmlformats.org/officeDocument/2006/relationships/tags" Target="../tags/tag58.xml" /><Relationship Id="rId18" Type="http://schemas.openxmlformats.org/officeDocument/2006/relationships/tags" Target="../tags/tag59.xml" /><Relationship Id="rId19" Type="http://schemas.openxmlformats.org/officeDocument/2006/relationships/tags" Target="../tags/tag60.xml" /><Relationship Id="rId2" Type="http://schemas.openxmlformats.org/officeDocument/2006/relationships/image" Target="../media/image9.jpeg" /><Relationship Id="rId20" Type="http://schemas.openxmlformats.org/officeDocument/2006/relationships/tags" Target="../tags/tag61.xml" /><Relationship Id="rId21" Type="http://schemas.openxmlformats.org/officeDocument/2006/relationships/tags" Target="../tags/tag62.xml" /><Relationship Id="rId22" Type="http://schemas.openxmlformats.org/officeDocument/2006/relationships/image" Target="../media/image2.jpeg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1.xml" /><Relationship Id="rId11" Type="http://schemas.openxmlformats.org/officeDocument/2006/relationships/tags" Target="../tags/tag7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image" Target="../media/image10.jpeg" /><Relationship Id="rId18" Type="http://schemas.openxmlformats.org/officeDocument/2006/relationships/tags" Target="../tags/tag78.xml" /><Relationship Id="rId19" Type="http://schemas.openxmlformats.org/officeDocument/2006/relationships/tags" Target="../tags/tag79.xml" /><Relationship Id="rId2" Type="http://schemas.openxmlformats.org/officeDocument/2006/relationships/tags" Target="../tags/tag63.xml" /><Relationship Id="rId20" Type="http://schemas.openxmlformats.org/officeDocument/2006/relationships/tags" Target="../tags/tag80.xml" /><Relationship Id="rId21" Type="http://schemas.openxmlformats.org/officeDocument/2006/relationships/image" Target="../media/image2.jpeg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image" Target="../media/image12.jpeg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8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22" Type="http://schemas.openxmlformats.org/officeDocument/2006/relationships/image" Target="../media/image13.jpeg" /><Relationship Id="rId23" Type="http://schemas.openxmlformats.org/officeDocument/2006/relationships/tags" Target="../tags/tag99.xml" /><Relationship Id="rId24" Type="http://schemas.openxmlformats.org/officeDocument/2006/relationships/tags" Target="../tags/tag100.xml" /><Relationship Id="rId25" Type="http://schemas.openxmlformats.org/officeDocument/2006/relationships/tags" Target="../tags/tag101.xml" /><Relationship Id="rId26" Type="http://schemas.openxmlformats.org/officeDocument/2006/relationships/tags" Target="../tags/tag102.xml" /><Relationship Id="rId27" Type="http://schemas.openxmlformats.org/officeDocument/2006/relationships/tags" Target="../tags/tag103.xml" /><Relationship Id="rId28" Type="http://schemas.openxmlformats.org/officeDocument/2006/relationships/tags" Target="../tags/tag104.xml" /><Relationship Id="rId29" Type="http://schemas.openxmlformats.org/officeDocument/2006/relationships/tags" Target="../tags/tag105.xml" /><Relationship Id="rId3" Type="http://schemas.openxmlformats.org/officeDocument/2006/relationships/tags" Target="../tags/tag82.xml" /><Relationship Id="rId30" Type="http://schemas.openxmlformats.org/officeDocument/2006/relationships/tags" Target="../tags/tag106.xml" /><Relationship Id="rId31" Type="http://schemas.openxmlformats.org/officeDocument/2006/relationships/tags" Target="../tags/tag107.xml" /><Relationship Id="rId32" Type="http://schemas.openxmlformats.org/officeDocument/2006/relationships/image" Target="../media/image2.jpeg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71401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预制菜生产加工智能制造分析报告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1369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汇报人：XXX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1369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202X-XX-XX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预制菜行业概述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预制菜生产加工流程及技术要点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智能制造技术在预制菜生产中应用现状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预制菜生产智能制造挑战与解决方案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预制菜生产智能制造未来发展趋势预测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预制菜行业概述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0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>
            <p:custDataLst>
              <p:tags r:id="rId3"/>
            </p:custDataLst>
          </p:nvPr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预制菜是指经过洗、切、搭配、加工完成的菜品，采取冷冻或真空等一系列方式进行包装保存，消费者购买后只需通过简单烹调或直接开封即可食用，具有方便、高效、出品稳定的特点。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4"/>
            </p:custDataLst>
          </p:nvPr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>
            <p:custDataLst>
              <p:tags r:id="rId5"/>
            </p:custDataLst>
          </p:nvPr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预制菜最初起源于美国，20世纪40年代萌芽，60年代在美国实现商业化经营，经过数十年发展，预制菜已成为美国、日本等国家的主流食品之一。在中国，预制菜起步较晚，但也逐渐受到市场关注和追捧。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>
            <p:custDataLst>
              <p:tags r:id="rId6"/>
            </p:custDataLst>
          </p:nvPr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行业定义与发展历程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7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8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9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随着生活节奏的加快和居民消费水平的提高，消费者对方便快捷、营养健康的饮食需求不断增加，预制菜因其方便、快捷、卫生的特点受到广泛欢迎。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预制菜行业将朝着更加多元化、个性化和健康化的方向发展。一方面，预制菜品种将不断丰富，满足不同消费者的口味需求；另一方面，预制菜企业将更加注重产品研发和品质提升，提高产品的营养价值和健康水平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趋势分析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TextBox 31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市场需求及趋势分析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2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3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4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Box 23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竞争格局与主要企业介绍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目前，预制菜行业竞争较为激烈，市场集中度逐渐提高。一些大型企业通过品牌优势、渠道拓展和产品创新等方式不断扩大市场份额，而中小型企业则面临较大的生存压力。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竞争格局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行业的龙头企业包括味知香、千味央厨、安井食品等。这些企业拥有先进的生产设备和技术，注重产品研发和品质控制，在市场上具有较高的知名度和美誉度。同时，这些企业还积极拓展线上线下销售渠道，加强与消费者的互动和沟通，不断提升品牌影响力和市场竞争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主要企业介绍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2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3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4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预制菜生产加工流程及技术要点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18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>
            <p:custDataLst>
              <p:tags r:id="rId3"/>
            </p:custDataLst>
          </p:nvPr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>
            <p:custDataLst>
              <p:tags r:id="rId4"/>
            </p:custDataLst>
          </p:nvPr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>
            <p:custDataLst>
              <p:tags r:id="rId5"/>
            </p:custDataLst>
          </p:nvPr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保鲜技术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>
            <p:custDataLst>
              <p:tags r:id="rId6"/>
            </p:custDataLst>
          </p:nvPr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采用真空预冷、气调保鲜等技术，延长原料保鲜期，提高产品质量。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>
            <p:custDataLst>
              <p:tags r:id="rId7"/>
            </p:custDataLst>
          </p:nvPr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>
            <p:custDataLst>
              <p:tags r:id="rId8"/>
            </p:custDataLst>
          </p:nvPr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>
            <p:custDataLst>
              <p:tags r:id="rId9"/>
            </p:custDataLst>
          </p:nvPr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原料选择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>
            <p:custDataLst>
              <p:tags r:id="rId10"/>
            </p:custDataLst>
          </p:nvPr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选择新鲜、无病虫害、无污染的食材作为预制菜的原料，确保源头安全。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>
            <p:custDataLst>
              <p:tags r:id="rId11"/>
            </p:custDataLst>
          </p:nvPr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>
            <p:custDataLst>
              <p:tags r:id="rId12"/>
            </p:custDataLst>
          </p:nvPr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>
            <p:custDataLst>
              <p:tags r:id="rId13"/>
            </p:custDataLst>
          </p:nvPr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>
            <p:custDataLst>
              <p:tags r:id="rId14"/>
            </p:custDataLst>
          </p:nvPr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对原料进行清洗、去皮、去骨、切割等处理，以适应后续加工工艺要求。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原料选择与预处理环节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9" name="Aitds3-1"/>
            <p:cNvSpPr/>
            <p:nvPr>
              <p:custDataLst>
                <p:tags r:id="rId15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40" name="组合 39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1" name="Aitds3-2"/>
              <p:cNvSpPr/>
              <p:nvPr>
                <p:custDataLst>
                  <p:tags r:id="rId16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2" name="Aitds3-3"/>
              <p:cNvSpPr/>
              <p:nvPr>
                <p:custDataLst>
                  <p:tags r:id="rId17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0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>
            <p:custDataLst>
              <p:tags r:id="rId2"/>
            </p:custDataLst>
          </p:nvPr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>
            <p:custDataLst>
              <p:tags r:id="rId3"/>
            </p:custDataLst>
          </p:nvPr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4"/>
            </p:custDataLst>
          </p:nvPr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加工工艺流程及设备配置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>
            <p:custDataLst>
              <p:tags r:id="rId11"/>
            </p:custDataLst>
          </p:nvPr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加工工艺流程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>
            <p:custDataLst>
              <p:tags r:id="rId12"/>
            </p:custDataLst>
          </p:nvPr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原料→预处理→腌制→滚揉→成型→蒸煮→冷却→包装→金属探测→入库。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>
            <p:custDataLst>
              <p:tags r:id="rId13"/>
            </p:custDataLst>
          </p:nvPr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设备配置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>
            <p:custDataLst>
              <p:tags r:id="rId14"/>
            </p:custDataLst>
          </p:nvPr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根据工艺流程，配置相应的加工设备，如切割机、腌制机、滚揉机、成型机、蒸煮锅、冷却设备、包装机等。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>
            <p:custDataLst>
              <p:tags r:id="rId15"/>
            </p:custDataLst>
          </p:nvPr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自动化生产线</a:t>
            </a:r>
            <a:endParaRPr lang="en-US" sz="17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>
            <p:custDataLst>
              <p:tags r:id="rId16"/>
            </p:custDataLst>
          </p:nvPr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通过PLC控制系统和传感器等技术手段，实现生产线的自动化控制和监测。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38" name="Aitds3-1"/>
            <p:cNvSpPr/>
            <p:nvPr>
              <p:custDataLst>
                <p:tags r:id="rId17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0" name="Aitds3-2"/>
              <p:cNvSpPr/>
              <p:nvPr>
                <p:custDataLst>
                  <p:tags r:id="rId18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1" name="Aitds3-3"/>
              <p:cNvSpPr/>
              <p:nvPr>
                <p:custDataLst>
                  <p:tags r:id="rId19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>
            <p:custDataLst>
              <p:tags r:id="rId3"/>
            </p:custDataLst>
          </p:nvPr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4"/>
            </p:custDataLst>
          </p:nvPr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>
            <p:custDataLst>
              <p:tags r:id="rId5"/>
            </p:custDataLst>
          </p:nvPr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制定严格的质量控制标准，对原料、半成品和成品进行检验，确保产品质量符合标准。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>
            <p:custDataLst>
              <p:tags r:id="rId6"/>
            </p:custDataLst>
          </p:nvPr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质量控制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>
            <p:custDataLst>
              <p:tags r:id="rId7"/>
            </p:custDataLst>
          </p:nvPr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8"/>
            </p:custDataLst>
          </p:nvPr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>
            <p:custDataLst>
              <p:tags r:id="rId9"/>
            </p:custDataLst>
          </p:nvPr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食品安全管理体系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>
            <p:custDataLst>
              <p:tags r:id="rId10"/>
            </p:custDataLst>
          </p:nvPr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>
            <p:custDataLst>
              <p:tags r:id="rId11"/>
            </p:custDataLst>
          </p:nvPr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>
            <p:custDataLst>
              <p:tags r:id="rId12"/>
            </p:custDataLst>
          </p:nvPr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人员培训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>
            <p:custDataLst>
              <p:tags r:id="rId13"/>
            </p:custDataLst>
          </p:nvPr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4"/>
            </p:custDataLst>
          </p:nvPr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>
            <p:custDataLst>
              <p:tags r:id="rId15"/>
            </p:custDataLst>
          </p:nvPr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环境卫生管理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>
            <p:custDataLst>
              <p:tags r:id="rId16"/>
            </p:custDataLst>
          </p:nvPr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建立HACCP食品安全管理体系，对生产过程中的关键控制点进行监控和记录，确保食品安全可追溯。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>
            <p:custDataLst>
              <p:tags r:id="rId17"/>
            </p:custDataLst>
          </p:nvPr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定期对员工进行食品安全知识和技能培训，提高员工的食品安全意识和操作技能。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>
            <p:custDataLst>
              <p:tags r:id="rId18"/>
            </p:custDataLst>
          </p:nvPr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保持生产环境的清洁卫生，定期对生产场所和设备进行消毒处理，防止交叉污染。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质量控制与食品安全管理体系建立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6" name="组合 45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7" name="Aitds3-1"/>
            <p:cNvSpPr/>
            <p:nvPr>
              <p:custDataLst>
                <p:tags r:id="rId19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48" name="组合 47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9" name="Aitds3-2"/>
              <p:cNvSpPr/>
              <p:nvPr>
                <p:custDataLst>
                  <p:tags r:id="rId20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50" name="Aitds3-3"/>
              <p:cNvSpPr/>
              <p:nvPr>
                <p:custDataLst>
                  <p:tags r:id="rId21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智能制造技术在预制菜生产中应用现状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1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>
            <p:custDataLst>
              <p:tags r:id="rId2"/>
            </p:custDataLst>
          </p:nvPr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>
              <p:custDataLst>
                <p:tags r:id="rId3"/>
              </p:custDataLst>
            </p:nvPr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设备选型与配置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>
              <p:custDataLst>
                <p:tags r:id="rId4"/>
              </p:custDataLst>
            </p:nvPr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选用适合预制菜生产的自动化设备，如清洗机、切割机、搅拌机等，提高生产效率和质量。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>
            <p:custDataLst>
              <p:tags r:id="rId5"/>
            </p:custDataLst>
          </p:nvPr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>
              <p:custDataLst>
                <p:tags r:id="rId6"/>
              </p:custDataLst>
            </p:nvPr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生产线控制系统设计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>
              <p:custDataLst>
                <p:tags r:id="rId7"/>
              </p:custDataLst>
            </p:nvPr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采用先进的自动化控制系统，实现生产线的自动化控制和智能化管理。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>
            <p:custDataLst>
              <p:tags r:id="rId8"/>
            </p:custDataLst>
          </p:nvPr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>
            <p:custDataLst>
              <p:tags r:id="rId9"/>
            </p:custDataLst>
          </p:nvPr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>
              <p:custDataLst>
                <p:tags r:id="rId10"/>
              </p:custDataLst>
            </p:nvPr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自动化生产线整体规划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>
              <p:custDataLst>
                <p:tags r:id="rId11"/>
              </p:custDataLst>
            </p:nvPr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根据预制菜生产工艺流程，合理规划生产线布局，确保各工序之间的顺畅衔接。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>
            <p:custDataLst>
              <p:tags r:id="rId12"/>
            </p:custDataLst>
          </p:nvPr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3"/>
            </p:custDataLst>
          </p:nvPr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>
            <p:custDataLst>
              <p:tags r:id="rId14"/>
            </p:custDataLst>
          </p:nvPr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>
            <p:custDataLst>
              <p:tags r:id="rId15"/>
            </p:custDataLst>
          </p:nvPr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>
            <p:custDataLst>
              <p:tags r:id="rId16"/>
            </p:custDataLst>
          </p:nvPr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17">
            <a:alphaModFix/>
          </a:blip>
          <a:srcRect l="16329" r="1632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0" name="TextBox 40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自动化生产线规划与布局设计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1" name="组合 40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2" name="Aitds3-1"/>
            <p:cNvSpPr/>
            <p:nvPr>
              <p:custDataLst>
                <p:tags r:id="rId18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43" name="组合 42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44" name="Aitds3-2"/>
              <p:cNvSpPr/>
              <p:nvPr>
                <p:custDataLst>
                  <p:tags r:id="rId19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45" name="Aitds3-3"/>
              <p:cNvSpPr/>
              <p:nvPr>
                <p:custDataLst>
                  <p:tags r:id="rId20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>
            <p:custDataLst>
              <p:tags r:id="rId2"/>
            </p:custDataLst>
          </p:nvPr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>
            <p:custDataLst>
              <p:tags r:id="rId3"/>
            </p:custDataLst>
          </p:nvPr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在预制菜生产过程中，搬运机器人可用于原料、半成品和成品的搬运工作，减轻人工劳动强度。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>
            <p:custDataLst>
              <p:tags r:id="rId4"/>
            </p:custDataLst>
          </p:nvPr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搬运机器人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>
            <p:custDataLst>
              <p:tags r:id="rId5"/>
            </p:custDataLst>
          </p:nvPr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>
            <p:custDataLst>
              <p:tags r:id="rId6"/>
            </p:custDataLst>
          </p:nvPr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>
            <p:custDataLst>
              <p:tags r:id="rId7"/>
            </p:custDataLst>
          </p:nvPr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8"/>
            </p:custDataLst>
          </p:nvPr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>
            <p:custDataLst>
              <p:tags r:id="rId11"/>
            </p:custDataLst>
          </p:nvPr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加工机器人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>
            <p:custDataLst>
              <p:tags r:id="rId12"/>
            </p:custDataLst>
          </p:nvPr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>
            <p:custDataLst>
              <p:tags r:id="rId13"/>
            </p:custDataLst>
          </p:nvPr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>
            <p:custDataLst>
              <p:tags r:id="rId14"/>
            </p:custDataLst>
          </p:nvPr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5"/>
            </p:custDataLst>
          </p:nvPr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>
            <p:custDataLst>
              <p:tags r:id="rId18"/>
            </p:custDataLst>
          </p:nvPr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包装机器人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>
            <p:custDataLst>
              <p:tags r:id="rId19"/>
            </p:custDataLst>
          </p:nvPr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>
            <p:custDataLst>
              <p:tags r:id="rId20"/>
            </p:custDataLst>
          </p:nvPr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>
            <p:custDataLst>
              <p:tags r:id="rId21"/>
            </p:custDataLst>
          </p:nvPr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>
            <p:custDataLst>
              <p:tags r:id="rId24"/>
            </p:custDataLst>
          </p:nvPr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加工机器人可完成预制菜的切割、搅拌、腌制等工序，提高生产效率和加工精度。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>
            <p:custDataLst>
              <p:tags r:id="rId25"/>
            </p:custDataLst>
          </p:nvPr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包装机器人可实现预制菜的自动化包装，提高包装效率和质量，降低人工成本。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>
            <p:custDataLst>
              <p:tags r:id="rId26"/>
            </p:custDataLst>
          </p:nvPr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>
            <p:custDataLst>
              <p:tags r:id="rId27"/>
            </p:custDataLst>
          </p:nvPr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>
            <p:custDataLst>
              <p:tags r:id="rId28"/>
            </p:custDataLst>
          </p:nvPr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094740" y="93980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机器人技术应用场景剖析</a:t>
            </a:r>
            <a:endParaRPr lang="en-US" sz="30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368300" y="386080"/>
            <a:ext cx="501650" cy="330200"/>
            <a:chOff x="367" y="4476"/>
            <a:chExt cx="790" cy="520"/>
          </a:xfrm>
        </p:grpSpPr>
        <p:sp>
          <p:nvSpPr>
            <p:cNvPr id="49" name="Aitds3-1"/>
            <p:cNvSpPr/>
            <p:nvPr>
              <p:custDataLst>
                <p:tags r:id="rId29"/>
              </p:custDataLst>
            </p:nvPr>
          </p:nvSpPr>
          <p:spPr>
            <a:xfrm>
              <a:off x="367" y="4476"/>
              <a:ext cx="260" cy="520"/>
            </a:xfrm>
            <a:prstGeom prst="chevron">
              <a:avLst/>
            </a:prstGeom>
            <a:solidFill>
              <a:srgbClr val="FF0000"/>
            </a:solidFill>
            <a:ln w="25400" cap="flat" cmpd="sng" algn="ctr">
              <a:solidFill>
                <a:srgbClr val="FF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ea"/>
                <a:sym typeface="+mn-lt"/>
              </a:endParaRPr>
            </a:p>
          </p:txBody>
        </p:sp>
        <p:grpSp>
          <p:nvGrpSpPr>
            <p:cNvPr id="50" name="组合 49"/>
            <p:cNvGrpSpPr/>
            <p:nvPr/>
          </p:nvGrpSpPr>
          <p:grpSpPr>
            <a:xfrm>
              <a:off x="627" y="4476"/>
              <a:ext cx="530" cy="520"/>
              <a:chOff x="627" y="4476"/>
              <a:chExt cx="530" cy="520"/>
            </a:xfrm>
          </p:grpSpPr>
          <p:sp>
            <p:nvSpPr>
              <p:cNvPr id="51" name="Aitds3-2"/>
              <p:cNvSpPr/>
              <p:nvPr>
                <p:custDataLst>
                  <p:tags r:id="rId30"/>
                </p:custDataLst>
              </p:nvPr>
            </p:nvSpPr>
            <p:spPr>
              <a:xfrm>
                <a:off x="627" y="4476"/>
                <a:ext cx="260" cy="520"/>
              </a:xfrm>
              <a:prstGeom prst="chevron">
                <a:avLst/>
              </a:prstGeom>
              <a:solidFill>
                <a:srgbClr val="6A3C7C">
                  <a:lumMod val="50000"/>
                </a:srgbClr>
              </a:solidFill>
              <a:ln w="25400" cap="flat" cmpd="sng" algn="ctr">
                <a:solidFill>
                  <a:srgbClr val="6A3C7C">
                    <a:lumMod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  <p:sp>
            <p:nvSpPr>
              <p:cNvPr id="52" name="Aitds3-3"/>
              <p:cNvSpPr/>
              <p:nvPr>
                <p:custDataLst>
                  <p:tags r:id="rId31"/>
                </p:custDataLst>
              </p:nvPr>
            </p:nvSpPr>
            <p:spPr>
              <a:xfrm>
                <a:off x="897" y="4476"/>
                <a:ext cx="260" cy="520"/>
              </a:xfrm>
              <a:prstGeom prst="chevron">
                <a:avLst/>
              </a:prstGeom>
              <a:solidFill>
                <a:srgbClr val="000000">
                  <a:lumMod val="85000"/>
                  <a:lumOff val="15000"/>
                </a:srgbClr>
              </a:solidFill>
              <a:ln w="25400" cap="flat" cmpd="sng" algn="ctr">
                <a:solidFill>
                  <a:srgbClr val="E7E6E6">
                    <a:lumMod val="25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https://d.book118.com/548117140136006032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DIAGRAM_VIRTUALLY_FRAME" val="{&quot;height&quot;:392.517874015748,&quot;left&quot;:493.05102362204724,&quot;top&quot;:106.5136220472441,&quot;width&quot;:403.5}"/>
</p:tagLst>
</file>

<file path=ppt/tags/tag2.xml><?xml version="1.0" encoding="utf-8"?>
<p:tagLst xmlns:p="http://schemas.openxmlformats.org/presentationml/2006/main">
  <p:tag name="KSO_WM_DIAGRAM_VIRTUALLY_FRAME" val="{&quot;height&quot;:392.517874015748,&quot;left&quot;:493.05102362204724,&quot;top&quot;:106.5136220472441,&quot;width&quot;:403.5}"/>
</p:tagLst>
</file>

<file path=ppt/tags/tag3.xml><?xml version="1.0" encoding="utf-8"?>
<p:tagLst xmlns:p="http://schemas.openxmlformats.org/presentationml/2006/main">
  <p:tag name="KSO_WM_DIAGRAM_VIRTUALLY_FRAME" val="{&quot;height&quot;:392.517874015748,&quot;left&quot;:493.05102362204724,&quot;top&quot;:106.5136220472441,&quot;width&quot;:403.5}"/>
</p:tagLst>
</file>

<file path=ppt/tags/tag4.xml><?xml version="1.0" encoding="utf-8"?>
<p:tagLst xmlns:p="http://schemas.openxmlformats.org/presentationml/2006/main">
  <p:tag name="KSO_WM_DIAGRAM_VIRTUALLY_FRAME" val="{&quot;height&quot;:392.517874015748,&quot;left&quot;:493.05102362204724,&quot;top&quot;:106.5136220472441,&quot;width&quot;:403.5}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15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16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17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18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19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0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1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2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3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4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5.xml><?xml version="1.0" encoding="utf-8"?>
<p:tagLst xmlns:p="http://schemas.openxmlformats.org/presentationml/2006/main">
  <p:tag name="KSO_WM_DIAGRAM_VIRTUALLY_FRAME" val="{&quot;height&quot;:376.20346456692914,&quot;left&quot;:388.6544881889764,&quot;top&quot;:121.14826771653543,&quot;width&quot;:537.1525984251969}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0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1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2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3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4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5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6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7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8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39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40.xml><?xml version="1.0" encoding="utf-8"?>
<p:tagLst xmlns:p="http://schemas.openxmlformats.org/presentationml/2006/main">
  <p:tag name="KSO_WM_DIAGRAM_VIRTUALLY_FRAME" val="{&quot;height&quot;:337.61748031496063,&quot;left&quot;:77.31,&quot;top&quot;:124.23070866141731,&quot;width&quot;:801.9600787401574}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45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46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47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48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49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0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1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2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3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4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5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6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7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8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59.xml><?xml version="1.0" encoding="utf-8"?>
<p:tagLst xmlns:p="http://schemas.openxmlformats.org/presentationml/2006/main">
  <p:tag name="KSO_WM_DIAGRAM_VIRTUALLY_FRAME" val="{&quot;height&quot;:385.97905511811024,&quot;left&quot;:303.4303937007874,&quot;top&quot;:102.44078740157481,&quot;width&quot;:604.5049606299212}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64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65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66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67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68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69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0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1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2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3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4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5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6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7.xml><?xml version="1.0" encoding="utf-8"?>
<p:tagLst xmlns:p="http://schemas.openxmlformats.org/presentationml/2006/main">
  <p:tag name="KSO_WM_DIAGRAM_VIRTUALLY_FRAME" val="{&quot;height&quot;:352.28456692913386,&quot;left&quot;:378.3973228346457,&quot;top&quot;:119.83858267716535,&quot;width&quot;:548.065905511811}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2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3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4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5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6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7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8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89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0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1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2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3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4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5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6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7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8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99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0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1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2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3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4.xml><?xml version="1.0" encoding="utf-8"?>
<p:tagLst xmlns:p="http://schemas.openxmlformats.org/presentationml/2006/main">
  <p:tag name="KSO_WM_DIAGRAM_VIRTUALLY_FRAME" val="{&quot;height&quot;:341.08047244094485,&quot;left&quot;:77.20976377952755,&quot;top&quot;:109.69976377952756,&quot;width&quot;:806.4455118110236}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2024-09-10T14:16:27.610</cp:lastPrinted>
  <dcterms:created xsi:type="dcterms:W3CDTF">2024-09-10T06:16:27Z</dcterms:created>
  <dcterms:modified xsi:type="dcterms:W3CDTF">2024-09-10T06:16:29Z</dcterms:modified>
</cp:coreProperties>
</file>