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5BD8D35E-94E3-4CDE-B541-19C88C151B5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D0A0B69-9916-465B-8572-ECDE0D3795F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E343C904-7A5F-41DF-BEA7-59C443AD1AD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262532E5-0AD5-4772-AA3A-24A3BD29275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A87DF400-F658-40B4-91BD-67063D51A45C}"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0FCBD1F0-51A0-4683-9A3B-D5B3EBDD5B12}"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60A47275-95FD-4A7B-8EB2-F6B72772CD05}"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78DD74A-8C22-499A-8367-4C00AC7D7C7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4C784E5-1C0E-47B0-90C4-5CD57DD0EDB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2E49F2B-3B1C-4666-A19E-9EC0D98439B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FB46B3F-809A-4DAD-86C2-3407C1D74DA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 Id="rId3" Type="http://schemas.openxmlformats.org/officeDocument/2006/relationships/image" Target="../media/image3.jpeg" /><Relationship Id="rId4" Type="http://schemas.openxmlformats.org/officeDocument/2006/relationships/image" Target="../media/image4.jpeg" /><Relationship Id="rId5" Type="http://schemas.openxmlformats.org/officeDocument/2006/relationships/image" Target="../media/image1.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1.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1.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4812313702300603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409093" y="4827662"/>
            <a:ext cx="3373814"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a:solidFill>
                  <a:srgbClr val="FFFFFF">
                    <a:alpha val="100000"/>
                  </a:srgbClr>
                </a:solidFill>
                <a:latin typeface="Microsoft Yahei"/>
                <a:ea typeface="Microsoft Yahei"/>
                <a:cs typeface="Microsoft Yahei"/>
              </a:rPr>
              <a:t>汇报人：XX</a:t>
            </a:r>
          </a:p>
        </p:txBody>
      </p:sp>
      <p:sp>
        <p:nvSpPr>
          <p:cNvPr id="3" name="TextBox 3"/>
          <p:cNvSpPr txBox="1"/>
          <p:nvPr/>
        </p:nvSpPr>
        <p:spPr>
          <a:xfrm>
            <a:off x="1040840" y="3516888"/>
            <a:ext cx="10110320"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175" b="1">
                <a:solidFill>
                  <a:srgbClr val="FFFFFF">
                    <a:alpha val="100000"/>
                  </a:srgbClr>
                </a:solidFill>
                <a:latin typeface="Microsoft Yahei"/>
                <a:ea typeface="Microsoft Yahei"/>
                <a:cs typeface="Microsoft Yahei"/>
              </a:rPr>
              <a:t>医用心电图仪器信号处理原理</a:t>
            </a:r>
          </a:p>
        </p:txBody>
      </p:sp>
      <p:sp>
        <p:nvSpPr>
          <p:cNvPr id="4" name="TextBox 4"/>
          <p:cNvSpPr txBox="1"/>
          <p:nvPr/>
        </p:nvSpPr>
        <p:spPr>
          <a:xfrm>
            <a:off x="3825995" y="5328676"/>
            <a:ext cx="4540009"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a:solidFill>
                  <a:srgbClr val="FFFFFF">
                    <a:alpha val="100000"/>
                  </a:srgbClr>
                </a:solidFill>
                <a:latin typeface="Microsoft Yahei"/>
                <a:ea typeface="Microsoft Yahei"/>
                <a:cs typeface="Microsoft Yahei"/>
              </a:rPr>
              <a:t>2024-01-18</a:t>
            </a:r>
          </a:p>
        </p:txBody>
      </p:sp>
      <p:sp>
        <p:nvSpPr>
          <p:cNvPr id="5" name="AutoShape 5"/>
          <p:cNvSpPr/>
          <p:nvPr/>
        </p:nvSpPr>
        <p:spPr>
          <a:xfrm>
            <a:off x="5059558" y="1161765"/>
            <a:ext cx="2072884" cy="2072884"/>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5116739" y="1218945"/>
            <a:ext cx="1958523" cy="1958523"/>
            <a:chOff x="5116739" y="1218945"/>
            <a:chExt cx="1958523" cy="1958523"/>
          </a:xfrm>
        </p:grpSpPr>
        <p:sp>
          <p:nvSpPr>
            <p:cNvPr id="7" name="Freeform 7"/>
            <p:cNvSpPr/>
            <p:nvPr/>
          </p:nvSpPr>
          <p:spPr>
            <a:xfrm>
              <a:off x="5116739" y="1218945"/>
              <a:ext cx="1958523" cy="1958523"/>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116739" y="1218945"/>
              <a:ext cx="1958523" cy="1958523"/>
            </a:xfrm>
            <a:prstGeom prst="roundRect">
              <a:avLst>
                <a:gd name="adj" fmla="val 8841"/>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253411" y="1355617"/>
              <a:ext cx="1685300" cy="1685300"/>
            </a:xfrm>
            <a:prstGeom prst="roundRect">
              <a:avLst>
                <a:gd name="adj" fmla="val 9566"/>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0" name="Freeform 10"/>
          <p:cNvSpPr/>
          <p:nvPr/>
        </p:nvSpPr>
        <p:spPr>
          <a:xfrm>
            <a:off x="5441229" y="1902429"/>
            <a:ext cx="1309543" cy="896478"/>
          </a:xfrm>
          <a:custGeom>
            <a:rect l="l" t="t" r="r" b="b"/>
            <a:pathLst>
              <a:path w="3113" h="2131">
                <a:moveTo>
                  <a:pt x="3057" y="497"/>
                </a:moveTo>
                <a:cubicBezTo>
                  <a:pt x="1582" y="5"/>
                  <a:pt x="1582" y="5"/>
                  <a:pt x="1582" y="5"/>
                </a:cubicBezTo>
                <a:cubicBezTo>
                  <a:pt x="1565" y="0"/>
                  <a:pt x="1547" y="0"/>
                  <a:pt x="1531" y="5"/>
                </a:cubicBezTo>
                <a:cubicBezTo>
                  <a:pt x="56" y="497"/>
                  <a:pt x="56" y="497"/>
                  <a:pt x="56" y="497"/>
                </a:cubicBezTo>
                <a:cubicBezTo>
                  <a:pt x="23" y="508"/>
                  <a:pt x="0" y="539"/>
                  <a:pt x="0" y="574"/>
                </a:cubicBezTo>
                <a:cubicBezTo>
                  <a:pt x="0" y="610"/>
                  <a:pt x="23" y="641"/>
                  <a:pt x="56" y="652"/>
                </a:cubicBezTo>
                <a:cubicBezTo>
                  <a:pt x="492" y="797"/>
                  <a:pt x="492" y="797"/>
                  <a:pt x="492" y="797"/>
                </a:cubicBezTo>
                <a:cubicBezTo>
                  <a:pt x="492" y="1230"/>
                  <a:pt x="492" y="1230"/>
                  <a:pt x="492" y="1230"/>
                </a:cubicBezTo>
                <a:cubicBezTo>
                  <a:pt x="492" y="1252"/>
                  <a:pt x="500" y="1272"/>
                  <a:pt x="515" y="1288"/>
                </a:cubicBezTo>
                <a:cubicBezTo>
                  <a:pt x="530" y="1302"/>
                  <a:pt x="875" y="1639"/>
                  <a:pt x="1556" y="1639"/>
                </a:cubicBezTo>
                <a:cubicBezTo>
                  <a:pt x="1804" y="1639"/>
                  <a:pt x="2036" y="1595"/>
                  <a:pt x="2244" y="1507"/>
                </a:cubicBezTo>
                <a:cubicBezTo>
                  <a:pt x="2285" y="1489"/>
                  <a:pt x="2305" y="1441"/>
                  <a:pt x="2287" y="1399"/>
                </a:cubicBezTo>
                <a:cubicBezTo>
                  <a:pt x="2270" y="1358"/>
                  <a:pt x="2222" y="1338"/>
                  <a:pt x="2180" y="1356"/>
                </a:cubicBezTo>
                <a:cubicBezTo>
                  <a:pt x="1992" y="1435"/>
                  <a:pt x="1782" y="1475"/>
                  <a:pt x="1557" y="1475"/>
                </a:cubicBezTo>
                <a:cubicBezTo>
                  <a:pt x="1238" y="1475"/>
                  <a:pt x="1004" y="1393"/>
                  <a:pt x="863" y="1324"/>
                </a:cubicBezTo>
                <a:cubicBezTo>
                  <a:pt x="759" y="1272"/>
                  <a:pt x="689" y="1221"/>
                  <a:pt x="656" y="1193"/>
                </a:cubicBezTo>
                <a:cubicBezTo>
                  <a:pt x="656" y="852"/>
                  <a:pt x="656" y="852"/>
                  <a:pt x="656" y="852"/>
                </a:cubicBezTo>
                <a:cubicBezTo>
                  <a:pt x="1531" y="1144"/>
                  <a:pt x="1531" y="1144"/>
                  <a:pt x="1531" y="1144"/>
                </a:cubicBezTo>
                <a:cubicBezTo>
                  <a:pt x="1539" y="1146"/>
                  <a:pt x="1548" y="1148"/>
                  <a:pt x="1557" y="1148"/>
                </a:cubicBezTo>
                <a:cubicBezTo>
                  <a:pt x="1565" y="1148"/>
                  <a:pt x="1574" y="1146"/>
                  <a:pt x="1583" y="1144"/>
                </a:cubicBezTo>
                <a:cubicBezTo>
                  <a:pt x="2458" y="852"/>
                  <a:pt x="2458" y="852"/>
                  <a:pt x="2458" y="852"/>
                </a:cubicBezTo>
                <a:cubicBezTo>
                  <a:pt x="2458" y="998"/>
                  <a:pt x="2458" y="998"/>
                  <a:pt x="2458" y="998"/>
                </a:cubicBezTo>
                <a:cubicBezTo>
                  <a:pt x="2362" y="1032"/>
                  <a:pt x="2294" y="1123"/>
                  <a:pt x="2294" y="1230"/>
                </a:cubicBezTo>
                <a:cubicBezTo>
                  <a:pt x="2294" y="1330"/>
                  <a:pt x="2354" y="1416"/>
                  <a:pt x="2440" y="1454"/>
                </a:cubicBezTo>
                <a:cubicBezTo>
                  <a:pt x="2296" y="2029"/>
                  <a:pt x="2296" y="2029"/>
                  <a:pt x="2296" y="2029"/>
                </a:cubicBezTo>
                <a:cubicBezTo>
                  <a:pt x="2290" y="2053"/>
                  <a:pt x="2296" y="2080"/>
                  <a:pt x="2311" y="2099"/>
                </a:cubicBezTo>
                <a:cubicBezTo>
                  <a:pt x="2327" y="2119"/>
                  <a:pt x="2351" y="2131"/>
                  <a:pt x="2376" y="2131"/>
                </a:cubicBezTo>
                <a:cubicBezTo>
                  <a:pt x="2704" y="2131"/>
                  <a:pt x="2704" y="2131"/>
                  <a:pt x="2704" y="2131"/>
                </a:cubicBezTo>
                <a:cubicBezTo>
                  <a:pt x="2729" y="2131"/>
                  <a:pt x="2753" y="2119"/>
                  <a:pt x="2768" y="2099"/>
                </a:cubicBezTo>
                <a:cubicBezTo>
                  <a:pt x="2784" y="2080"/>
                  <a:pt x="2789" y="2053"/>
                  <a:pt x="2783" y="2029"/>
                </a:cubicBezTo>
                <a:cubicBezTo>
                  <a:pt x="2639" y="1454"/>
                  <a:pt x="2639" y="1454"/>
                  <a:pt x="2639" y="1454"/>
                </a:cubicBezTo>
                <a:cubicBezTo>
                  <a:pt x="2725" y="1416"/>
                  <a:pt x="2785" y="1330"/>
                  <a:pt x="2785" y="1230"/>
                </a:cubicBezTo>
                <a:cubicBezTo>
                  <a:pt x="2785" y="1123"/>
                  <a:pt x="2717" y="1032"/>
                  <a:pt x="2622" y="998"/>
                </a:cubicBezTo>
                <a:cubicBezTo>
                  <a:pt x="2622" y="797"/>
                  <a:pt x="2622" y="797"/>
                  <a:pt x="2622" y="797"/>
                </a:cubicBezTo>
                <a:cubicBezTo>
                  <a:pt x="3057" y="652"/>
                  <a:pt x="3057" y="652"/>
                  <a:pt x="3057" y="652"/>
                </a:cubicBezTo>
                <a:cubicBezTo>
                  <a:pt x="3091" y="641"/>
                  <a:pt x="3113" y="610"/>
                  <a:pt x="3113" y="574"/>
                </a:cubicBezTo>
                <a:cubicBezTo>
                  <a:pt x="3113" y="539"/>
                  <a:pt x="3091" y="508"/>
                  <a:pt x="3057" y="497"/>
                </a:cubicBezTo>
                <a:close/>
                <a:moveTo>
                  <a:pt x="2540" y="1148"/>
                </a:moveTo>
                <a:cubicBezTo>
                  <a:pt x="2585" y="1148"/>
                  <a:pt x="2621" y="1184"/>
                  <a:pt x="2621" y="1230"/>
                </a:cubicBezTo>
                <a:cubicBezTo>
                  <a:pt x="2621" y="1275"/>
                  <a:pt x="2585" y="1312"/>
                  <a:pt x="2540" y="1312"/>
                </a:cubicBezTo>
                <a:cubicBezTo>
                  <a:pt x="2494" y="1312"/>
                  <a:pt x="2458" y="1275"/>
                  <a:pt x="2458" y="1230"/>
                </a:cubicBezTo>
                <a:cubicBezTo>
                  <a:pt x="2458" y="1184"/>
                  <a:pt x="2494" y="1148"/>
                  <a:pt x="2540" y="1148"/>
                </a:cubicBezTo>
                <a:close/>
                <a:moveTo>
                  <a:pt x="2481" y="1967"/>
                </a:moveTo>
                <a:cubicBezTo>
                  <a:pt x="2540" y="1731"/>
                  <a:pt x="2540" y="1731"/>
                  <a:pt x="2540" y="1731"/>
                </a:cubicBezTo>
                <a:cubicBezTo>
                  <a:pt x="2599" y="1967"/>
                  <a:pt x="2599" y="1967"/>
                  <a:pt x="2599" y="1967"/>
                </a:cubicBezTo>
                <a:cubicBezTo>
                  <a:pt x="2481" y="1967"/>
                  <a:pt x="2481" y="1967"/>
                  <a:pt x="2481" y="1967"/>
                </a:cubicBezTo>
                <a:close/>
                <a:moveTo>
                  <a:pt x="2533" y="654"/>
                </a:moveTo>
                <a:cubicBezTo>
                  <a:pt x="1570" y="493"/>
                  <a:pt x="1570" y="493"/>
                  <a:pt x="1570" y="493"/>
                </a:cubicBezTo>
                <a:cubicBezTo>
                  <a:pt x="1525" y="486"/>
                  <a:pt x="1483" y="516"/>
                  <a:pt x="1476" y="561"/>
                </a:cubicBezTo>
                <a:cubicBezTo>
                  <a:pt x="1469" y="605"/>
                  <a:pt x="1499" y="648"/>
                  <a:pt x="1543" y="655"/>
                </a:cubicBezTo>
                <a:cubicBezTo>
                  <a:pt x="2201" y="765"/>
                  <a:pt x="2201" y="765"/>
                  <a:pt x="2201" y="765"/>
                </a:cubicBezTo>
                <a:cubicBezTo>
                  <a:pt x="1557" y="979"/>
                  <a:pt x="1557" y="979"/>
                  <a:pt x="1557" y="979"/>
                </a:cubicBezTo>
                <a:cubicBezTo>
                  <a:pt x="341" y="574"/>
                  <a:pt x="341" y="574"/>
                  <a:pt x="341" y="574"/>
                </a:cubicBezTo>
                <a:cubicBezTo>
                  <a:pt x="1557" y="169"/>
                  <a:pt x="1557" y="169"/>
                  <a:pt x="1557" y="169"/>
                </a:cubicBezTo>
                <a:cubicBezTo>
                  <a:pt x="2772" y="574"/>
                  <a:pt x="2772" y="574"/>
                  <a:pt x="2772" y="574"/>
                </a:cubicBezTo>
                <a:cubicBezTo>
                  <a:pt x="2533" y="654"/>
                  <a:pt x="2533" y="654"/>
                  <a:pt x="2533" y="654"/>
                </a:cubicBezTo>
                <a:close/>
                <a:moveTo>
                  <a:pt x="2533" y="654"/>
                </a:moveTo>
                <a:cubicBezTo>
                  <a:pt x="2533" y="654"/>
                  <a:pt x="2533" y="654"/>
                  <a:pt x="2533" y="65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rot="-5400000">
            <a:off x="10070592" y="3499876"/>
            <a:ext cx="585216" cy="3657600"/>
          </a:xfrm>
          <a:prstGeom prst="round2Same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rot="-5400000" flipV="1">
            <a:off x="1536192" y="3499876"/>
            <a:ext cx="585216" cy="3657600"/>
          </a:xfrm>
          <a:prstGeom prst="round2Same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51200" y="495117"/>
            <a:ext cx="757489" cy="757489"/>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 name="Group 3"/>
          <p:cNvGrpSpPr/>
          <p:nvPr/>
        </p:nvGrpSpPr>
        <p:grpSpPr>
          <a:xfrm>
            <a:off x="572171" y="516087"/>
            <a:ext cx="715670" cy="715670"/>
            <a:chOff x="572171" y="516087"/>
            <a:chExt cx="715670" cy="715670"/>
          </a:xfrm>
        </p:grpSpPr>
        <p:sp>
          <p:nvSpPr>
            <p:cNvPr id="4" name="Freeform 4"/>
            <p:cNvSpPr/>
            <p:nvPr/>
          </p:nvSpPr>
          <p:spPr>
            <a:xfrm>
              <a:off x="572171" y="516087"/>
              <a:ext cx="715670" cy="715670"/>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2171" y="516087"/>
              <a:ext cx="715670" cy="715670"/>
            </a:xfrm>
            <a:prstGeom prst="roundRect">
              <a:avLst>
                <a:gd name="adj" fmla="val 8841"/>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22036" y="565953"/>
              <a:ext cx="615696" cy="615696"/>
            </a:xfrm>
            <a:prstGeom prst="roundRect">
              <a:avLst>
                <a:gd name="adj" fmla="val 9566"/>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7" name="AutoShape 7"/>
          <p:cNvSpPr/>
          <p:nvPr/>
        </p:nvSpPr>
        <p:spPr>
          <a:xfrm>
            <a:off x="1490568" y="1247584"/>
            <a:ext cx="1681506" cy="766756"/>
          </a:xfrm>
          <a:prstGeom prst="rect">
            <a:avLst/>
          </a:prstGeom>
          <a:noFill/>
        </p:spPr>
        <p:txBody>
          <a:bodyPr vert="horz" wrap="square" lIns="0" tIns="0" rIns="0" bIns="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0"/>
              </a:spcBef>
              <a:defRPr/>
            </a:pPr>
            <a:r>
              <a:rPr lang="en-US" sz="4425" b="1">
                <a:solidFill>
                  <a:srgbClr val="FFFFFF">
                    <a:alpha val="100000"/>
                  </a:srgbClr>
                </a:solidFill>
                <a:latin typeface="黑体"/>
                <a:ea typeface="黑体"/>
                <a:cs typeface="黑体"/>
              </a:rPr>
              <a:t>目录</a:t>
            </a:r>
            <a:endParaRPr lang="en-US" sz="1100"/>
          </a:p>
        </p:txBody>
      </p:sp>
      <p:cxnSp>
        <p:nvCxnSpPr>
          <p:cNvPr id="8" name="Connector 8"/>
          <p:cNvCxnSpPr/>
          <p:nvPr/>
        </p:nvCxnSpPr>
        <p:spPr>
          <a:xfrm>
            <a:off x="4573574" y="1614170"/>
            <a:ext cx="5237390" cy="0"/>
          </a:xfrm>
          <a:prstGeom prst="line">
            <a:avLst/>
          </a:prstGeom>
          <a:ln w="9525">
            <a:solidFill>
              <a:srgbClr val="FFFFFF">
                <a:alpha val="100000"/>
              </a:srgbClr>
            </a:solidFill>
            <a:prstDash val="solid"/>
            <a:headEnd type="oval"/>
            <a:tailEnd type="none"/>
          </a:ln>
        </p:spPr>
      </p:cxnSp>
      <p:sp>
        <p:nvSpPr>
          <p:cNvPr id="9" name="TextBox 9"/>
          <p:cNvSpPr txBox="1"/>
          <p:nvPr/>
        </p:nvSpPr>
        <p:spPr>
          <a:xfrm>
            <a:off x="4596480" y="1789458"/>
            <a:ext cx="6562725" cy="4819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引言</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医用心电图仪器概述</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信号处理基础</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医用心电图仪器信号处理流程</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医用心电图仪器信号处理的关键技术</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医用心电图仪器信号处理的挑战与未来发展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571585" y="1029917"/>
            <a:ext cx="8683321" cy="114947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8475" b="1">
                <a:solidFill>
                  <a:schemeClr val="accent1">
                    <a:alpha val="100000"/>
                  </a:schemeClr>
                </a:solidFill>
                <a:latin typeface="Microsoft Yahei"/>
                <a:ea typeface="Microsoft Yahei"/>
                <a:cs typeface="Microsoft Yahei"/>
              </a:rPr>
              <a:t>01</a:t>
            </a:r>
          </a:p>
        </p:txBody>
      </p:sp>
      <p:sp>
        <p:nvSpPr>
          <p:cNvPr id="3" name="TextBox 3"/>
          <p:cNvSpPr txBox="1"/>
          <p:nvPr/>
        </p:nvSpPr>
        <p:spPr>
          <a:xfrm>
            <a:off x="1097052" y="2763839"/>
            <a:ext cx="8024317"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rgbClr val="FFFFFF">
                    <a:alpha val="100000"/>
                  </a:srgbClr>
                </a:solidFill>
                <a:latin typeface="Microsoft Yahei"/>
                <a:ea typeface="Microsoft Yahei"/>
                <a:cs typeface="Microsoft Yahei"/>
              </a:rPr>
              <a:t>引言</a:t>
            </a:r>
          </a:p>
        </p:txBody>
      </p:sp>
      <p:sp>
        <p:nvSpPr>
          <p:cNvPr id="4" name="Freeform 4"/>
          <p:cNvSpPr/>
          <p:nvPr/>
        </p:nvSpPr>
        <p:spPr>
          <a:xfrm>
            <a:off x="3033917"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097052" y="5602490"/>
            <a:ext cx="3105564" cy="41033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400">
                <a:solidFill>
                  <a:schemeClr val="accent1">
                    <a:alpha val="100000"/>
                  </a:schemeClr>
                </a:solidFill>
                <a:latin typeface="Microsoft Yahei"/>
                <a:ea typeface="Microsoft Yahei"/>
                <a:cs typeface="Microsoft Yahei"/>
              </a:rPr>
              <a:t>Chapter</a:t>
            </a:r>
          </a:p>
        </p:txBody>
      </p:sp>
      <p:cxnSp>
        <p:nvCxnSpPr>
          <p:cNvPr id="6" name="Connector 6"/>
          <p:cNvCxnSpPr/>
          <p:nvPr/>
        </p:nvCxnSpPr>
        <p:spPr>
          <a:xfrm>
            <a:off x="3377035" y="5849950"/>
            <a:ext cx="8820012"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286235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69079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097052" y="1098977"/>
            <a:ext cx="1335306" cy="1335306"/>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1133886" y="1135811"/>
            <a:ext cx="1261638" cy="1261638"/>
            <a:chOff x="1133886" y="1135811"/>
            <a:chExt cx="1261638" cy="1261638"/>
          </a:xfrm>
        </p:grpSpPr>
        <p:sp>
          <p:nvSpPr>
            <p:cNvPr id="11" name="Freeform 11"/>
            <p:cNvSpPr/>
            <p:nvPr/>
          </p:nvSpPr>
          <p:spPr>
            <a:xfrm>
              <a:off x="1133886" y="1135811"/>
              <a:ext cx="1261638" cy="1261638"/>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3886" y="1135811"/>
              <a:ext cx="1261638" cy="1261638"/>
            </a:xfrm>
            <a:prstGeom prst="roundRect">
              <a:avLst>
                <a:gd name="adj" fmla="val 8841"/>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221928" y="1223852"/>
              <a:ext cx="1085633" cy="1085633"/>
            </a:xfrm>
            <a:prstGeom prst="roundRect">
              <a:avLst>
                <a:gd name="adj" fmla="val 9566"/>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Freeform 14"/>
          <p:cNvSpPr/>
          <p:nvPr/>
        </p:nvSpPr>
        <p:spPr>
          <a:xfrm>
            <a:off x="1342916" y="1576096"/>
            <a:ext cx="843579" cy="577491"/>
          </a:xfrm>
          <a:custGeom>
            <a:rect l="l" t="t" r="r" b="b"/>
            <a:pathLst>
              <a:path w="3113" h="2131">
                <a:moveTo>
                  <a:pt x="3057" y="497"/>
                </a:moveTo>
                <a:cubicBezTo>
                  <a:pt x="1582" y="5"/>
                  <a:pt x="1582" y="5"/>
                  <a:pt x="1582" y="5"/>
                </a:cubicBezTo>
                <a:cubicBezTo>
                  <a:pt x="1565" y="0"/>
                  <a:pt x="1547" y="0"/>
                  <a:pt x="1531" y="5"/>
                </a:cubicBezTo>
                <a:cubicBezTo>
                  <a:pt x="56" y="497"/>
                  <a:pt x="56" y="497"/>
                  <a:pt x="56" y="497"/>
                </a:cubicBezTo>
                <a:cubicBezTo>
                  <a:pt x="23" y="508"/>
                  <a:pt x="0" y="539"/>
                  <a:pt x="0" y="574"/>
                </a:cubicBezTo>
                <a:cubicBezTo>
                  <a:pt x="0" y="610"/>
                  <a:pt x="23" y="641"/>
                  <a:pt x="56" y="652"/>
                </a:cubicBezTo>
                <a:cubicBezTo>
                  <a:pt x="492" y="797"/>
                  <a:pt x="492" y="797"/>
                  <a:pt x="492" y="797"/>
                </a:cubicBezTo>
                <a:cubicBezTo>
                  <a:pt x="492" y="1230"/>
                  <a:pt x="492" y="1230"/>
                  <a:pt x="492" y="1230"/>
                </a:cubicBezTo>
                <a:cubicBezTo>
                  <a:pt x="492" y="1252"/>
                  <a:pt x="500" y="1272"/>
                  <a:pt x="515" y="1288"/>
                </a:cubicBezTo>
                <a:cubicBezTo>
                  <a:pt x="530" y="1302"/>
                  <a:pt x="875" y="1639"/>
                  <a:pt x="1556" y="1639"/>
                </a:cubicBezTo>
                <a:cubicBezTo>
                  <a:pt x="1804" y="1639"/>
                  <a:pt x="2036" y="1595"/>
                  <a:pt x="2244" y="1507"/>
                </a:cubicBezTo>
                <a:cubicBezTo>
                  <a:pt x="2285" y="1489"/>
                  <a:pt x="2305" y="1441"/>
                  <a:pt x="2287" y="1399"/>
                </a:cubicBezTo>
                <a:cubicBezTo>
                  <a:pt x="2270" y="1358"/>
                  <a:pt x="2222" y="1338"/>
                  <a:pt x="2180" y="1356"/>
                </a:cubicBezTo>
                <a:cubicBezTo>
                  <a:pt x="1992" y="1435"/>
                  <a:pt x="1782" y="1475"/>
                  <a:pt x="1557" y="1475"/>
                </a:cubicBezTo>
                <a:cubicBezTo>
                  <a:pt x="1238" y="1475"/>
                  <a:pt x="1004" y="1393"/>
                  <a:pt x="863" y="1324"/>
                </a:cubicBezTo>
                <a:cubicBezTo>
                  <a:pt x="759" y="1272"/>
                  <a:pt x="689" y="1221"/>
                  <a:pt x="656" y="1193"/>
                </a:cubicBezTo>
                <a:cubicBezTo>
                  <a:pt x="656" y="852"/>
                  <a:pt x="656" y="852"/>
                  <a:pt x="656" y="852"/>
                </a:cubicBezTo>
                <a:cubicBezTo>
                  <a:pt x="1531" y="1144"/>
                  <a:pt x="1531" y="1144"/>
                  <a:pt x="1531" y="1144"/>
                </a:cubicBezTo>
                <a:cubicBezTo>
                  <a:pt x="1539" y="1146"/>
                  <a:pt x="1548" y="1148"/>
                  <a:pt x="1557" y="1148"/>
                </a:cubicBezTo>
                <a:cubicBezTo>
                  <a:pt x="1565" y="1148"/>
                  <a:pt x="1574" y="1146"/>
                  <a:pt x="1583" y="1144"/>
                </a:cubicBezTo>
                <a:cubicBezTo>
                  <a:pt x="2458" y="852"/>
                  <a:pt x="2458" y="852"/>
                  <a:pt x="2458" y="852"/>
                </a:cubicBezTo>
                <a:cubicBezTo>
                  <a:pt x="2458" y="998"/>
                  <a:pt x="2458" y="998"/>
                  <a:pt x="2458" y="998"/>
                </a:cubicBezTo>
                <a:cubicBezTo>
                  <a:pt x="2362" y="1032"/>
                  <a:pt x="2294" y="1123"/>
                  <a:pt x="2294" y="1230"/>
                </a:cubicBezTo>
                <a:cubicBezTo>
                  <a:pt x="2294" y="1330"/>
                  <a:pt x="2354" y="1416"/>
                  <a:pt x="2440" y="1454"/>
                </a:cubicBezTo>
                <a:cubicBezTo>
                  <a:pt x="2296" y="2029"/>
                  <a:pt x="2296" y="2029"/>
                  <a:pt x="2296" y="2029"/>
                </a:cubicBezTo>
                <a:cubicBezTo>
                  <a:pt x="2290" y="2053"/>
                  <a:pt x="2296" y="2080"/>
                  <a:pt x="2311" y="2099"/>
                </a:cubicBezTo>
                <a:cubicBezTo>
                  <a:pt x="2327" y="2119"/>
                  <a:pt x="2351" y="2131"/>
                  <a:pt x="2376" y="2131"/>
                </a:cubicBezTo>
                <a:cubicBezTo>
                  <a:pt x="2704" y="2131"/>
                  <a:pt x="2704" y="2131"/>
                  <a:pt x="2704" y="2131"/>
                </a:cubicBezTo>
                <a:cubicBezTo>
                  <a:pt x="2729" y="2131"/>
                  <a:pt x="2753" y="2119"/>
                  <a:pt x="2768" y="2099"/>
                </a:cubicBezTo>
                <a:cubicBezTo>
                  <a:pt x="2784" y="2080"/>
                  <a:pt x="2789" y="2053"/>
                  <a:pt x="2783" y="2029"/>
                </a:cubicBezTo>
                <a:cubicBezTo>
                  <a:pt x="2639" y="1454"/>
                  <a:pt x="2639" y="1454"/>
                  <a:pt x="2639" y="1454"/>
                </a:cubicBezTo>
                <a:cubicBezTo>
                  <a:pt x="2725" y="1416"/>
                  <a:pt x="2785" y="1330"/>
                  <a:pt x="2785" y="1230"/>
                </a:cubicBezTo>
                <a:cubicBezTo>
                  <a:pt x="2785" y="1123"/>
                  <a:pt x="2717" y="1032"/>
                  <a:pt x="2622" y="998"/>
                </a:cubicBezTo>
                <a:cubicBezTo>
                  <a:pt x="2622" y="797"/>
                  <a:pt x="2622" y="797"/>
                  <a:pt x="2622" y="797"/>
                </a:cubicBezTo>
                <a:cubicBezTo>
                  <a:pt x="3057" y="652"/>
                  <a:pt x="3057" y="652"/>
                  <a:pt x="3057" y="652"/>
                </a:cubicBezTo>
                <a:cubicBezTo>
                  <a:pt x="3091" y="641"/>
                  <a:pt x="3113" y="610"/>
                  <a:pt x="3113" y="574"/>
                </a:cubicBezTo>
                <a:cubicBezTo>
                  <a:pt x="3113" y="539"/>
                  <a:pt x="3091" y="508"/>
                  <a:pt x="3057" y="497"/>
                </a:cubicBezTo>
                <a:close/>
                <a:moveTo>
                  <a:pt x="2540" y="1148"/>
                </a:moveTo>
                <a:cubicBezTo>
                  <a:pt x="2585" y="1148"/>
                  <a:pt x="2621" y="1184"/>
                  <a:pt x="2621" y="1230"/>
                </a:cubicBezTo>
                <a:cubicBezTo>
                  <a:pt x="2621" y="1275"/>
                  <a:pt x="2585" y="1312"/>
                  <a:pt x="2540" y="1312"/>
                </a:cubicBezTo>
                <a:cubicBezTo>
                  <a:pt x="2494" y="1312"/>
                  <a:pt x="2458" y="1275"/>
                  <a:pt x="2458" y="1230"/>
                </a:cubicBezTo>
                <a:cubicBezTo>
                  <a:pt x="2458" y="1184"/>
                  <a:pt x="2494" y="1148"/>
                  <a:pt x="2540" y="1148"/>
                </a:cubicBezTo>
                <a:close/>
                <a:moveTo>
                  <a:pt x="2481" y="1967"/>
                </a:moveTo>
                <a:cubicBezTo>
                  <a:pt x="2540" y="1731"/>
                  <a:pt x="2540" y="1731"/>
                  <a:pt x="2540" y="1731"/>
                </a:cubicBezTo>
                <a:cubicBezTo>
                  <a:pt x="2599" y="1967"/>
                  <a:pt x="2599" y="1967"/>
                  <a:pt x="2599" y="1967"/>
                </a:cubicBezTo>
                <a:cubicBezTo>
                  <a:pt x="2481" y="1967"/>
                  <a:pt x="2481" y="1967"/>
                  <a:pt x="2481" y="1967"/>
                </a:cubicBezTo>
                <a:close/>
                <a:moveTo>
                  <a:pt x="2533" y="654"/>
                </a:moveTo>
                <a:cubicBezTo>
                  <a:pt x="1570" y="493"/>
                  <a:pt x="1570" y="493"/>
                  <a:pt x="1570" y="493"/>
                </a:cubicBezTo>
                <a:cubicBezTo>
                  <a:pt x="1525" y="486"/>
                  <a:pt x="1483" y="516"/>
                  <a:pt x="1476" y="561"/>
                </a:cubicBezTo>
                <a:cubicBezTo>
                  <a:pt x="1469" y="605"/>
                  <a:pt x="1499" y="648"/>
                  <a:pt x="1543" y="655"/>
                </a:cubicBezTo>
                <a:cubicBezTo>
                  <a:pt x="2201" y="765"/>
                  <a:pt x="2201" y="765"/>
                  <a:pt x="2201" y="765"/>
                </a:cubicBezTo>
                <a:cubicBezTo>
                  <a:pt x="1557" y="979"/>
                  <a:pt x="1557" y="979"/>
                  <a:pt x="1557" y="979"/>
                </a:cubicBezTo>
                <a:cubicBezTo>
                  <a:pt x="341" y="574"/>
                  <a:pt x="341" y="574"/>
                  <a:pt x="341" y="574"/>
                </a:cubicBezTo>
                <a:cubicBezTo>
                  <a:pt x="1557" y="169"/>
                  <a:pt x="1557" y="169"/>
                  <a:pt x="1557" y="169"/>
                </a:cubicBezTo>
                <a:cubicBezTo>
                  <a:pt x="2772" y="574"/>
                  <a:pt x="2772" y="574"/>
                  <a:pt x="2772" y="574"/>
                </a:cubicBezTo>
                <a:cubicBezTo>
                  <a:pt x="2533" y="654"/>
                  <a:pt x="2533" y="654"/>
                  <a:pt x="2533" y="654"/>
                </a:cubicBezTo>
                <a:close/>
                <a:moveTo>
                  <a:pt x="2533" y="654"/>
                </a:moveTo>
                <a:cubicBezTo>
                  <a:pt x="2533" y="654"/>
                  <a:pt x="2533" y="654"/>
                  <a:pt x="2533" y="65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t="2696" b="2696"/>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2638" b="2638"/>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2638" b="2638"/>
          <a:stretch>
            <a:fillRect/>
          </a:stretch>
        </p:blipFill>
        <p:spPr>
          <a:xfrm>
            <a:off x="7771733" y="3721608"/>
            <a:ext cx="3394942" cy="2143864"/>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
        <p:nvSpPr>
          <p:cNvPr id="30" name="TextBox 30"/>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心血管疾病高发</a:t>
            </a:r>
          </a:p>
        </p:txBody>
      </p:sp>
      <p:sp>
        <p:nvSpPr>
          <p:cNvPr id="31" name="TextBox 31"/>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随着生活方式的改变和人口老龄化，心血管疾病发病率逐年上升，成为威胁人类健康的主要疾病之一。</a:t>
            </a:r>
          </a:p>
        </p:txBody>
      </p:sp>
      <p:sp>
        <p:nvSpPr>
          <p:cNvPr id="32" name="TextBox 32"/>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早期诊断与治疗的重要性</a:t>
            </a:r>
          </a:p>
        </p:txBody>
      </p:sp>
      <p:sp>
        <p:nvSpPr>
          <p:cNvPr id="33" name="TextBox 33"/>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心血管疾病的早期诊断和治疗对于提高患者生存率和生活质量具有重要意义。</a:t>
            </a:r>
          </a:p>
        </p:txBody>
      </p:sp>
      <p:sp>
        <p:nvSpPr>
          <p:cNvPr id="34" name="TextBox 34"/>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医用心电图仪器的普及</a:t>
            </a:r>
          </a:p>
        </p:txBody>
      </p:sp>
      <p:sp>
        <p:nvSpPr>
          <p:cNvPr id="35" name="TextBox 35"/>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医用心电图仪器作为心血管疾病诊断的重要工具，已经在各级医疗机构中广泛应用。</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23625" r="23625"/>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信号质量直接影响诊断结果</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心电图信号的质量对于心血管疾病的诊断具有重要影响，高质量的信号能够提高诊断的准确性和可靠性。</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去除干扰和噪声</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在心电图信号的采集和传输过程中，会受到各种干扰和噪声的影响，如工频干扰、肌电干扰等，需要通过信号处理技术进行去除。</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特征提取与分类</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通过对心电图信号的处理和分析，可以提取出反映心血管疾病特征的关键信息，如波形形态、时域参数等，为后续的疾病分类和治疗提供依据。</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医用心电图仪器信号处理的重要性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571585" y="1029917"/>
            <a:ext cx="8683321" cy="114947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8475" b="1">
                <a:solidFill>
                  <a:schemeClr val="accent1">
                    <a:alpha val="100000"/>
                  </a:schemeClr>
                </a:solidFill>
                <a:latin typeface="Microsoft Yahei"/>
                <a:ea typeface="Microsoft Yahei"/>
                <a:cs typeface="Microsoft Yahei"/>
              </a:rPr>
              <a:t>02</a:t>
            </a:r>
          </a:p>
        </p:txBody>
      </p:sp>
      <p:sp>
        <p:nvSpPr>
          <p:cNvPr id="3" name="TextBox 3"/>
          <p:cNvSpPr txBox="1"/>
          <p:nvPr/>
        </p:nvSpPr>
        <p:spPr>
          <a:xfrm>
            <a:off x="1097052" y="2763839"/>
            <a:ext cx="8024317"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rgbClr val="FFFFFF">
                    <a:alpha val="100000"/>
                  </a:srgbClr>
                </a:solidFill>
                <a:latin typeface="Microsoft Yahei"/>
                <a:ea typeface="Microsoft Yahei"/>
                <a:cs typeface="Microsoft Yahei"/>
              </a:rPr>
              <a:t>医用心电图仪器概述</a:t>
            </a:r>
          </a:p>
        </p:txBody>
      </p:sp>
      <p:sp>
        <p:nvSpPr>
          <p:cNvPr id="4" name="Freeform 4"/>
          <p:cNvSpPr/>
          <p:nvPr/>
        </p:nvSpPr>
        <p:spPr>
          <a:xfrm>
            <a:off x="3033917"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097052" y="5602490"/>
            <a:ext cx="3105564" cy="41033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400">
                <a:solidFill>
                  <a:schemeClr val="accent1">
                    <a:alpha val="100000"/>
                  </a:schemeClr>
                </a:solidFill>
                <a:latin typeface="Microsoft Yahei"/>
                <a:ea typeface="Microsoft Yahei"/>
                <a:cs typeface="Microsoft Yahei"/>
              </a:rPr>
              <a:t>Chapter</a:t>
            </a:r>
          </a:p>
        </p:txBody>
      </p:sp>
      <p:cxnSp>
        <p:nvCxnSpPr>
          <p:cNvPr id="6" name="Connector 6"/>
          <p:cNvCxnSpPr/>
          <p:nvPr/>
        </p:nvCxnSpPr>
        <p:spPr>
          <a:xfrm>
            <a:off x="3377035" y="5849950"/>
            <a:ext cx="8820012"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286235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69079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097052" y="1098977"/>
            <a:ext cx="1335306" cy="1335306"/>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1133886" y="1135811"/>
            <a:ext cx="1261638" cy="1261638"/>
            <a:chOff x="1133886" y="1135811"/>
            <a:chExt cx="1261638" cy="1261638"/>
          </a:xfrm>
        </p:grpSpPr>
        <p:sp>
          <p:nvSpPr>
            <p:cNvPr id="11" name="Freeform 11"/>
            <p:cNvSpPr/>
            <p:nvPr/>
          </p:nvSpPr>
          <p:spPr>
            <a:xfrm>
              <a:off x="1133886" y="1135811"/>
              <a:ext cx="1261638" cy="1261638"/>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3886" y="1135811"/>
              <a:ext cx="1261638" cy="1261638"/>
            </a:xfrm>
            <a:prstGeom prst="roundRect">
              <a:avLst>
                <a:gd name="adj" fmla="val 8841"/>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221928" y="1223852"/>
              <a:ext cx="1085633" cy="1085633"/>
            </a:xfrm>
            <a:prstGeom prst="roundRect">
              <a:avLst>
                <a:gd name="adj" fmla="val 9566"/>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Freeform 14"/>
          <p:cNvSpPr/>
          <p:nvPr/>
        </p:nvSpPr>
        <p:spPr>
          <a:xfrm>
            <a:off x="1342916" y="1576096"/>
            <a:ext cx="843579" cy="577491"/>
          </a:xfrm>
          <a:custGeom>
            <a:rect l="l" t="t" r="r" b="b"/>
            <a:pathLst>
              <a:path w="3113" h="2131">
                <a:moveTo>
                  <a:pt x="3057" y="497"/>
                </a:moveTo>
                <a:cubicBezTo>
                  <a:pt x="1582" y="5"/>
                  <a:pt x="1582" y="5"/>
                  <a:pt x="1582" y="5"/>
                </a:cubicBezTo>
                <a:cubicBezTo>
                  <a:pt x="1565" y="0"/>
                  <a:pt x="1547" y="0"/>
                  <a:pt x="1531" y="5"/>
                </a:cubicBezTo>
                <a:cubicBezTo>
                  <a:pt x="56" y="497"/>
                  <a:pt x="56" y="497"/>
                  <a:pt x="56" y="497"/>
                </a:cubicBezTo>
                <a:cubicBezTo>
                  <a:pt x="23" y="508"/>
                  <a:pt x="0" y="539"/>
                  <a:pt x="0" y="574"/>
                </a:cubicBezTo>
                <a:cubicBezTo>
                  <a:pt x="0" y="610"/>
                  <a:pt x="23" y="641"/>
                  <a:pt x="56" y="652"/>
                </a:cubicBezTo>
                <a:cubicBezTo>
                  <a:pt x="492" y="797"/>
                  <a:pt x="492" y="797"/>
                  <a:pt x="492" y="797"/>
                </a:cubicBezTo>
                <a:cubicBezTo>
                  <a:pt x="492" y="1230"/>
                  <a:pt x="492" y="1230"/>
                  <a:pt x="492" y="1230"/>
                </a:cubicBezTo>
                <a:cubicBezTo>
                  <a:pt x="492" y="1252"/>
                  <a:pt x="500" y="1272"/>
                  <a:pt x="515" y="1288"/>
                </a:cubicBezTo>
                <a:cubicBezTo>
                  <a:pt x="530" y="1302"/>
                  <a:pt x="875" y="1639"/>
                  <a:pt x="1556" y="1639"/>
                </a:cubicBezTo>
                <a:cubicBezTo>
                  <a:pt x="1804" y="1639"/>
                  <a:pt x="2036" y="1595"/>
                  <a:pt x="2244" y="1507"/>
                </a:cubicBezTo>
                <a:cubicBezTo>
                  <a:pt x="2285" y="1489"/>
                  <a:pt x="2305" y="1441"/>
                  <a:pt x="2287" y="1399"/>
                </a:cubicBezTo>
                <a:cubicBezTo>
                  <a:pt x="2270" y="1358"/>
                  <a:pt x="2222" y="1338"/>
                  <a:pt x="2180" y="1356"/>
                </a:cubicBezTo>
                <a:cubicBezTo>
                  <a:pt x="1992" y="1435"/>
                  <a:pt x="1782" y="1475"/>
                  <a:pt x="1557" y="1475"/>
                </a:cubicBezTo>
                <a:cubicBezTo>
                  <a:pt x="1238" y="1475"/>
                  <a:pt x="1004" y="1393"/>
                  <a:pt x="863" y="1324"/>
                </a:cubicBezTo>
                <a:cubicBezTo>
                  <a:pt x="759" y="1272"/>
                  <a:pt x="689" y="1221"/>
                  <a:pt x="656" y="1193"/>
                </a:cubicBezTo>
                <a:cubicBezTo>
                  <a:pt x="656" y="852"/>
                  <a:pt x="656" y="852"/>
                  <a:pt x="656" y="852"/>
                </a:cubicBezTo>
                <a:cubicBezTo>
                  <a:pt x="1531" y="1144"/>
                  <a:pt x="1531" y="1144"/>
                  <a:pt x="1531" y="1144"/>
                </a:cubicBezTo>
                <a:cubicBezTo>
                  <a:pt x="1539" y="1146"/>
                  <a:pt x="1548" y="1148"/>
                  <a:pt x="1557" y="1148"/>
                </a:cubicBezTo>
                <a:cubicBezTo>
                  <a:pt x="1565" y="1148"/>
                  <a:pt x="1574" y="1146"/>
                  <a:pt x="1583" y="1144"/>
                </a:cubicBezTo>
                <a:cubicBezTo>
                  <a:pt x="2458" y="852"/>
                  <a:pt x="2458" y="852"/>
                  <a:pt x="2458" y="852"/>
                </a:cubicBezTo>
                <a:cubicBezTo>
                  <a:pt x="2458" y="998"/>
                  <a:pt x="2458" y="998"/>
                  <a:pt x="2458" y="998"/>
                </a:cubicBezTo>
                <a:cubicBezTo>
                  <a:pt x="2362" y="1032"/>
                  <a:pt x="2294" y="1123"/>
                  <a:pt x="2294" y="1230"/>
                </a:cubicBezTo>
                <a:cubicBezTo>
                  <a:pt x="2294" y="1330"/>
                  <a:pt x="2354" y="1416"/>
                  <a:pt x="2440" y="1454"/>
                </a:cubicBezTo>
                <a:cubicBezTo>
                  <a:pt x="2296" y="2029"/>
                  <a:pt x="2296" y="2029"/>
                  <a:pt x="2296" y="2029"/>
                </a:cubicBezTo>
                <a:cubicBezTo>
                  <a:pt x="2290" y="2053"/>
                  <a:pt x="2296" y="2080"/>
                  <a:pt x="2311" y="2099"/>
                </a:cubicBezTo>
                <a:cubicBezTo>
                  <a:pt x="2327" y="2119"/>
                  <a:pt x="2351" y="2131"/>
                  <a:pt x="2376" y="2131"/>
                </a:cubicBezTo>
                <a:cubicBezTo>
                  <a:pt x="2704" y="2131"/>
                  <a:pt x="2704" y="2131"/>
                  <a:pt x="2704" y="2131"/>
                </a:cubicBezTo>
                <a:cubicBezTo>
                  <a:pt x="2729" y="2131"/>
                  <a:pt x="2753" y="2119"/>
                  <a:pt x="2768" y="2099"/>
                </a:cubicBezTo>
                <a:cubicBezTo>
                  <a:pt x="2784" y="2080"/>
                  <a:pt x="2789" y="2053"/>
                  <a:pt x="2783" y="2029"/>
                </a:cubicBezTo>
                <a:cubicBezTo>
                  <a:pt x="2639" y="1454"/>
                  <a:pt x="2639" y="1454"/>
                  <a:pt x="2639" y="1454"/>
                </a:cubicBezTo>
                <a:cubicBezTo>
                  <a:pt x="2725" y="1416"/>
                  <a:pt x="2785" y="1330"/>
                  <a:pt x="2785" y="1230"/>
                </a:cubicBezTo>
                <a:cubicBezTo>
                  <a:pt x="2785" y="1123"/>
                  <a:pt x="2717" y="1032"/>
                  <a:pt x="2622" y="998"/>
                </a:cubicBezTo>
                <a:cubicBezTo>
                  <a:pt x="2622" y="797"/>
                  <a:pt x="2622" y="797"/>
                  <a:pt x="2622" y="797"/>
                </a:cubicBezTo>
                <a:cubicBezTo>
                  <a:pt x="3057" y="652"/>
                  <a:pt x="3057" y="652"/>
                  <a:pt x="3057" y="652"/>
                </a:cubicBezTo>
                <a:cubicBezTo>
                  <a:pt x="3091" y="641"/>
                  <a:pt x="3113" y="610"/>
                  <a:pt x="3113" y="574"/>
                </a:cubicBezTo>
                <a:cubicBezTo>
                  <a:pt x="3113" y="539"/>
                  <a:pt x="3091" y="508"/>
                  <a:pt x="3057" y="497"/>
                </a:cubicBezTo>
                <a:close/>
                <a:moveTo>
                  <a:pt x="2540" y="1148"/>
                </a:moveTo>
                <a:cubicBezTo>
                  <a:pt x="2585" y="1148"/>
                  <a:pt x="2621" y="1184"/>
                  <a:pt x="2621" y="1230"/>
                </a:cubicBezTo>
                <a:cubicBezTo>
                  <a:pt x="2621" y="1275"/>
                  <a:pt x="2585" y="1312"/>
                  <a:pt x="2540" y="1312"/>
                </a:cubicBezTo>
                <a:cubicBezTo>
                  <a:pt x="2494" y="1312"/>
                  <a:pt x="2458" y="1275"/>
                  <a:pt x="2458" y="1230"/>
                </a:cubicBezTo>
                <a:cubicBezTo>
                  <a:pt x="2458" y="1184"/>
                  <a:pt x="2494" y="1148"/>
                  <a:pt x="2540" y="1148"/>
                </a:cubicBezTo>
                <a:close/>
                <a:moveTo>
                  <a:pt x="2481" y="1967"/>
                </a:moveTo>
                <a:cubicBezTo>
                  <a:pt x="2540" y="1731"/>
                  <a:pt x="2540" y="1731"/>
                  <a:pt x="2540" y="1731"/>
                </a:cubicBezTo>
                <a:cubicBezTo>
                  <a:pt x="2599" y="1967"/>
                  <a:pt x="2599" y="1967"/>
                  <a:pt x="2599" y="1967"/>
                </a:cubicBezTo>
                <a:cubicBezTo>
                  <a:pt x="2481" y="1967"/>
                  <a:pt x="2481" y="1967"/>
                  <a:pt x="2481" y="1967"/>
                </a:cubicBezTo>
                <a:close/>
                <a:moveTo>
                  <a:pt x="2533" y="654"/>
                </a:moveTo>
                <a:cubicBezTo>
                  <a:pt x="1570" y="493"/>
                  <a:pt x="1570" y="493"/>
                  <a:pt x="1570" y="493"/>
                </a:cubicBezTo>
                <a:cubicBezTo>
                  <a:pt x="1525" y="486"/>
                  <a:pt x="1483" y="516"/>
                  <a:pt x="1476" y="561"/>
                </a:cubicBezTo>
                <a:cubicBezTo>
                  <a:pt x="1469" y="605"/>
                  <a:pt x="1499" y="648"/>
                  <a:pt x="1543" y="655"/>
                </a:cubicBezTo>
                <a:cubicBezTo>
                  <a:pt x="2201" y="765"/>
                  <a:pt x="2201" y="765"/>
                  <a:pt x="2201" y="765"/>
                </a:cubicBezTo>
                <a:cubicBezTo>
                  <a:pt x="1557" y="979"/>
                  <a:pt x="1557" y="979"/>
                  <a:pt x="1557" y="979"/>
                </a:cubicBezTo>
                <a:cubicBezTo>
                  <a:pt x="341" y="574"/>
                  <a:pt x="341" y="574"/>
                  <a:pt x="341" y="574"/>
                </a:cubicBezTo>
                <a:cubicBezTo>
                  <a:pt x="1557" y="169"/>
                  <a:pt x="1557" y="169"/>
                  <a:pt x="1557" y="169"/>
                </a:cubicBezTo>
                <a:cubicBezTo>
                  <a:pt x="2772" y="574"/>
                  <a:pt x="2772" y="574"/>
                  <a:pt x="2772" y="574"/>
                </a:cubicBezTo>
                <a:cubicBezTo>
                  <a:pt x="2533" y="654"/>
                  <a:pt x="2533" y="654"/>
                  <a:pt x="2533" y="654"/>
                </a:cubicBezTo>
                <a:close/>
                <a:moveTo>
                  <a:pt x="2533" y="654"/>
                </a:moveTo>
                <a:cubicBezTo>
                  <a:pt x="2533" y="654"/>
                  <a:pt x="2533" y="654"/>
                  <a:pt x="2533" y="65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28883" y="1711764"/>
            <a:ext cx="4242156" cy="1454089"/>
          </a:xfrm>
          <a:prstGeom prst="roundRect">
            <a:avLst>
              <a:gd name="adj" fmla="val 2049"/>
            </a:avLst>
          </a:prstGeom>
          <a:solidFill>
            <a:schemeClr val="accent1">
              <a:alpha val="100000"/>
            </a:schemeClr>
          </a:solidFill>
          <a:ln w="25432">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996316" y="1711764"/>
            <a:ext cx="4092216" cy="1454089"/>
          </a:xfrm>
          <a:prstGeom prst="roundRect">
            <a:avLst>
              <a:gd name="adj" fmla="val 2049"/>
            </a:avLst>
          </a:prstGeom>
          <a:solidFill>
            <a:schemeClr val="accent2">
              <a:alpha val="100000"/>
            </a:schemeClr>
          </a:solidFill>
          <a:ln w="25432">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6096000" y="3660226"/>
            <a:ext cx="0" cy="2439937"/>
          </a:xfrm>
          <a:prstGeom prst="line">
            <a:avLst/>
          </a:prstGeom>
          <a:ln w="9525">
            <a:solidFill>
              <a:srgbClr val="FFFFFF">
                <a:alpha val="100000"/>
              </a:srgbClr>
            </a:solidFill>
            <a:prstDash val="solid"/>
            <a:headEnd type="none"/>
            <a:tailEnd type="none"/>
          </a:ln>
        </p:spPr>
      </p:cxnSp>
      <p:sp>
        <p:nvSpPr>
          <p:cNvPr id="5" name="AutoShape 5"/>
          <p:cNvSpPr/>
          <p:nvPr/>
        </p:nvSpPr>
        <p:spPr>
          <a:xfrm>
            <a:off x="1128883" y="3468001"/>
            <a:ext cx="4382762" cy="2756521"/>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rgbClr val="FFFFFF">
                    <a:alpha val="100000"/>
                  </a:srgbClr>
                </a:solidFill>
                <a:latin typeface="Microsoft Yahei"/>
                <a:ea typeface="Microsoft Yahei"/>
                <a:cs typeface="Microsoft Yahei"/>
              </a:rPr>
              <a:t>医用心电图仪器是一种用于记录心脏电活动随时间变化的图形记录设备，通过电极在体表测量电位差，经过放大、滤波等处理，最终在记录纸上呈现出心电图波形。</a:t>
            </a:r>
            <a:endParaRPr lang="en-US" sz="1100"/>
          </a:p>
        </p:txBody>
      </p:sp>
      <p:sp>
        <p:nvSpPr>
          <p:cNvPr id="6" name="AutoShape 6"/>
          <p:cNvSpPr/>
          <p:nvPr/>
        </p:nvSpPr>
        <p:spPr>
          <a:xfrm>
            <a:off x="6851043" y="3468001"/>
            <a:ext cx="4382762" cy="2756521"/>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rgbClr val="FFFFFF">
                    <a:alpha val="100000"/>
                  </a:srgbClr>
                </a:solidFill>
                <a:latin typeface="Microsoft Yahei"/>
                <a:ea typeface="Microsoft Yahei"/>
                <a:cs typeface="Microsoft Yahei"/>
              </a:rPr>
              <a:t>根据使用场景和功能，医用心电图仪器可分为便携式、台式、动态心电图仪、胎儿心电图仪等。</a:t>
            </a:r>
            <a:endParaRPr lang="en-US" sz="1100"/>
          </a:p>
        </p:txBody>
      </p:sp>
      <p:sp>
        <p:nvSpPr>
          <p:cNvPr id="7" name="AutoShape 7"/>
          <p:cNvSpPr/>
          <p:nvPr/>
        </p:nvSpPr>
        <p:spPr>
          <a:xfrm>
            <a:off x="1128883" y="2489009"/>
            <a:ext cx="4242156" cy="439617"/>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rgbClr val="FFFFFF">
                    <a:alpha val="100000"/>
                  </a:srgbClr>
                </a:solidFill>
                <a:latin typeface="Microsoft Yahei"/>
                <a:ea typeface="Microsoft Yahei"/>
                <a:cs typeface="Microsoft Yahei"/>
              </a:rPr>
              <a:t>定义</a:t>
            </a:r>
            <a:endParaRPr lang="en-US" sz="1100"/>
          </a:p>
        </p:txBody>
      </p:sp>
      <p:sp>
        <p:nvSpPr>
          <p:cNvPr id="8" name="AutoShape 8"/>
          <p:cNvSpPr/>
          <p:nvPr/>
        </p:nvSpPr>
        <p:spPr>
          <a:xfrm>
            <a:off x="6996316" y="2489009"/>
            <a:ext cx="4092216" cy="439617"/>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rgbClr val="FFFFFF">
                    <a:alpha val="100000"/>
                  </a:srgbClr>
                </a:solidFill>
                <a:latin typeface="Microsoft Yahei"/>
                <a:ea typeface="Microsoft Yahei"/>
                <a:cs typeface="Microsoft Yahei"/>
              </a:rPr>
              <a:t>分类</a:t>
            </a:r>
            <a:endParaRPr lang="en-US" sz="1100"/>
          </a:p>
        </p:txBody>
      </p:sp>
      <p:sp>
        <p:nvSpPr>
          <p:cNvPr id="9" name="Freeform 9"/>
          <p:cNvSpPr/>
          <p:nvPr/>
        </p:nvSpPr>
        <p:spPr>
          <a:xfrm>
            <a:off x="3032529" y="2003945"/>
            <a:ext cx="434864" cy="434864"/>
          </a:xfrm>
          <a:custGeom>
            <a:rect l="l" t="t" r="r" b="b"/>
            <a:pathLst>
              <a:path w="9753600" h="9753600">
                <a:moveTo>
                  <a:pt x="8367503" y="4412961"/>
                </a:moveTo>
                <a:cubicBezTo>
                  <a:pt x="8156175" y="3938286"/>
                  <a:pt x="7853813" y="3517798"/>
                  <a:pt x="7469088" y="3164500"/>
                </a:cubicBezTo>
                <a:lnTo>
                  <a:pt x="7153722" y="2875143"/>
                </a:lnTo>
                <a:cubicBezTo>
                  <a:pt x="7107121" y="2833961"/>
                  <a:pt x="7033428" y="2852385"/>
                  <a:pt x="7012836" y="2910906"/>
                </a:cubicBezTo>
                <a:lnTo>
                  <a:pt x="6871951" y="3315139"/>
                </a:lnTo>
                <a:cubicBezTo>
                  <a:pt x="6784169" y="3568732"/>
                  <a:pt x="6622692" y="3827745"/>
                  <a:pt x="6394025" y="4082422"/>
                </a:cubicBezTo>
                <a:cubicBezTo>
                  <a:pt x="6378853" y="4098678"/>
                  <a:pt x="6361513" y="4103013"/>
                  <a:pt x="6349592" y="4104097"/>
                </a:cubicBezTo>
                <a:cubicBezTo>
                  <a:pt x="6337671" y="4105181"/>
                  <a:pt x="6319247" y="4103013"/>
                  <a:pt x="6302991" y="4087841"/>
                </a:cubicBezTo>
                <a:cubicBezTo>
                  <a:pt x="6287819" y="4074836"/>
                  <a:pt x="6280233" y="4055329"/>
                  <a:pt x="6281317" y="4035822"/>
                </a:cubicBezTo>
                <a:cubicBezTo>
                  <a:pt x="6321415" y="3383415"/>
                  <a:pt x="6126343" y="2647563"/>
                  <a:pt x="5699351" y="1846682"/>
                </a:cubicBezTo>
                <a:cubicBezTo>
                  <a:pt x="5346059" y="1181271"/>
                  <a:pt x="4855121" y="662161"/>
                  <a:pt x="4241730" y="300194"/>
                </a:cubicBezTo>
                <a:lnTo>
                  <a:pt x="3794148" y="36847"/>
                </a:lnTo>
                <a:cubicBezTo>
                  <a:pt x="3735627" y="2167"/>
                  <a:pt x="3660849" y="47684"/>
                  <a:pt x="3664101" y="115959"/>
                </a:cubicBezTo>
                <a:lnTo>
                  <a:pt x="3687943" y="636151"/>
                </a:lnTo>
                <a:cubicBezTo>
                  <a:pt x="3704199" y="991615"/>
                  <a:pt x="3663017" y="1305898"/>
                  <a:pt x="3565481" y="1567078"/>
                </a:cubicBezTo>
                <a:cubicBezTo>
                  <a:pt x="3446270" y="1886778"/>
                  <a:pt x="3275041" y="2183722"/>
                  <a:pt x="3056126" y="2450320"/>
                </a:cubicBezTo>
                <a:cubicBezTo>
                  <a:pt x="2902236" y="2636723"/>
                  <a:pt x="2729922" y="2804701"/>
                  <a:pt x="2541353" y="2949922"/>
                </a:cubicBezTo>
                <a:cubicBezTo>
                  <a:pt x="2085102" y="3299967"/>
                  <a:pt x="1709046" y="3756220"/>
                  <a:pt x="1454369" y="4266658"/>
                </a:cubicBezTo>
                <a:cubicBezTo>
                  <a:pt x="1197521" y="4782512"/>
                  <a:pt x="1062057" y="5360146"/>
                  <a:pt x="1062057" y="5938857"/>
                </a:cubicBezTo>
                <a:cubicBezTo>
                  <a:pt x="1062057" y="6450379"/>
                  <a:pt x="1162843" y="6945649"/>
                  <a:pt x="1362250" y="7412736"/>
                </a:cubicBezTo>
                <a:cubicBezTo>
                  <a:pt x="1555154" y="7862486"/>
                  <a:pt x="1830423" y="8267802"/>
                  <a:pt x="2180469" y="8614601"/>
                </a:cubicBezTo>
                <a:cubicBezTo>
                  <a:pt x="2531598" y="8961395"/>
                  <a:pt x="2939082" y="9234496"/>
                  <a:pt x="3393163" y="9424149"/>
                </a:cubicBezTo>
                <a:cubicBezTo>
                  <a:pt x="3863511" y="9621393"/>
                  <a:pt x="4362031" y="9721120"/>
                  <a:pt x="4876800" y="9721120"/>
                </a:cubicBezTo>
                <a:cubicBezTo>
                  <a:pt x="5391569" y="9721120"/>
                  <a:pt x="5890089" y="9621416"/>
                  <a:pt x="6360433" y="9425261"/>
                </a:cubicBezTo>
                <a:cubicBezTo>
                  <a:pt x="6814517" y="9235608"/>
                  <a:pt x="7223085" y="8963591"/>
                  <a:pt x="7573127" y="8615712"/>
                </a:cubicBezTo>
                <a:cubicBezTo>
                  <a:pt x="7924257" y="8268917"/>
                  <a:pt x="8199526" y="7863601"/>
                  <a:pt x="8391346" y="7413848"/>
                </a:cubicBezTo>
                <a:cubicBezTo>
                  <a:pt x="8590753" y="6946759"/>
                  <a:pt x="8691540" y="6451489"/>
                  <a:pt x="8691540" y="5939968"/>
                </a:cubicBezTo>
                <a:cubicBezTo>
                  <a:pt x="8691540" y="5411106"/>
                  <a:pt x="8583166" y="4897419"/>
                  <a:pt x="8367503" y="441298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8832836" y="2019632"/>
            <a:ext cx="419176" cy="419176"/>
          </a:xfrm>
          <a:custGeom>
            <a:rect l="l" t="t" r="r" b="b"/>
            <a:pathLst>
              <a:path w="9753600" h="9753600">
                <a:moveTo>
                  <a:pt x="9713690" y="5376882"/>
                </a:moveTo>
                <a:lnTo>
                  <a:pt x="8390668" y="876176"/>
                </a:lnTo>
                <a:cubicBezTo>
                  <a:pt x="8308131" y="628565"/>
                  <a:pt x="8110284" y="462277"/>
                  <a:pt x="7845680" y="462277"/>
                </a:cubicBezTo>
                <a:cubicBezTo>
                  <a:pt x="7581075" y="462277"/>
                  <a:pt x="7366236" y="611572"/>
                  <a:pt x="7283699" y="859184"/>
                </a:cubicBezTo>
                <a:lnTo>
                  <a:pt x="6407348" y="3473672"/>
                </a:lnTo>
                <a:lnTo>
                  <a:pt x="3349866" y="3473672"/>
                </a:lnTo>
                <a:lnTo>
                  <a:pt x="2473509" y="860398"/>
                </a:lnTo>
                <a:cubicBezTo>
                  <a:pt x="2390972" y="612787"/>
                  <a:pt x="2176133" y="463491"/>
                  <a:pt x="1911528" y="463491"/>
                </a:cubicBezTo>
                <a:cubicBezTo>
                  <a:pt x="1646924" y="463491"/>
                  <a:pt x="1432085" y="628565"/>
                  <a:pt x="1366540" y="877391"/>
                </a:cubicBezTo>
                <a:lnTo>
                  <a:pt x="44737" y="5376882"/>
                </a:lnTo>
                <a:cubicBezTo>
                  <a:pt x="-5029" y="5541956"/>
                  <a:pt x="61730" y="5724023"/>
                  <a:pt x="194031" y="5823553"/>
                </a:cubicBezTo>
                <a:lnTo>
                  <a:pt x="4871949" y="9331382"/>
                </a:lnTo>
                <a:lnTo>
                  <a:pt x="9565641" y="5823553"/>
                </a:lnTo>
                <a:cubicBezTo>
                  <a:pt x="9696730" y="5725237"/>
                  <a:pt x="9763487" y="5543169"/>
                  <a:pt x="9713722" y="5376882"/>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医用心电图仪器的定义和分类</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883977"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波形显示</a:t>
            </a:r>
          </a:p>
        </p:txBody>
      </p:sp>
      <p:sp>
        <p:nvSpPr>
          <p:cNvPr id="3" name="TextBox 3"/>
          <p:cNvSpPr txBox="1"/>
          <p:nvPr/>
        </p:nvSpPr>
        <p:spPr>
          <a:xfrm>
            <a:off x="8883977" y="4727993"/>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将处理后的心电图信号通过显示器或打印机输出，供医生分析和诊断。</a:t>
            </a:r>
          </a:p>
        </p:txBody>
      </p:sp>
      <p:sp>
        <p:nvSpPr>
          <p:cNvPr id="4" name="Freeform 4"/>
          <p:cNvSpPr/>
          <p:nvPr/>
        </p:nvSpPr>
        <p:spPr>
          <a:xfrm>
            <a:off x="90957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1383312"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184110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302061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349434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3952140"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5131648"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5605381"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606317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7242682"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771641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817420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935371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982744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0285243"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6755784" y="1326066"/>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数字化处理</a:t>
            </a:r>
          </a:p>
        </p:txBody>
      </p:sp>
      <p:sp>
        <p:nvSpPr>
          <p:cNvPr id="20" name="TextBox 20"/>
          <p:cNvSpPr txBox="1"/>
          <p:nvPr/>
        </p:nvSpPr>
        <p:spPr>
          <a:xfrm>
            <a:off x="6755784" y="1852616"/>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将模拟信号转换为数字信号，以便进行后续的数字信号处理和分析。</a:t>
            </a:r>
          </a:p>
        </p:txBody>
      </p:sp>
      <p:sp>
        <p:nvSpPr>
          <p:cNvPr id="21" name="TextBox 21"/>
          <p:cNvSpPr txBox="1"/>
          <p:nvPr/>
        </p:nvSpPr>
        <p:spPr>
          <a:xfrm>
            <a:off x="4585608"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滤波处理</a:t>
            </a:r>
          </a:p>
        </p:txBody>
      </p:sp>
      <p:sp>
        <p:nvSpPr>
          <p:cNvPr id="22" name="TextBox 22"/>
          <p:cNvSpPr txBox="1"/>
          <p:nvPr/>
        </p:nvSpPr>
        <p:spPr>
          <a:xfrm>
            <a:off x="4585608" y="4753712"/>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为了去除信号中的干扰和噪声，需要对信号进行滤波处理，提取出有用的心电图信息。</a:t>
            </a:r>
          </a:p>
        </p:txBody>
      </p:sp>
      <p:sp>
        <p:nvSpPr>
          <p:cNvPr id="23" name="TextBox 23"/>
          <p:cNvSpPr txBox="1"/>
          <p:nvPr/>
        </p:nvSpPr>
        <p:spPr>
          <a:xfrm>
            <a:off x="413234"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信号采集</a:t>
            </a:r>
          </a:p>
        </p:txBody>
      </p:sp>
      <p:sp>
        <p:nvSpPr>
          <p:cNvPr id="24" name="TextBox 24"/>
          <p:cNvSpPr txBox="1"/>
          <p:nvPr/>
        </p:nvSpPr>
        <p:spPr>
          <a:xfrm>
            <a:off x="413234" y="4753712"/>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通过电极在体表测量心脏电活动产生的电位差，将微弱的生物电信号转换为电信号。</a:t>
            </a:r>
          </a:p>
        </p:txBody>
      </p:sp>
      <p:sp>
        <p:nvSpPr>
          <p:cNvPr id="25" name="TextBox 25"/>
          <p:cNvSpPr txBox="1"/>
          <p:nvPr/>
        </p:nvSpPr>
        <p:spPr>
          <a:xfrm>
            <a:off x="2488463" y="1338258"/>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信号放大</a:t>
            </a:r>
          </a:p>
        </p:txBody>
      </p:sp>
      <p:sp>
        <p:nvSpPr>
          <p:cNvPr id="26" name="TextBox 26"/>
          <p:cNvSpPr txBox="1"/>
          <p:nvPr/>
        </p:nvSpPr>
        <p:spPr>
          <a:xfrm>
            <a:off x="2488463" y="1852616"/>
            <a:ext cx="2733675" cy="1390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由于生物电信号非常微弱，需要经过放大器进行放大，以便后续处理。</a:t>
            </a:r>
          </a:p>
        </p:txBody>
      </p:sp>
      <p:cxnSp>
        <p:nvCxnSpPr>
          <p:cNvPr id="27" name="Connector 27"/>
          <p:cNvCxnSpPr/>
          <p:nvPr/>
        </p:nvCxnSpPr>
        <p:spPr>
          <a:xfrm flipH="1" flipV="1">
            <a:off x="1820468" y="2574173"/>
            <a:ext cx="0" cy="970187"/>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28" name="AutoShape 28"/>
          <p:cNvSpPr/>
          <p:nvPr/>
        </p:nvSpPr>
        <p:spPr>
          <a:xfrm>
            <a:off x="1716131" y="3695836"/>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1777091" y="3756797"/>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1449074"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1640033" y="2043387"/>
            <a:ext cx="356542" cy="35654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2" name="Connector 32"/>
          <p:cNvCxnSpPr/>
          <p:nvPr/>
        </p:nvCxnSpPr>
        <p:spPr>
          <a:xfrm flipH="1" flipV="1">
            <a:off x="6061516" y="2590940"/>
            <a:ext cx="0" cy="961926"/>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33" name="AutoShape 33"/>
          <p:cNvSpPr/>
          <p:nvPr/>
        </p:nvSpPr>
        <p:spPr>
          <a:xfrm>
            <a:off x="5957179" y="3676027"/>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018139" y="3736987"/>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5" name="Connector 35"/>
          <p:cNvCxnSpPr/>
          <p:nvPr/>
        </p:nvCxnSpPr>
        <p:spPr>
          <a:xfrm flipH="1" flipV="1">
            <a:off x="10265608" y="2571732"/>
            <a:ext cx="0" cy="961926"/>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36" name="AutoShape 36"/>
          <p:cNvSpPr/>
          <p:nvPr/>
        </p:nvSpPr>
        <p:spPr>
          <a:xfrm>
            <a:off x="10161272" y="3681204"/>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10222231" y="3742164"/>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07718"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9" name="Connector 39"/>
          <p:cNvCxnSpPr/>
          <p:nvPr/>
        </p:nvCxnSpPr>
        <p:spPr>
          <a:xfrm flipH="1" flipV="1">
            <a:off x="3943694" y="3835635"/>
            <a:ext cx="0" cy="1284763"/>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40" name="AutoShape 40"/>
          <p:cNvSpPr/>
          <p:nvPr/>
        </p:nvSpPr>
        <p:spPr>
          <a:xfrm>
            <a:off x="3833953" y="3688233"/>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3894913" y="3749193"/>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2" name="Connector 42"/>
          <p:cNvCxnSpPr/>
          <p:nvPr/>
        </p:nvCxnSpPr>
        <p:spPr>
          <a:xfrm flipH="1" flipV="1">
            <a:off x="8191601" y="3822284"/>
            <a:ext cx="0" cy="1284763"/>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43" name="AutoShape 43"/>
          <p:cNvSpPr/>
          <p:nvPr/>
        </p:nvSpPr>
        <p:spPr>
          <a:xfrm>
            <a:off x="8081859" y="3688233"/>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8142819" y="3749193"/>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3560108" y="5063734"/>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820207" y="5063734"/>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Freeform 47"/>
          <p:cNvSpPr/>
          <p:nvPr/>
        </p:nvSpPr>
        <p:spPr>
          <a:xfrm>
            <a:off x="5856595" y="2003865"/>
            <a:ext cx="452190" cy="452190"/>
          </a:xfrm>
          <a:custGeom>
            <a:rect l="l" t="t" r="r" b="b"/>
            <a:pathLst>
              <a:path w="304800" h="304800">
                <a:moveTo>
                  <a:pt x="147180" y="28632"/>
                </a:moveTo>
                <a:lnTo>
                  <a:pt x="19907" y="83468"/>
                </a:lnTo>
                <a:lnTo>
                  <a:pt x="147304" y="137874"/>
                </a:lnTo>
                <a:lnTo>
                  <a:pt x="276015" y="83344"/>
                </a:lnTo>
                <a:lnTo>
                  <a:pt x="147180" y="28632"/>
                </a:lnTo>
                <a:close/>
                <a:moveTo>
                  <a:pt x="152400" y="144723"/>
                </a:moveTo>
                <a:lnTo>
                  <a:pt x="152400" y="276168"/>
                </a:lnTo>
                <a:lnTo>
                  <a:pt x="276177" y="217408"/>
                </a:lnTo>
                <a:lnTo>
                  <a:pt x="276177" y="92145"/>
                </a:lnTo>
                <a:lnTo>
                  <a:pt x="152400" y="144723"/>
                </a:lnTo>
                <a:close/>
                <a:moveTo>
                  <a:pt x="19098" y="217408"/>
                </a:moveTo>
                <a:lnTo>
                  <a:pt x="143294" y="276168"/>
                </a:lnTo>
                <a:lnTo>
                  <a:pt x="143294" y="144723"/>
                </a:lnTo>
                <a:lnTo>
                  <a:pt x="19098" y="92145"/>
                </a:lnTo>
                <a:lnTo>
                  <a:pt x="19098" y="217408"/>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9900600"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Freeform 49"/>
          <p:cNvSpPr/>
          <p:nvPr/>
        </p:nvSpPr>
        <p:spPr>
          <a:xfrm>
            <a:off x="10075821" y="2040441"/>
            <a:ext cx="383872" cy="383872"/>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Freeform 50"/>
          <p:cNvSpPr/>
          <p:nvPr/>
        </p:nvSpPr>
        <p:spPr>
          <a:xfrm>
            <a:off x="3785185" y="5283154"/>
            <a:ext cx="355388" cy="355388"/>
          </a:xfrm>
          <a:custGeom>
            <a:rect l="l" t="t" r="r" b="b"/>
            <a:pathLst>
              <a:path w="304800" h="304800">
                <a:moveTo>
                  <a:pt x="116843" y="182880"/>
                </a:moveTo>
                <a:lnTo>
                  <a:pt x="30480" y="182880"/>
                </a:lnTo>
                <a:lnTo>
                  <a:pt x="30480" y="304800"/>
                </a:lnTo>
                <a:lnTo>
                  <a:pt x="0" y="304800"/>
                </a:lnTo>
                <a:lnTo>
                  <a:pt x="0" y="0"/>
                </a:lnTo>
                <a:lnTo>
                  <a:pt x="182880" y="0"/>
                </a:lnTo>
                <a:lnTo>
                  <a:pt x="187957" y="30480"/>
                </a:lnTo>
                <a:lnTo>
                  <a:pt x="304800" y="30480"/>
                </a:lnTo>
                <a:lnTo>
                  <a:pt x="259080" y="121920"/>
                </a:lnTo>
                <a:lnTo>
                  <a:pt x="304800" y="213360"/>
                </a:lnTo>
                <a:lnTo>
                  <a:pt x="121920" y="213360"/>
                </a:lnTo>
                <a:lnTo>
                  <a:pt x="116843" y="18288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Freeform 51"/>
          <p:cNvSpPr/>
          <p:nvPr/>
        </p:nvSpPr>
        <p:spPr>
          <a:xfrm>
            <a:off x="7917111" y="5228967"/>
            <a:ext cx="409575" cy="409575"/>
          </a:xfrm>
          <a:custGeom>
            <a:rect l="l" t="t" r="r" b="b"/>
            <a:pathLst>
              <a:path w="304800" h="304800">
                <a:moveTo>
                  <a:pt x="310886" y="167269"/>
                </a:moveTo>
                <a:cubicBezTo>
                  <a:pt x="310886" y="167269"/>
                  <a:pt x="267148" y="122672"/>
                  <a:pt x="206873" y="122672"/>
                </a:cubicBezTo>
                <a:cubicBezTo>
                  <a:pt x="147980" y="122672"/>
                  <a:pt x="89764" y="167269"/>
                  <a:pt x="89764" y="167269"/>
                </a:cubicBezTo>
                <a:lnTo>
                  <a:pt x="57064" y="153619"/>
                </a:lnTo>
                <a:lnTo>
                  <a:pt x="57064" y="193662"/>
                </a:lnTo>
                <a:cubicBezTo>
                  <a:pt x="62217" y="195415"/>
                  <a:pt x="65989" y="200158"/>
                  <a:pt x="65989" y="205902"/>
                </a:cubicBezTo>
                <a:cubicBezTo>
                  <a:pt x="65989" y="211703"/>
                  <a:pt x="62141" y="216456"/>
                  <a:pt x="56912" y="218170"/>
                </a:cubicBezTo>
                <a:lnTo>
                  <a:pt x="66580" y="245135"/>
                </a:lnTo>
                <a:lnTo>
                  <a:pt x="38043" y="245135"/>
                </a:lnTo>
                <a:lnTo>
                  <a:pt x="47796" y="217942"/>
                </a:lnTo>
                <a:cubicBezTo>
                  <a:pt x="43110" y="215951"/>
                  <a:pt x="39834" y="211322"/>
                  <a:pt x="39834" y="205902"/>
                </a:cubicBezTo>
                <a:cubicBezTo>
                  <a:pt x="39834" y="200597"/>
                  <a:pt x="43015" y="196082"/>
                  <a:pt x="47558" y="194024"/>
                </a:cubicBezTo>
                <a:lnTo>
                  <a:pt x="47558" y="149647"/>
                </a:lnTo>
                <a:lnTo>
                  <a:pt x="0" y="129816"/>
                </a:lnTo>
                <a:lnTo>
                  <a:pt x="209255" y="35890"/>
                </a:lnTo>
                <a:lnTo>
                  <a:pt x="401241" y="130997"/>
                </a:lnTo>
                <a:lnTo>
                  <a:pt x="310886" y="167269"/>
                </a:lnTo>
                <a:close/>
                <a:moveTo>
                  <a:pt x="204492" y="145266"/>
                </a:moveTo>
                <a:cubicBezTo>
                  <a:pt x="265128" y="145266"/>
                  <a:pt x="294846" y="177365"/>
                  <a:pt x="294846" y="177365"/>
                </a:cubicBezTo>
                <a:lnTo>
                  <a:pt x="294846" y="243945"/>
                </a:lnTo>
                <a:cubicBezTo>
                  <a:pt x="294846" y="243945"/>
                  <a:pt x="263938" y="268910"/>
                  <a:pt x="199739" y="268910"/>
                </a:cubicBezTo>
                <a:cubicBezTo>
                  <a:pt x="135541" y="268910"/>
                  <a:pt x="114138" y="243945"/>
                  <a:pt x="114138" y="243945"/>
                </a:cubicBezTo>
                <a:lnTo>
                  <a:pt x="114138" y="177365"/>
                </a:lnTo>
                <a:cubicBezTo>
                  <a:pt x="114138" y="177365"/>
                  <a:pt x="143856" y="145266"/>
                  <a:pt x="204492" y="145266"/>
                </a:cubicBezTo>
                <a:close/>
                <a:moveTo>
                  <a:pt x="203302" y="254641"/>
                </a:moveTo>
                <a:cubicBezTo>
                  <a:pt x="245326" y="254641"/>
                  <a:pt x="279397" y="246116"/>
                  <a:pt x="279397" y="235620"/>
                </a:cubicBezTo>
                <a:cubicBezTo>
                  <a:pt x="279397" y="225123"/>
                  <a:pt x="245326" y="216599"/>
                  <a:pt x="203302" y="216599"/>
                </a:cubicBezTo>
                <a:cubicBezTo>
                  <a:pt x="161277" y="216599"/>
                  <a:pt x="127216" y="225123"/>
                  <a:pt x="127216" y="235620"/>
                </a:cubicBezTo>
                <a:cubicBezTo>
                  <a:pt x="127216" y="246116"/>
                  <a:pt x="161277" y="254641"/>
                  <a:pt x="203302" y="254641"/>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52" name="Group 52"/>
          <p:cNvGrpSpPr/>
          <p:nvPr/>
        </p:nvGrpSpPr>
        <p:grpSpPr>
          <a:xfrm>
            <a:off x="454963" y="93878"/>
            <a:ext cx="10641129" cy="914400"/>
            <a:chOff x="454963" y="93878"/>
            <a:chExt cx="10641129" cy="914400"/>
          </a:xfrm>
        </p:grpSpPr>
        <p:sp>
          <p:nvSpPr>
            <p:cNvPr id="53" name="AutoShape 5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AutoShape 5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AutoShape 6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AutoShape 6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AutoShape 6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AutoShape 6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6" name="AutoShape 6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7" name="AutoShape 6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AutoShape 6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9" name="AutoShape 6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0" name="AutoShape 7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1" name="AutoShape 7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2" name="AutoShape 7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3" name="TextBox 7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医用心电图仪器的工作原理</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710961" y="2341885"/>
            <a:ext cx="2777010" cy="508827"/>
          </a:xfrm>
          <a:prstGeom prst="parallelogram">
            <a:avLst>
              <a:gd name="adj" fmla="val 173829"/>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10962" y="3323311"/>
            <a:ext cx="2777011" cy="508365"/>
          </a:xfrm>
          <a:prstGeom prst="parallelogram">
            <a:avLst>
              <a:gd name="adj" fmla="val 175043"/>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710962" y="4305090"/>
            <a:ext cx="2777011" cy="512001"/>
          </a:xfrm>
          <a:prstGeom prst="parallelogram">
            <a:avLst>
              <a:gd name="adj" fmla="val 173641"/>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flipH="1">
            <a:off x="4504183" y="1872458"/>
            <a:ext cx="2983790" cy="469888"/>
          </a:xfrm>
          <a:custGeom>
            <a:rect l="l" t="t" r="r" b="b"/>
            <a:pathLst>
              <a:path w="3663132" h="576871">
                <a:moveTo>
                  <a:pt x="3374697" y="0"/>
                </a:moveTo>
                <a:lnTo>
                  <a:pt x="584833" y="0"/>
                </a:lnTo>
                <a:lnTo>
                  <a:pt x="0" y="576871"/>
                </a:lnTo>
                <a:lnTo>
                  <a:pt x="3374697" y="576871"/>
                </a:lnTo>
                <a:lnTo>
                  <a:pt x="3663132" y="28843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4710962" y="2854349"/>
            <a:ext cx="2777011" cy="468963"/>
          </a:xfrm>
          <a:custGeom>
            <a:rect l="l" t="t" r="r" b="b"/>
            <a:pathLst>
              <a:path w="3409274" h="575735">
                <a:moveTo>
                  <a:pt x="0" y="0"/>
                </a:moveTo>
                <a:lnTo>
                  <a:pt x="2825593" y="0"/>
                </a:lnTo>
                <a:lnTo>
                  <a:pt x="3409274" y="575735"/>
                </a:lnTo>
                <a:lnTo>
                  <a:pt x="583682" y="575735"/>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4710962" y="3835313"/>
            <a:ext cx="2777011" cy="468963"/>
          </a:xfrm>
          <a:custGeom>
            <a:rect l="l" t="t" r="r" b="b"/>
            <a:pathLst>
              <a:path w="3409274" h="575735">
                <a:moveTo>
                  <a:pt x="0" y="0"/>
                </a:moveTo>
                <a:lnTo>
                  <a:pt x="2825593" y="0"/>
                </a:lnTo>
                <a:lnTo>
                  <a:pt x="3409274" y="575735"/>
                </a:lnTo>
                <a:lnTo>
                  <a:pt x="583682" y="57573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4710962" y="4816276"/>
            <a:ext cx="2777011" cy="468963"/>
          </a:xfrm>
          <a:custGeom>
            <a:rect l="l" t="t" r="r" b="b"/>
            <a:pathLst>
              <a:path w="3409274" h="575735">
                <a:moveTo>
                  <a:pt x="0" y="0"/>
                </a:moveTo>
                <a:lnTo>
                  <a:pt x="2825593" y="0"/>
                </a:lnTo>
                <a:lnTo>
                  <a:pt x="3409274" y="575735"/>
                </a:lnTo>
                <a:lnTo>
                  <a:pt x="583682" y="575735"/>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411224" y="4511544"/>
            <a:ext cx="2926080" cy="1584960"/>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针对老年人、孕妇等特殊人群，医用心电图仪器可用于定期监测心脏功能，及时发现潜在问题。</a:t>
            </a:r>
            <a:endParaRPr lang="en-US" sz="1100"/>
          </a:p>
        </p:txBody>
      </p:sp>
      <p:sp>
        <p:nvSpPr>
          <p:cNvPr id="10" name="AutoShape 10"/>
          <p:cNvSpPr/>
          <p:nvPr/>
        </p:nvSpPr>
        <p:spPr>
          <a:xfrm>
            <a:off x="1411224" y="2644137"/>
            <a:ext cx="2926080" cy="1584960"/>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医用心电图仪器可用于心血管疾病的科研研究，如心脏电生理、药物对心脏的影响等。</a:t>
            </a:r>
            <a:endParaRPr lang="en-US" sz="1100"/>
          </a:p>
        </p:txBody>
      </p:sp>
      <p:sp>
        <p:nvSpPr>
          <p:cNvPr id="11" name="AutoShape 11"/>
          <p:cNvSpPr/>
          <p:nvPr/>
        </p:nvSpPr>
        <p:spPr>
          <a:xfrm>
            <a:off x="7965938" y="1476145"/>
            <a:ext cx="2926080" cy="1584960"/>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医用心电图仪器是心血管疾病诊断和监测的重要工具，可用于评估心脏功能、诊断心律失常、心肌缺血等疾病。</a:t>
            </a:r>
            <a:endParaRPr lang="en-US" sz="1100"/>
          </a:p>
        </p:txBody>
      </p:sp>
      <p:sp>
        <p:nvSpPr>
          <p:cNvPr id="12" name="AutoShape 12"/>
          <p:cNvSpPr/>
          <p:nvPr/>
        </p:nvSpPr>
        <p:spPr>
          <a:xfrm>
            <a:off x="8078669" y="3640986"/>
            <a:ext cx="2926080" cy="1584960"/>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医用心电图仪器可用于评估运动员的心脏功能和身体状况，指导科学合理的训练计划。</a:t>
            </a:r>
            <a:endParaRPr lang="en-US" sz="1100"/>
          </a:p>
        </p:txBody>
      </p:sp>
      <p:sp>
        <p:nvSpPr>
          <p:cNvPr id="13" name="AutoShape 13"/>
          <p:cNvSpPr/>
          <p:nvPr/>
        </p:nvSpPr>
        <p:spPr>
          <a:xfrm>
            <a:off x="5078274" y="2850712"/>
            <a:ext cx="2048256" cy="438912"/>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rgbClr val="FFFFFF">
                    <a:alpha val="100000"/>
                  </a:srgbClr>
                </a:solidFill>
                <a:latin typeface="Microsoft Yahei"/>
                <a:ea typeface="Microsoft Yahei"/>
                <a:cs typeface="Microsoft Yahei"/>
              </a:rPr>
              <a:t>科研研究</a:t>
            </a:r>
            <a:endParaRPr lang="en-US" sz="1100"/>
          </a:p>
        </p:txBody>
      </p:sp>
      <p:sp>
        <p:nvSpPr>
          <p:cNvPr id="14" name="AutoShape 14"/>
          <p:cNvSpPr/>
          <p:nvPr/>
        </p:nvSpPr>
        <p:spPr>
          <a:xfrm>
            <a:off x="4799914" y="1872460"/>
            <a:ext cx="2253828" cy="438912"/>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rgbClr val="FFFFFF">
                    <a:alpha val="100000"/>
                  </a:srgbClr>
                </a:solidFill>
                <a:latin typeface="Microsoft Yahei"/>
                <a:ea typeface="Microsoft Yahei"/>
                <a:cs typeface="Microsoft Yahei"/>
              </a:rPr>
              <a:t>临床诊断</a:t>
            </a:r>
            <a:endParaRPr lang="en-US" sz="1100"/>
          </a:p>
        </p:txBody>
      </p:sp>
      <p:sp>
        <p:nvSpPr>
          <p:cNvPr id="15" name="AutoShape 15"/>
          <p:cNvSpPr/>
          <p:nvPr/>
        </p:nvSpPr>
        <p:spPr>
          <a:xfrm>
            <a:off x="5070960" y="3831676"/>
            <a:ext cx="2050081" cy="439617"/>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rgbClr val="FFFFFF">
                    <a:alpha val="100000"/>
                  </a:srgbClr>
                </a:solidFill>
                <a:latin typeface="Microsoft Yahei"/>
                <a:ea typeface="Microsoft Yahei"/>
                <a:cs typeface="Microsoft Yahei"/>
              </a:rPr>
              <a:t>体育教学和训练</a:t>
            </a:r>
            <a:endParaRPr lang="en-US" sz="1100"/>
          </a:p>
        </p:txBody>
      </p:sp>
      <p:sp>
        <p:nvSpPr>
          <p:cNvPr id="16" name="AutoShape 16"/>
          <p:cNvSpPr/>
          <p:nvPr/>
        </p:nvSpPr>
        <p:spPr>
          <a:xfrm>
            <a:off x="5070960" y="4817092"/>
            <a:ext cx="2050081" cy="439617"/>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rgbClr val="FFFFFF">
                    <a:alpha val="100000"/>
                  </a:srgbClr>
                </a:solidFill>
                <a:latin typeface="Microsoft Yahei"/>
                <a:ea typeface="Microsoft Yahei"/>
                <a:cs typeface="Microsoft Yahei"/>
              </a:rPr>
              <a:t>特殊人群监测</a:t>
            </a:r>
            <a:endParaRPr lang="en-US" sz="1100"/>
          </a:p>
        </p:txBody>
      </p: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医用心电图仪器的应用领域</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571585" y="1029917"/>
            <a:ext cx="8683321" cy="114947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8475" b="1">
                <a:solidFill>
                  <a:schemeClr val="accent1">
                    <a:alpha val="100000"/>
                  </a:schemeClr>
                </a:solidFill>
                <a:latin typeface="Microsoft Yahei"/>
                <a:ea typeface="Microsoft Yahei"/>
                <a:cs typeface="Microsoft Yahei"/>
              </a:rPr>
              <a:t>03</a:t>
            </a:r>
          </a:p>
        </p:txBody>
      </p:sp>
      <p:sp>
        <p:nvSpPr>
          <p:cNvPr id="3" name="TextBox 3"/>
          <p:cNvSpPr txBox="1"/>
          <p:nvPr/>
        </p:nvSpPr>
        <p:spPr>
          <a:xfrm>
            <a:off x="1097052" y="2763839"/>
            <a:ext cx="8024317"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rgbClr val="FFFFFF">
                    <a:alpha val="100000"/>
                  </a:srgbClr>
                </a:solidFill>
                <a:latin typeface="Microsoft Yahei"/>
                <a:ea typeface="Microsoft Yahei"/>
                <a:cs typeface="Microsoft Yahei"/>
              </a:rPr>
              <a:t>信号处理基础</a:t>
            </a:r>
          </a:p>
        </p:txBody>
      </p:sp>
      <p:sp>
        <p:nvSpPr>
          <p:cNvPr id="4" name="Freeform 4"/>
          <p:cNvSpPr/>
          <p:nvPr/>
        </p:nvSpPr>
        <p:spPr>
          <a:xfrm>
            <a:off x="3033917"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097052" y="5602490"/>
            <a:ext cx="3105564" cy="41033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400">
                <a:solidFill>
                  <a:schemeClr val="accent1">
                    <a:alpha val="100000"/>
                  </a:schemeClr>
                </a:solidFill>
                <a:latin typeface="Microsoft Yahei"/>
                <a:ea typeface="Microsoft Yahei"/>
                <a:cs typeface="Microsoft Yahei"/>
              </a:rPr>
              <a:t>Chapter</a:t>
            </a:r>
          </a:p>
        </p:txBody>
      </p:sp>
      <p:cxnSp>
        <p:nvCxnSpPr>
          <p:cNvPr id="6" name="Connector 6"/>
          <p:cNvCxnSpPr/>
          <p:nvPr/>
        </p:nvCxnSpPr>
        <p:spPr>
          <a:xfrm>
            <a:off x="3377035" y="5849950"/>
            <a:ext cx="8820012"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286235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69079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097052" y="1098977"/>
            <a:ext cx="1335306" cy="1335306"/>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1133886" y="1135811"/>
            <a:ext cx="1261638" cy="1261638"/>
            <a:chOff x="1133886" y="1135811"/>
            <a:chExt cx="1261638" cy="1261638"/>
          </a:xfrm>
        </p:grpSpPr>
        <p:sp>
          <p:nvSpPr>
            <p:cNvPr id="11" name="Freeform 11"/>
            <p:cNvSpPr/>
            <p:nvPr/>
          </p:nvSpPr>
          <p:spPr>
            <a:xfrm>
              <a:off x="1133886" y="1135811"/>
              <a:ext cx="1261638" cy="1261638"/>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3886" y="1135811"/>
              <a:ext cx="1261638" cy="1261638"/>
            </a:xfrm>
            <a:prstGeom prst="roundRect">
              <a:avLst>
                <a:gd name="adj" fmla="val 8841"/>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221928" y="1223852"/>
              <a:ext cx="1085633" cy="1085633"/>
            </a:xfrm>
            <a:prstGeom prst="roundRect">
              <a:avLst>
                <a:gd name="adj" fmla="val 9566"/>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Freeform 14"/>
          <p:cNvSpPr/>
          <p:nvPr/>
        </p:nvSpPr>
        <p:spPr>
          <a:xfrm>
            <a:off x="1342916" y="1576096"/>
            <a:ext cx="843579" cy="577491"/>
          </a:xfrm>
          <a:custGeom>
            <a:rect l="l" t="t" r="r" b="b"/>
            <a:pathLst>
              <a:path w="3113" h="2131">
                <a:moveTo>
                  <a:pt x="3057" y="497"/>
                </a:moveTo>
                <a:cubicBezTo>
                  <a:pt x="1582" y="5"/>
                  <a:pt x="1582" y="5"/>
                  <a:pt x="1582" y="5"/>
                </a:cubicBezTo>
                <a:cubicBezTo>
                  <a:pt x="1565" y="0"/>
                  <a:pt x="1547" y="0"/>
                  <a:pt x="1531" y="5"/>
                </a:cubicBezTo>
                <a:cubicBezTo>
                  <a:pt x="56" y="497"/>
                  <a:pt x="56" y="497"/>
                  <a:pt x="56" y="497"/>
                </a:cubicBezTo>
                <a:cubicBezTo>
                  <a:pt x="23" y="508"/>
                  <a:pt x="0" y="539"/>
                  <a:pt x="0" y="574"/>
                </a:cubicBezTo>
                <a:cubicBezTo>
                  <a:pt x="0" y="610"/>
                  <a:pt x="23" y="641"/>
                  <a:pt x="56" y="652"/>
                </a:cubicBezTo>
                <a:cubicBezTo>
                  <a:pt x="492" y="797"/>
                  <a:pt x="492" y="797"/>
                  <a:pt x="492" y="797"/>
                </a:cubicBezTo>
                <a:cubicBezTo>
                  <a:pt x="492" y="1230"/>
                  <a:pt x="492" y="1230"/>
                  <a:pt x="492" y="1230"/>
                </a:cubicBezTo>
                <a:cubicBezTo>
                  <a:pt x="492" y="1252"/>
                  <a:pt x="500" y="1272"/>
                  <a:pt x="515" y="1288"/>
                </a:cubicBezTo>
                <a:cubicBezTo>
                  <a:pt x="530" y="1302"/>
                  <a:pt x="875" y="1639"/>
                  <a:pt x="1556" y="1639"/>
                </a:cubicBezTo>
                <a:cubicBezTo>
                  <a:pt x="1804" y="1639"/>
                  <a:pt x="2036" y="1595"/>
                  <a:pt x="2244" y="1507"/>
                </a:cubicBezTo>
                <a:cubicBezTo>
                  <a:pt x="2285" y="1489"/>
                  <a:pt x="2305" y="1441"/>
                  <a:pt x="2287" y="1399"/>
                </a:cubicBezTo>
                <a:cubicBezTo>
                  <a:pt x="2270" y="1358"/>
                  <a:pt x="2222" y="1338"/>
                  <a:pt x="2180" y="1356"/>
                </a:cubicBezTo>
                <a:cubicBezTo>
                  <a:pt x="1992" y="1435"/>
                  <a:pt x="1782" y="1475"/>
                  <a:pt x="1557" y="1475"/>
                </a:cubicBezTo>
                <a:cubicBezTo>
                  <a:pt x="1238" y="1475"/>
                  <a:pt x="1004" y="1393"/>
                  <a:pt x="863" y="1324"/>
                </a:cubicBezTo>
                <a:cubicBezTo>
                  <a:pt x="759" y="1272"/>
                  <a:pt x="689" y="1221"/>
                  <a:pt x="656" y="1193"/>
                </a:cubicBezTo>
                <a:cubicBezTo>
                  <a:pt x="656" y="852"/>
                  <a:pt x="656" y="852"/>
                  <a:pt x="656" y="852"/>
                </a:cubicBezTo>
                <a:cubicBezTo>
                  <a:pt x="1531" y="1144"/>
                  <a:pt x="1531" y="1144"/>
                  <a:pt x="1531" y="1144"/>
                </a:cubicBezTo>
                <a:cubicBezTo>
                  <a:pt x="1539" y="1146"/>
                  <a:pt x="1548" y="1148"/>
                  <a:pt x="1557" y="1148"/>
                </a:cubicBezTo>
                <a:cubicBezTo>
                  <a:pt x="1565" y="1148"/>
                  <a:pt x="1574" y="1146"/>
                  <a:pt x="1583" y="1144"/>
                </a:cubicBezTo>
                <a:cubicBezTo>
                  <a:pt x="2458" y="852"/>
                  <a:pt x="2458" y="852"/>
                  <a:pt x="2458" y="852"/>
                </a:cubicBezTo>
                <a:cubicBezTo>
                  <a:pt x="2458" y="998"/>
                  <a:pt x="2458" y="998"/>
                  <a:pt x="2458" y="998"/>
                </a:cubicBezTo>
                <a:cubicBezTo>
                  <a:pt x="2362" y="1032"/>
                  <a:pt x="2294" y="1123"/>
                  <a:pt x="2294" y="1230"/>
                </a:cubicBezTo>
                <a:cubicBezTo>
                  <a:pt x="2294" y="1330"/>
                  <a:pt x="2354" y="1416"/>
                  <a:pt x="2440" y="1454"/>
                </a:cubicBezTo>
                <a:cubicBezTo>
                  <a:pt x="2296" y="2029"/>
                  <a:pt x="2296" y="2029"/>
                  <a:pt x="2296" y="2029"/>
                </a:cubicBezTo>
                <a:cubicBezTo>
                  <a:pt x="2290" y="2053"/>
                  <a:pt x="2296" y="2080"/>
                  <a:pt x="2311" y="2099"/>
                </a:cubicBezTo>
                <a:cubicBezTo>
                  <a:pt x="2327" y="2119"/>
                  <a:pt x="2351" y="2131"/>
                  <a:pt x="2376" y="2131"/>
                </a:cubicBezTo>
                <a:cubicBezTo>
                  <a:pt x="2704" y="2131"/>
                  <a:pt x="2704" y="2131"/>
                  <a:pt x="2704" y="2131"/>
                </a:cubicBezTo>
                <a:cubicBezTo>
                  <a:pt x="2729" y="2131"/>
                  <a:pt x="2753" y="2119"/>
                  <a:pt x="2768" y="2099"/>
                </a:cubicBezTo>
                <a:cubicBezTo>
                  <a:pt x="2784" y="2080"/>
                  <a:pt x="2789" y="2053"/>
                  <a:pt x="2783" y="2029"/>
                </a:cubicBezTo>
                <a:cubicBezTo>
                  <a:pt x="2639" y="1454"/>
                  <a:pt x="2639" y="1454"/>
                  <a:pt x="2639" y="1454"/>
                </a:cubicBezTo>
                <a:cubicBezTo>
                  <a:pt x="2725" y="1416"/>
                  <a:pt x="2785" y="1330"/>
                  <a:pt x="2785" y="1230"/>
                </a:cubicBezTo>
                <a:cubicBezTo>
                  <a:pt x="2785" y="1123"/>
                  <a:pt x="2717" y="1032"/>
                  <a:pt x="2622" y="998"/>
                </a:cubicBezTo>
                <a:cubicBezTo>
                  <a:pt x="2622" y="797"/>
                  <a:pt x="2622" y="797"/>
                  <a:pt x="2622" y="797"/>
                </a:cubicBezTo>
                <a:cubicBezTo>
                  <a:pt x="3057" y="652"/>
                  <a:pt x="3057" y="652"/>
                  <a:pt x="3057" y="652"/>
                </a:cubicBezTo>
                <a:cubicBezTo>
                  <a:pt x="3091" y="641"/>
                  <a:pt x="3113" y="610"/>
                  <a:pt x="3113" y="574"/>
                </a:cubicBezTo>
                <a:cubicBezTo>
                  <a:pt x="3113" y="539"/>
                  <a:pt x="3091" y="508"/>
                  <a:pt x="3057" y="497"/>
                </a:cubicBezTo>
                <a:close/>
                <a:moveTo>
                  <a:pt x="2540" y="1148"/>
                </a:moveTo>
                <a:cubicBezTo>
                  <a:pt x="2585" y="1148"/>
                  <a:pt x="2621" y="1184"/>
                  <a:pt x="2621" y="1230"/>
                </a:cubicBezTo>
                <a:cubicBezTo>
                  <a:pt x="2621" y="1275"/>
                  <a:pt x="2585" y="1312"/>
                  <a:pt x="2540" y="1312"/>
                </a:cubicBezTo>
                <a:cubicBezTo>
                  <a:pt x="2494" y="1312"/>
                  <a:pt x="2458" y="1275"/>
                  <a:pt x="2458" y="1230"/>
                </a:cubicBezTo>
                <a:cubicBezTo>
                  <a:pt x="2458" y="1184"/>
                  <a:pt x="2494" y="1148"/>
                  <a:pt x="2540" y="1148"/>
                </a:cubicBezTo>
                <a:close/>
                <a:moveTo>
                  <a:pt x="2481" y="1967"/>
                </a:moveTo>
                <a:cubicBezTo>
                  <a:pt x="2540" y="1731"/>
                  <a:pt x="2540" y="1731"/>
                  <a:pt x="2540" y="1731"/>
                </a:cubicBezTo>
                <a:cubicBezTo>
                  <a:pt x="2599" y="1967"/>
                  <a:pt x="2599" y="1967"/>
                  <a:pt x="2599" y="1967"/>
                </a:cubicBezTo>
                <a:cubicBezTo>
                  <a:pt x="2481" y="1967"/>
                  <a:pt x="2481" y="1967"/>
                  <a:pt x="2481" y="1967"/>
                </a:cubicBezTo>
                <a:close/>
                <a:moveTo>
                  <a:pt x="2533" y="654"/>
                </a:moveTo>
                <a:cubicBezTo>
                  <a:pt x="1570" y="493"/>
                  <a:pt x="1570" y="493"/>
                  <a:pt x="1570" y="493"/>
                </a:cubicBezTo>
                <a:cubicBezTo>
                  <a:pt x="1525" y="486"/>
                  <a:pt x="1483" y="516"/>
                  <a:pt x="1476" y="561"/>
                </a:cubicBezTo>
                <a:cubicBezTo>
                  <a:pt x="1469" y="605"/>
                  <a:pt x="1499" y="648"/>
                  <a:pt x="1543" y="655"/>
                </a:cubicBezTo>
                <a:cubicBezTo>
                  <a:pt x="2201" y="765"/>
                  <a:pt x="2201" y="765"/>
                  <a:pt x="2201" y="765"/>
                </a:cubicBezTo>
                <a:cubicBezTo>
                  <a:pt x="1557" y="979"/>
                  <a:pt x="1557" y="979"/>
                  <a:pt x="1557" y="979"/>
                </a:cubicBezTo>
                <a:cubicBezTo>
                  <a:pt x="341" y="574"/>
                  <a:pt x="341" y="574"/>
                  <a:pt x="341" y="574"/>
                </a:cubicBezTo>
                <a:cubicBezTo>
                  <a:pt x="1557" y="169"/>
                  <a:pt x="1557" y="169"/>
                  <a:pt x="1557" y="169"/>
                </a:cubicBezTo>
                <a:cubicBezTo>
                  <a:pt x="2772" y="574"/>
                  <a:pt x="2772" y="574"/>
                  <a:pt x="2772" y="574"/>
                </a:cubicBezTo>
                <a:cubicBezTo>
                  <a:pt x="2533" y="654"/>
                  <a:pt x="2533" y="654"/>
                  <a:pt x="2533" y="654"/>
                </a:cubicBezTo>
                <a:close/>
                <a:moveTo>
                  <a:pt x="2533" y="654"/>
                </a:moveTo>
                <a:cubicBezTo>
                  <a:pt x="2533" y="654"/>
                  <a:pt x="2533" y="654"/>
                  <a:pt x="2533" y="65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834" r="1834"/>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信号是传递信息的物理量，可以是电信号、光信号、声信号等。在医用心电图仪器中，信号主要是指生物电信号。</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根据信号的性质和特征，信号可分为模拟信号和数字信号。模拟信号是连续变化的物理量，而数字信号则是离散的、量化的信号。</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信号的定义和分类</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信号分类</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信号定义</a:t>
            </a:r>
            <a:endParaRPr lang="en-US" sz="1100"/>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270200" y="1337640"/>
            <a:ext cx="5127218" cy="4704522"/>
          </a:xfrm>
          <a:prstGeom prst="rect">
            <a:avLst/>
          </a:prstGeom>
          <a:solidFill>
            <a:schemeClr val="accent1">
              <a:lumMod val="60000"/>
              <a:lumOff val="40000"/>
              <a:alpha val="1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829" y="1337640"/>
            <a:ext cx="5127218" cy="4704522"/>
          </a:xfrm>
          <a:prstGeom prst="rect">
            <a:avLst/>
          </a:prstGeom>
          <a:solidFill>
            <a:schemeClr val="accent1">
              <a:lumMod val="60000"/>
              <a:lumOff val="40000"/>
              <a:alpha val="1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56128" y="1337640"/>
            <a:ext cx="2037627" cy="505943"/>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385959" y="1337640"/>
            <a:ext cx="663153" cy="505943"/>
          </a:xfrm>
          <a:prstGeom prst="parallelogram">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270200" y="1337640"/>
            <a:ext cx="2037627" cy="505943"/>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00031" y="1337640"/>
            <a:ext cx="663153" cy="505943"/>
          </a:xfrm>
          <a:prstGeom prst="parallelogram">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1027151" y="1991575"/>
            <a:ext cx="4600575" cy="1800225"/>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信号处理定义</a:t>
            </a:r>
          </a:p>
        </p:txBody>
      </p:sp>
      <p:sp>
        <p:nvSpPr>
          <p:cNvPr id="9" name="TextBox 9"/>
          <p:cNvSpPr txBox="1"/>
          <p:nvPr/>
        </p:nvSpPr>
        <p:spPr>
          <a:xfrm>
            <a:off x="1027151" y="3277450"/>
            <a:ext cx="4600575" cy="248412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信号处理是对信号进行提取、变换、分析、综合等处理的过程，旨在提取有用信息、消除干扰和噪声、提高信号质量。</a:t>
            </a:r>
          </a:p>
        </p:txBody>
      </p:sp>
      <p:sp>
        <p:nvSpPr>
          <p:cNvPr id="10" name="TextBox 10"/>
          <p:cNvSpPr txBox="1"/>
          <p:nvPr/>
        </p:nvSpPr>
        <p:spPr>
          <a:xfrm>
            <a:off x="1218180" y="1247318"/>
            <a:ext cx="1167779" cy="6705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950" b="1">
                <a:solidFill>
                  <a:srgbClr val="FFFFFF">
                    <a:alpha val="100000"/>
                  </a:srgbClr>
                </a:solidFill>
                <a:latin typeface="Microsoft Yahei"/>
                <a:ea typeface="Microsoft Yahei"/>
                <a:cs typeface="Microsoft Yahei"/>
              </a:rPr>
              <a:t>要点一</a:t>
            </a:r>
          </a:p>
        </p:txBody>
      </p:sp>
      <p:sp>
        <p:nvSpPr>
          <p:cNvPr id="11" name="TextBox 11"/>
          <p:cNvSpPr txBox="1"/>
          <p:nvPr/>
        </p:nvSpPr>
        <p:spPr>
          <a:xfrm>
            <a:off x="6775216" y="1261999"/>
            <a:ext cx="1167779" cy="6705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950" b="1">
                <a:solidFill>
                  <a:srgbClr val="FFFFFF">
                    <a:alpha val="100000"/>
                  </a:srgbClr>
                </a:solidFill>
                <a:latin typeface="Microsoft Yahei"/>
                <a:ea typeface="Microsoft Yahei"/>
                <a:cs typeface="Microsoft Yahei"/>
              </a:rPr>
              <a:t>要点二</a:t>
            </a:r>
          </a:p>
        </p:txBody>
      </p:sp>
      <p:sp>
        <p:nvSpPr>
          <p:cNvPr id="12" name="TextBox 12"/>
          <p:cNvSpPr txBox="1"/>
          <p:nvPr/>
        </p:nvSpPr>
        <p:spPr>
          <a:xfrm>
            <a:off x="6533522" y="1991575"/>
            <a:ext cx="4600575" cy="12858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信号处理原理</a:t>
            </a:r>
          </a:p>
        </p:txBody>
      </p:sp>
      <p:sp>
        <p:nvSpPr>
          <p:cNvPr id="13" name="TextBox 13"/>
          <p:cNvSpPr txBox="1"/>
          <p:nvPr/>
        </p:nvSpPr>
        <p:spPr>
          <a:xfrm>
            <a:off x="6547810" y="3277450"/>
            <a:ext cx="4572000" cy="248412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信号处理的基本原理包括采样定理、滤波、变换等。采样定理是信号处理的基础，它规定了采样频率与信号频谱之间的关系，确保信号能够无失真地恢复。滤波是消除信号中特定频率成分的过程，常用的滤波方法有低通、高通、带通和带阻滤波。变换是将信号从时域转换到频域或其他域的过程，常用的变换方法有傅里叶变换、小波变换等。</a:t>
            </a:r>
          </a:p>
        </p:txBody>
      </p:sp>
      <p:sp>
        <p:nvSpPr>
          <p:cNvPr id="14" name="AutoShape 14"/>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7" name="Connector 17"/>
          <p:cNvCxnSpPr/>
          <p:nvPr/>
        </p:nvCxnSpPr>
        <p:spPr>
          <a:xfrm>
            <a:off x="1209343" y="6393165"/>
            <a:ext cx="10991852" cy="0"/>
          </a:xfrm>
          <a:prstGeom prst="line">
            <a:avLst/>
          </a:prstGeom>
          <a:ln w="14288">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信号处理的基本概念和原理</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79391" y="1754944"/>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14135" y="1889688"/>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1098456" y="2393075"/>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AutoShape 5"/>
          <p:cNvSpPr/>
          <p:nvPr/>
        </p:nvSpPr>
        <p:spPr>
          <a:xfrm>
            <a:off x="779391" y="3803200"/>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14135" y="3937944"/>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flipH="1">
            <a:off x="1098456" y="444133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8" name="AutoShape 8"/>
          <p:cNvSpPr/>
          <p:nvPr/>
        </p:nvSpPr>
        <p:spPr>
          <a:xfrm>
            <a:off x="6360328" y="1754944"/>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495073" y="1889688"/>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0" name="Connector 10"/>
          <p:cNvCxnSpPr/>
          <p:nvPr/>
        </p:nvCxnSpPr>
        <p:spPr>
          <a:xfrm flipH="1">
            <a:off x="6679393" y="2393075"/>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1" name="AutoShape 11"/>
          <p:cNvSpPr/>
          <p:nvPr/>
        </p:nvSpPr>
        <p:spPr>
          <a:xfrm>
            <a:off x="6360328" y="3803200"/>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495073" y="3937944"/>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H="1">
            <a:off x="6679393" y="444133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4" name="TextBox 14"/>
          <p:cNvSpPr txBox="1"/>
          <p:nvPr/>
        </p:nvSpPr>
        <p:spPr>
          <a:xfrm>
            <a:off x="1574907" y="1645216"/>
            <a:ext cx="452437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心电信号提取</a:t>
            </a:r>
          </a:p>
        </p:txBody>
      </p:sp>
      <p:sp>
        <p:nvSpPr>
          <p:cNvPr id="15" name="TextBox 15"/>
          <p:cNvSpPr txBox="1"/>
          <p:nvPr/>
        </p:nvSpPr>
        <p:spPr>
          <a:xfrm>
            <a:off x="1574907" y="2202253"/>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医用心电图仪器通过电极采集心电信号，经过放大、滤波等处理，提取出反映心脏电活动的心电图波形。</a:t>
            </a:r>
          </a:p>
        </p:txBody>
      </p:sp>
      <p:sp>
        <p:nvSpPr>
          <p:cNvPr id="16" name="TextBox 16"/>
          <p:cNvSpPr txBox="1"/>
          <p:nvPr/>
        </p:nvSpPr>
        <p:spPr>
          <a:xfrm>
            <a:off x="1574907" y="3693472"/>
            <a:ext cx="478155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心电信号压缩与存储</a:t>
            </a:r>
          </a:p>
        </p:txBody>
      </p:sp>
      <p:sp>
        <p:nvSpPr>
          <p:cNvPr id="17" name="TextBox 17"/>
          <p:cNvSpPr txBox="1"/>
          <p:nvPr/>
        </p:nvSpPr>
        <p:spPr>
          <a:xfrm>
            <a:off x="1574907" y="4250509"/>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为了节省存储空间和提高传输效率，医用心电图仪器需要对心电信号进行压缩处理。同时，为了保证数据的完整性和可靠性，还需要对压缩后的数据进行存储和管理。</a:t>
            </a:r>
          </a:p>
        </p:txBody>
      </p:sp>
      <p:sp>
        <p:nvSpPr>
          <p:cNvPr id="18" name="TextBox 18"/>
          <p:cNvSpPr txBox="1"/>
          <p:nvPr/>
        </p:nvSpPr>
        <p:spPr>
          <a:xfrm>
            <a:off x="7237966" y="3693472"/>
            <a:ext cx="475297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心电信号传输与远程医疗</a:t>
            </a:r>
          </a:p>
        </p:txBody>
      </p:sp>
      <p:sp>
        <p:nvSpPr>
          <p:cNvPr id="19" name="TextBox 19"/>
          <p:cNvSpPr txBox="1"/>
          <p:nvPr/>
        </p:nvSpPr>
        <p:spPr>
          <a:xfrm>
            <a:off x="7237966" y="4250509"/>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随着远程医疗的发展，医用心电图仪器需要将心电信号实时传输到远程医疗中心进行分析和诊断。这要求医用心电图仪器具备高速、稳定的信号传输能力。</a:t>
            </a:r>
          </a:p>
        </p:txBody>
      </p:sp>
      <p:sp>
        <p:nvSpPr>
          <p:cNvPr id="20" name="TextBox 20"/>
          <p:cNvSpPr txBox="1"/>
          <p:nvPr/>
        </p:nvSpPr>
        <p:spPr>
          <a:xfrm>
            <a:off x="7315079" y="1645216"/>
            <a:ext cx="467677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心电信号分析</a:t>
            </a:r>
          </a:p>
        </p:txBody>
      </p:sp>
      <p:sp>
        <p:nvSpPr>
          <p:cNvPr id="21" name="TextBox 21"/>
          <p:cNvSpPr txBox="1"/>
          <p:nvPr/>
        </p:nvSpPr>
        <p:spPr>
          <a:xfrm>
            <a:off x="7315079" y="2202253"/>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通过对心电图波形的分析，可以判断心脏的电生理状态和病理变化，为临床诊断和治疗提供依据。</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信号处理在医用心电图仪器中的应用</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571585" y="1029917"/>
            <a:ext cx="8683321" cy="114947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8475" b="1">
                <a:solidFill>
                  <a:schemeClr val="accent1">
                    <a:alpha val="100000"/>
                  </a:schemeClr>
                </a:solidFill>
                <a:latin typeface="Microsoft Yahei"/>
                <a:ea typeface="Microsoft Yahei"/>
                <a:cs typeface="Microsoft Yahei"/>
              </a:rPr>
              <a:t>04</a:t>
            </a:r>
          </a:p>
        </p:txBody>
      </p:sp>
      <p:sp>
        <p:nvSpPr>
          <p:cNvPr id="3" name="TextBox 3"/>
          <p:cNvSpPr txBox="1"/>
          <p:nvPr/>
        </p:nvSpPr>
        <p:spPr>
          <a:xfrm>
            <a:off x="1097052" y="2763839"/>
            <a:ext cx="8024317"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rgbClr val="FFFFFF">
                    <a:alpha val="100000"/>
                  </a:srgbClr>
                </a:solidFill>
                <a:latin typeface="Microsoft Yahei"/>
                <a:ea typeface="Microsoft Yahei"/>
                <a:cs typeface="Microsoft Yahei"/>
              </a:rPr>
              <a:t>医用心电图仪器信号处理流程</a:t>
            </a:r>
          </a:p>
        </p:txBody>
      </p:sp>
      <p:sp>
        <p:nvSpPr>
          <p:cNvPr id="4" name="Freeform 4"/>
          <p:cNvSpPr/>
          <p:nvPr/>
        </p:nvSpPr>
        <p:spPr>
          <a:xfrm>
            <a:off x="3033917"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097052" y="5602490"/>
            <a:ext cx="3105564" cy="41033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400">
                <a:solidFill>
                  <a:schemeClr val="accent1">
                    <a:alpha val="100000"/>
                  </a:schemeClr>
                </a:solidFill>
                <a:latin typeface="Microsoft Yahei"/>
                <a:ea typeface="Microsoft Yahei"/>
                <a:cs typeface="Microsoft Yahei"/>
              </a:rPr>
              <a:t>Chapter</a:t>
            </a:r>
          </a:p>
        </p:txBody>
      </p:sp>
      <p:cxnSp>
        <p:nvCxnSpPr>
          <p:cNvPr id="6" name="Connector 6"/>
          <p:cNvCxnSpPr/>
          <p:nvPr/>
        </p:nvCxnSpPr>
        <p:spPr>
          <a:xfrm>
            <a:off x="3377035" y="5849950"/>
            <a:ext cx="8820012"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286235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69079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097052" y="1098977"/>
            <a:ext cx="1335306" cy="1335306"/>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1133886" y="1135811"/>
            <a:ext cx="1261638" cy="1261638"/>
            <a:chOff x="1133886" y="1135811"/>
            <a:chExt cx="1261638" cy="1261638"/>
          </a:xfrm>
        </p:grpSpPr>
        <p:sp>
          <p:nvSpPr>
            <p:cNvPr id="11" name="Freeform 11"/>
            <p:cNvSpPr/>
            <p:nvPr/>
          </p:nvSpPr>
          <p:spPr>
            <a:xfrm>
              <a:off x="1133886" y="1135811"/>
              <a:ext cx="1261638" cy="1261638"/>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3886" y="1135811"/>
              <a:ext cx="1261638" cy="1261638"/>
            </a:xfrm>
            <a:prstGeom prst="roundRect">
              <a:avLst>
                <a:gd name="adj" fmla="val 8841"/>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221928" y="1223852"/>
              <a:ext cx="1085633" cy="1085633"/>
            </a:xfrm>
            <a:prstGeom prst="roundRect">
              <a:avLst>
                <a:gd name="adj" fmla="val 9566"/>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Freeform 14"/>
          <p:cNvSpPr/>
          <p:nvPr/>
        </p:nvSpPr>
        <p:spPr>
          <a:xfrm>
            <a:off x="1342916" y="1576096"/>
            <a:ext cx="843579" cy="577491"/>
          </a:xfrm>
          <a:custGeom>
            <a:rect l="l" t="t" r="r" b="b"/>
            <a:pathLst>
              <a:path w="3113" h="2131">
                <a:moveTo>
                  <a:pt x="3057" y="497"/>
                </a:moveTo>
                <a:cubicBezTo>
                  <a:pt x="1582" y="5"/>
                  <a:pt x="1582" y="5"/>
                  <a:pt x="1582" y="5"/>
                </a:cubicBezTo>
                <a:cubicBezTo>
                  <a:pt x="1565" y="0"/>
                  <a:pt x="1547" y="0"/>
                  <a:pt x="1531" y="5"/>
                </a:cubicBezTo>
                <a:cubicBezTo>
                  <a:pt x="56" y="497"/>
                  <a:pt x="56" y="497"/>
                  <a:pt x="56" y="497"/>
                </a:cubicBezTo>
                <a:cubicBezTo>
                  <a:pt x="23" y="508"/>
                  <a:pt x="0" y="539"/>
                  <a:pt x="0" y="574"/>
                </a:cubicBezTo>
                <a:cubicBezTo>
                  <a:pt x="0" y="610"/>
                  <a:pt x="23" y="641"/>
                  <a:pt x="56" y="652"/>
                </a:cubicBezTo>
                <a:cubicBezTo>
                  <a:pt x="492" y="797"/>
                  <a:pt x="492" y="797"/>
                  <a:pt x="492" y="797"/>
                </a:cubicBezTo>
                <a:cubicBezTo>
                  <a:pt x="492" y="1230"/>
                  <a:pt x="492" y="1230"/>
                  <a:pt x="492" y="1230"/>
                </a:cubicBezTo>
                <a:cubicBezTo>
                  <a:pt x="492" y="1252"/>
                  <a:pt x="500" y="1272"/>
                  <a:pt x="515" y="1288"/>
                </a:cubicBezTo>
                <a:cubicBezTo>
                  <a:pt x="530" y="1302"/>
                  <a:pt x="875" y="1639"/>
                  <a:pt x="1556" y="1639"/>
                </a:cubicBezTo>
                <a:cubicBezTo>
                  <a:pt x="1804" y="1639"/>
                  <a:pt x="2036" y="1595"/>
                  <a:pt x="2244" y="1507"/>
                </a:cubicBezTo>
                <a:cubicBezTo>
                  <a:pt x="2285" y="1489"/>
                  <a:pt x="2305" y="1441"/>
                  <a:pt x="2287" y="1399"/>
                </a:cubicBezTo>
                <a:cubicBezTo>
                  <a:pt x="2270" y="1358"/>
                  <a:pt x="2222" y="1338"/>
                  <a:pt x="2180" y="1356"/>
                </a:cubicBezTo>
                <a:cubicBezTo>
                  <a:pt x="1992" y="1435"/>
                  <a:pt x="1782" y="1475"/>
                  <a:pt x="1557" y="1475"/>
                </a:cubicBezTo>
                <a:cubicBezTo>
                  <a:pt x="1238" y="1475"/>
                  <a:pt x="1004" y="1393"/>
                  <a:pt x="863" y="1324"/>
                </a:cubicBezTo>
                <a:cubicBezTo>
                  <a:pt x="759" y="1272"/>
                  <a:pt x="689" y="1221"/>
                  <a:pt x="656" y="1193"/>
                </a:cubicBezTo>
                <a:cubicBezTo>
                  <a:pt x="656" y="852"/>
                  <a:pt x="656" y="852"/>
                  <a:pt x="656" y="852"/>
                </a:cubicBezTo>
                <a:cubicBezTo>
                  <a:pt x="1531" y="1144"/>
                  <a:pt x="1531" y="1144"/>
                  <a:pt x="1531" y="1144"/>
                </a:cubicBezTo>
                <a:cubicBezTo>
                  <a:pt x="1539" y="1146"/>
                  <a:pt x="1548" y="1148"/>
                  <a:pt x="1557" y="1148"/>
                </a:cubicBezTo>
                <a:cubicBezTo>
                  <a:pt x="1565" y="1148"/>
                  <a:pt x="1574" y="1146"/>
                  <a:pt x="1583" y="1144"/>
                </a:cubicBezTo>
                <a:cubicBezTo>
                  <a:pt x="2458" y="852"/>
                  <a:pt x="2458" y="852"/>
                  <a:pt x="2458" y="852"/>
                </a:cubicBezTo>
                <a:cubicBezTo>
                  <a:pt x="2458" y="998"/>
                  <a:pt x="2458" y="998"/>
                  <a:pt x="2458" y="998"/>
                </a:cubicBezTo>
                <a:cubicBezTo>
                  <a:pt x="2362" y="1032"/>
                  <a:pt x="2294" y="1123"/>
                  <a:pt x="2294" y="1230"/>
                </a:cubicBezTo>
                <a:cubicBezTo>
                  <a:pt x="2294" y="1330"/>
                  <a:pt x="2354" y="1416"/>
                  <a:pt x="2440" y="1454"/>
                </a:cubicBezTo>
                <a:cubicBezTo>
                  <a:pt x="2296" y="2029"/>
                  <a:pt x="2296" y="2029"/>
                  <a:pt x="2296" y="2029"/>
                </a:cubicBezTo>
                <a:cubicBezTo>
                  <a:pt x="2290" y="2053"/>
                  <a:pt x="2296" y="2080"/>
                  <a:pt x="2311" y="2099"/>
                </a:cubicBezTo>
                <a:cubicBezTo>
                  <a:pt x="2327" y="2119"/>
                  <a:pt x="2351" y="2131"/>
                  <a:pt x="2376" y="2131"/>
                </a:cubicBezTo>
                <a:cubicBezTo>
                  <a:pt x="2704" y="2131"/>
                  <a:pt x="2704" y="2131"/>
                  <a:pt x="2704" y="2131"/>
                </a:cubicBezTo>
                <a:cubicBezTo>
                  <a:pt x="2729" y="2131"/>
                  <a:pt x="2753" y="2119"/>
                  <a:pt x="2768" y="2099"/>
                </a:cubicBezTo>
                <a:cubicBezTo>
                  <a:pt x="2784" y="2080"/>
                  <a:pt x="2789" y="2053"/>
                  <a:pt x="2783" y="2029"/>
                </a:cubicBezTo>
                <a:cubicBezTo>
                  <a:pt x="2639" y="1454"/>
                  <a:pt x="2639" y="1454"/>
                  <a:pt x="2639" y="1454"/>
                </a:cubicBezTo>
                <a:cubicBezTo>
                  <a:pt x="2725" y="1416"/>
                  <a:pt x="2785" y="1330"/>
                  <a:pt x="2785" y="1230"/>
                </a:cubicBezTo>
                <a:cubicBezTo>
                  <a:pt x="2785" y="1123"/>
                  <a:pt x="2717" y="1032"/>
                  <a:pt x="2622" y="998"/>
                </a:cubicBezTo>
                <a:cubicBezTo>
                  <a:pt x="2622" y="797"/>
                  <a:pt x="2622" y="797"/>
                  <a:pt x="2622" y="797"/>
                </a:cubicBezTo>
                <a:cubicBezTo>
                  <a:pt x="3057" y="652"/>
                  <a:pt x="3057" y="652"/>
                  <a:pt x="3057" y="652"/>
                </a:cubicBezTo>
                <a:cubicBezTo>
                  <a:pt x="3091" y="641"/>
                  <a:pt x="3113" y="610"/>
                  <a:pt x="3113" y="574"/>
                </a:cubicBezTo>
                <a:cubicBezTo>
                  <a:pt x="3113" y="539"/>
                  <a:pt x="3091" y="508"/>
                  <a:pt x="3057" y="497"/>
                </a:cubicBezTo>
                <a:close/>
                <a:moveTo>
                  <a:pt x="2540" y="1148"/>
                </a:moveTo>
                <a:cubicBezTo>
                  <a:pt x="2585" y="1148"/>
                  <a:pt x="2621" y="1184"/>
                  <a:pt x="2621" y="1230"/>
                </a:cubicBezTo>
                <a:cubicBezTo>
                  <a:pt x="2621" y="1275"/>
                  <a:pt x="2585" y="1312"/>
                  <a:pt x="2540" y="1312"/>
                </a:cubicBezTo>
                <a:cubicBezTo>
                  <a:pt x="2494" y="1312"/>
                  <a:pt x="2458" y="1275"/>
                  <a:pt x="2458" y="1230"/>
                </a:cubicBezTo>
                <a:cubicBezTo>
                  <a:pt x="2458" y="1184"/>
                  <a:pt x="2494" y="1148"/>
                  <a:pt x="2540" y="1148"/>
                </a:cubicBezTo>
                <a:close/>
                <a:moveTo>
                  <a:pt x="2481" y="1967"/>
                </a:moveTo>
                <a:cubicBezTo>
                  <a:pt x="2540" y="1731"/>
                  <a:pt x="2540" y="1731"/>
                  <a:pt x="2540" y="1731"/>
                </a:cubicBezTo>
                <a:cubicBezTo>
                  <a:pt x="2599" y="1967"/>
                  <a:pt x="2599" y="1967"/>
                  <a:pt x="2599" y="1967"/>
                </a:cubicBezTo>
                <a:cubicBezTo>
                  <a:pt x="2481" y="1967"/>
                  <a:pt x="2481" y="1967"/>
                  <a:pt x="2481" y="1967"/>
                </a:cubicBezTo>
                <a:close/>
                <a:moveTo>
                  <a:pt x="2533" y="654"/>
                </a:moveTo>
                <a:cubicBezTo>
                  <a:pt x="1570" y="493"/>
                  <a:pt x="1570" y="493"/>
                  <a:pt x="1570" y="493"/>
                </a:cubicBezTo>
                <a:cubicBezTo>
                  <a:pt x="1525" y="486"/>
                  <a:pt x="1483" y="516"/>
                  <a:pt x="1476" y="561"/>
                </a:cubicBezTo>
                <a:cubicBezTo>
                  <a:pt x="1469" y="605"/>
                  <a:pt x="1499" y="648"/>
                  <a:pt x="1543" y="655"/>
                </a:cubicBezTo>
                <a:cubicBezTo>
                  <a:pt x="2201" y="765"/>
                  <a:pt x="2201" y="765"/>
                  <a:pt x="2201" y="765"/>
                </a:cubicBezTo>
                <a:cubicBezTo>
                  <a:pt x="1557" y="979"/>
                  <a:pt x="1557" y="979"/>
                  <a:pt x="1557" y="979"/>
                </a:cubicBezTo>
                <a:cubicBezTo>
                  <a:pt x="341" y="574"/>
                  <a:pt x="341" y="574"/>
                  <a:pt x="341" y="574"/>
                </a:cubicBezTo>
                <a:cubicBezTo>
                  <a:pt x="1557" y="169"/>
                  <a:pt x="1557" y="169"/>
                  <a:pt x="1557" y="169"/>
                </a:cubicBezTo>
                <a:cubicBezTo>
                  <a:pt x="2772" y="574"/>
                  <a:pt x="2772" y="574"/>
                  <a:pt x="2772" y="574"/>
                </a:cubicBezTo>
                <a:cubicBezTo>
                  <a:pt x="2533" y="654"/>
                  <a:pt x="2533" y="654"/>
                  <a:pt x="2533" y="654"/>
                </a:cubicBezTo>
                <a:close/>
                <a:moveTo>
                  <a:pt x="2533" y="654"/>
                </a:moveTo>
                <a:cubicBezTo>
                  <a:pt x="2533" y="654"/>
                  <a:pt x="2533" y="654"/>
                  <a:pt x="2533" y="65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https://d.book118.com/548123137023006030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2A26"/>
      </a:lt1>
      <a:dk2>
        <a:srgbClr val="D9FFFA"/>
      </a:dk2>
      <a:lt2>
        <a:srgbClr val="000000"/>
      </a:lt2>
      <a:accent1>
        <a:srgbClr val="00BEA8"/>
      </a:accent1>
      <a:accent2>
        <a:srgbClr val="00A5B2"/>
      </a:accent2>
      <a:accent3>
        <a:srgbClr val="00657D"/>
      </a:accent3>
      <a:accent4>
        <a:srgbClr val="05DD68"/>
      </a:accent4>
      <a:accent5>
        <a:srgbClr val="5DE88C"/>
      </a:accent5>
      <a:accent6>
        <a:srgbClr val="6BAFF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87</Paragraphs>
  <Slides>15</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15</vt:i4>
      </vt:variant>
    </vt:vector>
  </HeadingPairs>
  <TitlesOfParts>
    <vt:vector baseType="lpstr" size="20">
      <vt:lpstr>Arial</vt:lpstr>
      <vt:lpstr>Calibri</vt:lpstr>
      <vt:lpstr>Microsoft Yahei</vt:lpstr>
      <vt:lpstr>黑体</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2024-09-06T09:17:18.719</cp:lastPrinted>
  <dcterms:created xsi:type="dcterms:W3CDTF">2024-09-06T01:17:18Z</dcterms:created>
  <dcterms:modified xsi:type="dcterms:W3CDTF">2024-09-06T01:17:20Z</dcterms:modified>
</cp:coreProperties>
</file>