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0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64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D19A20-F4FC-4807-BC55-26EB7714E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71BB8-8034-4FCE-A672-93E3F1757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9CD15-1335-45E0-A18C-7DF53B5FF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0146C8-634B-445E-ADB7-191F6B427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5AD6E2-C20C-48F4-962E-E5B28700C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C602A2-0F6E-4B4D-823E-E03D57C729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61EB69-BC9E-441C-BB05-042AB204C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932C3-6D05-470E-B930-4C563CED4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EDA156-B8CB-449D-9572-29FAECC8B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3AF29-C5B1-4F4A-B95A-81B34C2EC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6FBEC8-5A21-4130-A2E6-D1DC59876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16.emf" /><Relationship Id="rId5" Type="http://schemas.openxmlformats.org/officeDocument/2006/relationships/vmlDrawing" Target="../drawings/vmlDrawing1.v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oleObject" Target="../embeddings/oleObject2.bin" TargetMode="Internal" /><Relationship Id="rId4" Type="http://schemas.openxmlformats.org/officeDocument/2006/relationships/image" Target="../media/image17.emf" /><Relationship Id="rId5" Type="http://schemas.openxmlformats.org/officeDocument/2006/relationships/vmlDrawing" Target="../drawings/vmlDrawing2.v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8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tags" Target="../tags/tag6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1260041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 title=""/>
          <p:cNvSpPr txBox="1"/>
          <p:nvPr/>
        </p:nvSpPr>
        <p:spPr>
          <a:xfrm>
            <a:off x="3925570" y="344805"/>
            <a:ext cx="5068570" cy="156845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600" spc="2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窦娥冤</a:t>
            </a:r>
            <a:endParaRPr lang="zh-CN" altLang="en-US" sz="9600" spc="2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4645025" y="2644140"/>
            <a:ext cx="3756025" cy="101473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6000" spc="2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关汉卿</a:t>
            </a:r>
            <a:endParaRPr lang="zh-CN" altLang="en-US" sz="6000" spc="2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导入新课</a:t>
            </a:r>
            <a:endParaRPr lang="en-US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社会上流行一句口头禅：</a:t>
            </a: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“真是</a:t>
            </a:r>
            <a:endParaRPr lang="zh-CN" sz="32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比窦娥还冤哪！”</a:t>
            </a: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窦娥是什么人？她</a:t>
            </a:r>
            <a:endParaRPr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因为什么受冤？冤到什么程度？什么</a:t>
            </a:r>
            <a:endParaRPr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使她受冤？今天我们就来鉴赏品味元</a:t>
            </a:r>
            <a:endParaRPr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代著名戏曲家关汉卿的杂剧《窦娥冤》。</a:t>
            </a:r>
            <a:endParaRPr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图片 1" title=""/>
          <p:cNvPicPr/>
          <p:nvPr/>
        </p:nvPicPr>
        <p:blipFill>
          <a:blip r:embed="rId3"/>
          <a:srcRect t="7068"/>
          <a:stretch>
            <a:fillRect/>
          </a:stretch>
        </p:blipFill>
        <p:spPr>
          <a:xfrm>
            <a:off x="7236460" y="1527810"/>
            <a:ext cx="4672330" cy="4979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4" name="图片 103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280035" y="247015"/>
            <a:ext cx="11629390" cy="6340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锁定目标</a:t>
            </a: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初步了解关汉卿和元杂剧的相关知识。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2.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品味戏剧语言，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分析窦娥的刚烈性格和反抗精神，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认识元代社会黑暗和统治者的残暴，认识当时阶级矛盾的尖锐。
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3.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积累写作素材。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
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242800" y="12255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中国的莎士比亚</a:t>
            </a: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关汉卿</a:t>
            </a:r>
            <a:endParaRPr lang="zh-CN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5" name="图片 104" title=""/>
          <p:cNvPicPr/>
          <p:nvPr/>
        </p:nvPicPr>
        <p:blipFill>
          <a:blip r:embed="rId3"/>
          <a:srcRect l="4849" t="6380" r="4471" b="1167"/>
          <a:stretch>
            <a:fillRect/>
          </a:stretch>
        </p:blipFill>
        <p:spPr>
          <a:xfrm>
            <a:off x="280035" y="1748155"/>
            <a:ext cx="5059680" cy="48393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 title=""/>
          <p:cNvSpPr txBox="1"/>
          <p:nvPr/>
        </p:nvSpPr>
        <p:spPr>
          <a:xfrm>
            <a:off x="5461000" y="1645285"/>
            <a:ext cx="6393815" cy="48158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关汉卿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，号己斋叟，金末元初大都（现北京）人。元代杂剧的代表作家，也是我国戏剧史上最早也最伟大的戏剧作家。他与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郑光祖、白朴、马致远齐名，被称为“元曲四大家”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。《窦娥冤》是我国十大古典悲剧之一。1956年，他的名字被列入世界文化名人之列。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中国的莎士比亚</a:t>
            </a: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关汉卿</a:t>
            </a:r>
            <a:endParaRPr lang="zh-CN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8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5664200" y="1588135"/>
            <a:ext cx="6190615" cy="48164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171575">
              <a:lnSpc>
                <a:spcPct val="12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他曾把自己比作“</a:t>
            </a:r>
            <a:r>
              <a:rPr lang="zh-CN" altLang="en-US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蒸不烂、煮不熟、捶不匾、炒不爆、响珰珰的一粒铜豌豆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”，表明了他敢于斗争、不畏权贵的性格。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defTabSz="1171575">
              <a:lnSpc>
                <a:spcPct val="12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en-US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成就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：他一生创作杂剧有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60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多种，现存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多种。他是我国戏剧的创始人，被称为“中国的莎士比亚”。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defTabSz="1171575">
              <a:lnSpc>
                <a:spcPct val="12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代表作品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窦娥冤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》《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救风尘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》《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望江亭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》《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单刀会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等。</a:t>
            </a:r>
            <a:endParaRPr 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" name="图片 2" title=""/>
          <p:cNvPicPr/>
          <p:nvPr/>
        </p:nvPicPr>
        <p:blipFill>
          <a:blip r:embed="rId3"/>
          <a:srcRect l="4849" t="6380" r="4471" b="1167"/>
          <a:stretch>
            <a:fillRect/>
          </a:stretch>
        </p:blipFill>
        <p:spPr>
          <a:xfrm>
            <a:off x="280035" y="1748155"/>
            <a:ext cx="5059680" cy="48393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元杂剧</a:t>
            </a: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52108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3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元杂剧有一套较严格的体制：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30000"/>
              </a:lnSpc>
            </a:pPr>
            <a:r>
              <a:rPr lang="en-US" alt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结构：元杂剧一般是一本四折演一完整的故事，个别的有五折、六折或多本连演。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折是音乐组织的单元，也是故事情节发展的自然段落，它不受时间、地点的限制，每一折大都包括较多的场次，类似于现代戏剧的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幕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。有的杂剧还有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楔子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en-US" sz="3200">
                <a:solidFill>
                  <a:srgbClr val="15151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[xiē zi]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，通常在第一折之前起交代作用。相当于现代剧的序幕，用来说明情节，介绍人物。杂剧每折限用同一宫调的曲牌组成的一套曲子。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元杂剧角色</a:t>
            </a: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48158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角色：扮演的角色有末、旦、净、丑等。</a:t>
            </a:r>
            <a:r>
              <a:rPr lang="en-US" alt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altLang="zh-CN" sz="32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元杂剧每本戏只有一个主角，男主角称正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末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，女主角称正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旦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。此外，男配角有副末（次主角）、外末（老年男子）、小末（少年）等；女配角有副旦、外旦、小旦等。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净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：俗称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大花脸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，大都扮演性格、相貌上有特异之处的人物。如张飞、李逵。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6" name="图片 105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4863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752590" y="0"/>
            <a:ext cx="5439410" cy="6858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 title=""/>
          <p:cNvSpPr txBox="1"/>
          <p:nvPr/>
        </p:nvSpPr>
        <p:spPr>
          <a:xfrm>
            <a:off x="5669090" y="1714500"/>
            <a:ext cx="921385" cy="3429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spc="200">
                <a:latin typeface="Arial" pitchFamily="34" charset="0"/>
                <a:ea typeface="微软雅黑"/>
              </a:rPr>
              <a:t>旦</a:t>
            </a:r>
            <a:r>
              <a:rPr lang="en-US" altLang="zh-CN" sz="4800" spc="200">
                <a:latin typeface="Arial" pitchFamily="34" charset="0"/>
                <a:ea typeface="微软雅黑"/>
              </a:rPr>
              <a:t> </a:t>
            </a:r>
            <a:r>
              <a:rPr lang="zh-CN" altLang="en-US" sz="4800" spc="200">
                <a:latin typeface="Arial" pitchFamily="34" charset="0"/>
                <a:ea typeface="微软雅黑"/>
              </a:rPr>
              <a:t>角</a:t>
            </a:r>
            <a:endParaRPr lang="zh-CN" altLang="en-US" sz="4800" spc="200">
              <a:latin typeface="Arial" pitchFamily="34" charset="0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5933885" y="1714500"/>
            <a:ext cx="921385" cy="3429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spc="200">
                <a:latin typeface="Arial" pitchFamily="34" charset="0"/>
                <a:ea typeface="微软雅黑"/>
              </a:rPr>
              <a:t>末</a:t>
            </a:r>
            <a:r>
              <a:rPr lang="en-US" altLang="zh-CN" sz="4800" spc="200">
                <a:latin typeface="Arial" pitchFamily="34" charset="0"/>
                <a:ea typeface="微软雅黑"/>
              </a:rPr>
              <a:t> </a:t>
            </a:r>
            <a:r>
              <a:rPr lang="zh-CN" altLang="en-US" sz="4800" spc="200">
                <a:latin typeface="Arial" pitchFamily="34" charset="0"/>
                <a:ea typeface="微软雅黑"/>
              </a:rPr>
              <a:t>角</a:t>
            </a:r>
            <a:endParaRPr lang="zh-CN" altLang="en-US" sz="4800" spc="200">
              <a:latin typeface="Arial" pitchFamily="34" charset="0"/>
              <a:ea typeface="微软雅黑"/>
            </a:endParaRPr>
          </a:p>
        </p:txBody>
      </p:sp>
      <p:pic>
        <p:nvPicPr>
          <p:cNvPr id="108" name="图片 107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7116445" y="0"/>
            <a:ext cx="507555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5561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图片 111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3319780" y="0"/>
            <a:ext cx="353504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 title=""/>
          <p:cNvSpPr txBox="1"/>
          <p:nvPr/>
        </p:nvSpPr>
        <p:spPr>
          <a:xfrm>
            <a:off x="7001955" y="1714500"/>
            <a:ext cx="921385" cy="3429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spc="200">
                <a:latin typeface="Arial" pitchFamily="34" charset="0"/>
                <a:ea typeface="微软雅黑"/>
              </a:rPr>
              <a:t>净</a:t>
            </a:r>
            <a:r>
              <a:rPr lang="en-US" altLang="zh-CN" sz="4800" spc="200">
                <a:latin typeface="Arial" pitchFamily="34" charset="0"/>
                <a:ea typeface="微软雅黑"/>
              </a:rPr>
              <a:t> </a:t>
            </a:r>
            <a:r>
              <a:rPr lang="zh-CN" altLang="en-US" sz="4800" spc="200">
                <a:latin typeface="Arial" pitchFamily="34" charset="0"/>
                <a:ea typeface="微软雅黑"/>
              </a:rPr>
              <a:t>角</a:t>
            </a:r>
            <a:endParaRPr lang="zh-CN" altLang="en-US" sz="4800" spc="200">
              <a:latin typeface="Arial" pitchFamily="34" charset="0"/>
              <a:ea typeface="微软雅黑"/>
            </a:endParaRPr>
          </a:p>
        </p:txBody>
      </p:sp>
      <p:pic>
        <p:nvPicPr>
          <p:cNvPr id="110" name="图片 109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62935" cy="6857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 title=""/>
          <p:cNvPicPr/>
          <p:nvPr/>
        </p:nvPicPr>
        <p:blipFill>
          <a:blip r:embed="rId4"/>
          <a:stretch>
            <a:fillRect/>
          </a:stretch>
        </p:blipFill>
        <p:spPr>
          <a:xfrm>
            <a:off x="8071485" y="0"/>
            <a:ext cx="4120515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元杂剧角色</a:t>
            </a: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40284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丑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：俗称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小花脸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，大抵扮演男次要人物。此外，还有孛（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bó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）老（老头儿）、卜儿（老妇人）、孤（官员）、徕儿（小厮）。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60000"/>
              </a:lnSpc>
            </a:pPr>
            <a:r>
              <a:rPr lang="en-US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演出时一本四折都由正末或正旦独唱。（其他角色只有说白），分别称为“</a:t>
            </a:r>
            <a:r>
              <a:rPr lang="en-US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末本</a:t>
            </a:r>
            <a:r>
              <a:rPr lang="en-US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”或“</a:t>
            </a:r>
            <a:r>
              <a:rPr lang="en-US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旦本</a:t>
            </a:r>
            <a:r>
              <a:rPr lang="en-US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”。 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/>
        </p:nvSpPr>
        <p:spPr>
          <a:xfrm>
            <a:off x="5735765" y="1714500"/>
            <a:ext cx="921385" cy="3429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spc="200">
                <a:latin typeface="Arial" pitchFamily="34" charset="0"/>
                <a:ea typeface="微软雅黑"/>
              </a:rPr>
              <a:t>丑</a:t>
            </a:r>
            <a:r>
              <a:rPr lang="en-US" altLang="zh-CN" sz="4800" spc="200">
                <a:latin typeface="Arial" pitchFamily="34" charset="0"/>
                <a:ea typeface="微软雅黑"/>
              </a:rPr>
              <a:t> </a:t>
            </a:r>
            <a:r>
              <a:rPr lang="zh-CN" altLang="en-US" sz="4800" spc="200">
                <a:latin typeface="Arial" pitchFamily="34" charset="0"/>
                <a:ea typeface="微软雅黑"/>
              </a:rPr>
              <a:t>角</a:t>
            </a:r>
            <a:endParaRPr lang="zh-CN" altLang="en-US" sz="4800" spc="200">
              <a:latin typeface="Arial" pitchFamily="34" charset="0"/>
              <a:ea typeface="微软雅黑"/>
            </a:endParaRPr>
          </a:p>
        </p:txBody>
      </p:sp>
      <p:pic>
        <p:nvPicPr>
          <p:cNvPr id="100" name="图片 99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38470" cy="68586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855460" y="0"/>
            <a:ext cx="533654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元杂剧剧本构成</a:t>
            </a: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40284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60000"/>
              </a:lnSpc>
            </a:pPr>
            <a:r>
              <a:rPr lang="en-US" altLang="zh-CN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剧本的构成：剧本由唱、科、白三部分构成。</a:t>
            </a:r>
            <a:r>
              <a:rPr lang="en-US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唱词是按一定的宫调（乐调）、曲牌（曲谱）写成的韵文。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此外，每本杂剧结尾处有两句或四句诗句，用以概括全剧思想，提出本剧剧名。例如，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秉鉴持衡廉访法，感天动地窦娥冤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。末句是戏的全名，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窦娥冤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则是简名。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元杂剧剧本构成</a:t>
            </a: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endParaRPr lang="en-US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55524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科是戏剧动作的总称。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包括舞台的程式、武打和舞蹈。科范或叫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介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，是关于动作、表情或其他方面的舞台提示，如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笑科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见科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把盏科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做掩泪科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内作起风科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白是</a:t>
            </a:r>
            <a:r>
              <a:rPr lang="en-US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宾白</a:t>
            </a:r>
            <a:r>
              <a:rPr lang="en-US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solidFill>
                  <a:schemeClr val="accent4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，是剧中人的说白部分。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solidFill>
                  <a:schemeClr val="accent5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宾白又分以下四种：对白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：人物对话；</a:t>
            </a:r>
            <a:r>
              <a:rPr lang="zh-CN" sz="3200">
                <a:solidFill>
                  <a:schemeClr val="accent5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独白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：人物自叙；</a:t>
            </a:r>
            <a:r>
              <a:rPr lang="zh-CN" sz="3200">
                <a:solidFill>
                  <a:schemeClr val="accent5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旁白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：背过别的人物自叙心理话；</a:t>
            </a:r>
            <a:r>
              <a:rPr lang="zh-CN" sz="3200">
                <a:solidFill>
                  <a:schemeClr val="accent5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带白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：唱词中的插话。宾白是元杂剧中重要的有机组成部分。所谓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曲白相生，方尽剧情之妙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，正说明这一点。</a:t>
            </a:r>
            <a:r>
              <a:rPr 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写作背景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538670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高利贷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是封建剥削的特征之一,而元代则达到了最高峰。元王朝在至元年间由政府设立“斡脱总管府”“斡脱所”作为官营高利贷的法定机关。帝王、后妃、贵臣、军官及豪强地主等,都通过这个机关进行高利贷剥削。地方上的土财主则开解典库(当铺)作为私营高利贷的处所。私人间的借贷也按照官府所定利率计算。例如本银一锭,满一年,本息共二锭;满十年,本息共一千零二十四锭。这种利息叫作“羊羔儿息”。满期,债户无力偿还,那么债户的牲畜、房屋、田地,甚至妻子儿女便当作抵押品被抢夺走;再不够,就连累到子孙、宗族和亲友,要他们代偿或做抵押</a:t>
            </a:r>
            <a:r>
              <a:rPr lang="zh-CN" altLang="zh-CN" sz="2800">
                <a:latin typeface="Arial" pitchFamily="34" charset="0"/>
                <a:ea typeface="宋体" panose="02010600030101010101" pitchFamily="2" charset="-122"/>
                <a:sym typeface="+mn-ea"/>
              </a:rPr>
              <a:t>。</a:t>
            </a:r>
            <a:endParaRPr lang="zh-CN" altLang="zh-CN" sz="2800">
              <a:latin typeface="Arial" pitchFamily="34" charset="0"/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endParaRPr 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写作背景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49161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元朝时,将全国不同的民族划分为四个等级,即蒙古人、色目人、汉人和南人。其中蒙古人地位最高,色目人次之,汉人和南人地位最低。社会上普遍存在着</a:t>
            </a:r>
            <a:r>
              <a:rPr lang="en-US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种族压迫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的现象,部分蒙古人或色目人,依仗着与统治者的某些关系,到处游荡,惹是生非,向汉人、南人进行勒索、讹诈和侮辱。官员腐败,</a:t>
            </a:r>
            <a:r>
              <a:rPr lang="en-US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一些有正义感的读书人,不满官府的黑暗统治,便利用杂剧的形式来揭露官场的罪恶和社会不公平的现象。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关汉卿便把看到的、听到的有关百姓的悲惨遭遇写进他的剧作中,《窦娥冤》便是其中之一。</a:t>
            </a:r>
            <a:endParaRPr 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写作背景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422719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《窦娥冤》就是在这样的背景下写成的。《窦娥冤》取材于“</a:t>
            </a:r>
            <a:r>
              <a:rPr lang="en-US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东海孝妇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的故事。“东海孝妇”的故事在中国古代长期流传于民间。关汉卿在民间传说的基础上，结合元代的社会现实并参考了当时有关的戏曲创作，完成了这部著名悲剧的创作。经过关汉卿的改造和天才创作，《窦娥冤》已不再是民间传说中的“东海孝妇”故事的翻版，而是一部深刻反映</a:t>
            </a:r>
            <a:r>
              <a:rPr lang="en-US" altLang="zh-CN" sz="28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元代社会现实的著名悲剧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字音字形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388620" y="1466215"/>
            <a:ext cx="11466195" cy="56032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一、读准字音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(一)单音字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楔子(xiē)  临邛(qióng)     罪愆(qiān)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嫡亲(d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í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)    当垆(lú)        绣闼(tà)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恓惶(x)    古陌荒阡(mò)    撺(cuān)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鞍鞴(bèi)  前合后偃(yǎn)   桃杌(wù)    苌弘(cháng)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60000"/>
              </a:lnSpc>
            </a:pP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字音字形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2050" name="Object 3" title=""/>
          <p:cNvGraphicFramePr>
            <a:graphicFrameLocks noChangeAspect="1"/>
          </p:cNvGraphicFramePr>
          <p:nvPr/>
        </p:nvGraphicFramePr>
        <p:xfrm>
          <a:off x="843915" y="1605280"/>
          <a:ext cx="10707370" cy="443484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3" imgW="10506710" imgH="4274820" progId="Word.Document.8">
                  <p:embed/>
                </p:oleObj>
              </mc:Choice>
              <mc:Fallback>
                <p:oleObj r:id="rId3" imgW="10506710" imgH="427482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3915" y="1605280"/>
                        <a:ext cx="10707370" cy="44348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字音字形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4098" name="Object 3" title=""/>
          <p:cNvGraphicFramePr>
            <a:graphicFrameLocks noChangeAspect="1"/>
          </p:cNvGraphicFramePr>
          <p:nvPr/>
        </p:nvGraphicFramePr>
        <p:xfrm>
          <a:off x="913130" y="1428750"/>
          <a:ext cx="11043285" cy="47021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3" imgW="10497185" imgH="4631690" progId="Word.Document.8">
                  <p:embed/>
                </p:oleObj>
              </mc:Choice>
              <mc:Fallback>
                <p:oleObj r:id="rId3" imgW="10497185" imgH="46316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130" y="1428750"/>
                        <a:ext cx="11043285" cy="470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451485" y="1274445"/>
            <a:ext cx="5958205" cy="2871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《窦娥冤》写了一个弱小无靠的寡妇窦娥在无赖、贪官等的迫害下，被诬药死公公，斩首示众的故事，歌颂了窦娥的美好心灵和反抗精神，揭露了元代社会的黑暗与腐败，强烈控诉了封建制度与民为敌、残民纵凶的罪恶行径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3142615" y="138430"/>
            <a:ext cx="6096000" cy="901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整体感知</a:t>
            </a:r>
            <a:endParaRPr lang="zh-CN" altLang="en-US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5" name="图片 4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6409690" y="1288415"/>
            <a:ext cx="5472430" cy="5299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2560187" name="Group 187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98500" y="1102360"/>
          <a:ext cx="11077575" cy="5327650"/>
        </p:xfrm>
        <a:graphic>
          <a:graphicData uri="http://schemas.openxmlformats.org/drawingml/2006/table">
            <a:tbl>
              <a:tblPr/>
              <a:tblGrid>
                <a:gridCol w="2004695"/>
                <a:gridCol w="2000250"/>
                <a:gridCol w="7072630"/>
              </a:tblGrid>
              <a:tr h="60134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戏剧结构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情节结构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剧情内容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489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楔子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序幕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窦天章借债赴京赶考→窦娥被抵债给蔡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婆婆做童养媳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98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第一折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开端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①_________________________→</a:t>
                      </a: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张驴儿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父子救蔡逼婆媳改嫁→②</a:t>
                      </a: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</a:t>
                      </a:r>
                      <a:endParaRPr lang="zh-CN" altLang="en-US" sz="2600" b="1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_________</a:t>
                      </a:r>
                      <a:endParaRPr kumimoji="0" lang="en-US" altLang="zh-CN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489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第二折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发展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张驴儿害人不成反误毒老爹→③</a:t>
                      </a: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_________</a:t>
                      </a:r>
                      <a:endParaRPr kumimoji="0" lang="en-US" altLang="zh-CN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州官不察妄判窦娥死罪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5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第三折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高潮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④___________________→</a:t>
                      </a: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窦娥二愿应验显冤情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anose="02010600030101010101" pitchFamily="2" charset="-122"/>
                      </a:endParaRPr>
                    </a:p>
                  </a:txBody>
                  <a:tcPr marL="117176" marR="117176" marT="58589" marB="585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0188" name="Text Box 188" title=""/>
          <p:cNvSpPr txBox="1"/>
          <p:nvPr/>
        </p:nvSpPr>
        <p:spPr>
          <a:xfrm>
            <a:off x="4305300" y="2745740"/>
            <a:ext cx="5613400" cy="485775"/>
          </a:xfrm>
          <a:prstGeom prst="rect">
            <a:avLst/>
          </a:prstGeom>
          <a:noFill/>
          <a:ln w="9525">
            <a:noFill/>
          </a:ln>
        </p:spPr>
        <p:txBody>
          <a:bodyPr lIns="117176" tIns="58589" rIns="117176" bIns="58589" anchor="b" anchorCtr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71575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蔡婆婆讨债险遭赛卢医勒杀</a:t>
            </a:r>
            <a:endParaRPr lang="zh-CN" altLang="en-US" sz="24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8498840" y="3231515"/>
            <a:ext cx="228219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张驴儿逼窦娥</a:t>
            </a:r>
            <a:endParaRPr lang="zh-CN" altLang="en-US" sz="2400" spc="200">
              <a:latin typeface="Arial" pitchFamily="34" charset="0"/>
              <a:ea typeface="微软雅黑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4897120" y="3658870"/>
            <a:ext cx="1632585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成婚未遂</a:t>
            </a:r>
            <a:endParaRPr lang="zh-CN" altLang="en-US" sz="2400" b="1" spc="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9382125" y="4334510"/>
            <a:ext cx="267462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spc="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窦娥被诬告入狱</a:t>
            </a:r>
            <a:endParaRPr lang="zh-CN" altLang="en-US" sz="2400" b="1" spc="2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5144770" y="5592445"/>
            <a:ext cx="320167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窦娥蒙冤刑场提三愿</a:t>
            </a:r>
            <a:endParaRPr lang="zh-CN" altLang="en-US" sz="2400" b="1" spc="2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3048000" y="0"/>
            <a:ext cx="6096000" cy="7975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整体感知</a:t>
            </a:r>
            <a:endParaRPr lang="zh-CN" altLang="en-US" sz="4000" b="1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88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100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 title=""/>
          <p:cNvSpPr txBox="1"/>
          <p:nvPr/>
        </p:nvSpPr>
        <p:spPr>
          <a:xfrm>
            <a:off x="280035" y="247015"/>
            <a:ext cx="11628755" cy="634047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80000"/>
              </a:lnSpc>
            </a:pP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整体感知</a:t>
            </a:r>
            <a:endParaRPr lang="zh-CN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538480" y="1346200"/>
            <a:ext cx="11370310" cy="5210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3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en-US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</a:t>
            </a:r>
            <a:r>
              <a:rPr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对照落实前面讲的元杂剧知识。重点落实找出</a:t>
            </a:r>
            <a:r>
              <a:rPr lang="zh-CN"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课文中</a:t>
            </a:r>
            <a:r>
              <a:rPr sz="3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戏剧语言、角色、宫调、曲牌的表现样式。</a:t>
            </a:r>
            <a:endParaRPr sz="32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括号里面的小字是科介，括号外的小字是宾白，不带括号的大字是唱词。【正宫】是宫调，如【端正好】、【滚绣球】等是曲牌名。本文第三折共出现10个曲牌，都属于正宫调。本文出现的主要角色有卜儿（蔡婆）、冲末（窦天章）、正旦（窦娥）、净（赛卢医）、副净（张驴儿）、孛老（张父）、外末（监斩官）</a:t>
            </a:r>
            <a:endParaRPr lang="zh-CN" altLang="en-US" sz="32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https://d.book118.com/548126004110006042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TABLE_ENDDRAG_ORIGIN_RECT" val="872*419"/>
  <p:tag name="TABLE_ENDDRAG_RECT" val="55*86*872*419"/>
</p:tagLst>
</file>

<file path=ppt/tags/tag6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25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4">
      <vt:lpstr>Arial</vt:lpstr>
      <vt:lpstr>Calibri</vt:lpstr>
      <vt:lpstr>微软雅黑</vt:lpstr>
      <vt:lpstr>Wingdings</vt:lpstr>
      <vt:lpstr>华文行楷</vt:lpstr>
      <vt:lpstr>宋体</vt:lpstr>
      <vt:lpstr>黑体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2024-09-21T22:08:02.202</cp:lastPrinted>
  <dcterms:created xsi:type="dcterms:W3CDTF">2024-09-21T14:08:02Z</dcterms:created>
  <dcterms:modified xsi:type="dcterms:W3CDTF">2024-09-21T14:08:04Z</dcterms:modified>
</cp:coreProperties>
</file>