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486C-79B4-488E-8D87-6435250C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D33D5-EDB1-40A4-BC3F-C285D05CA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41F49-0C28-4B93-969E-E47165E12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3BF64-F7AC-4FD3-AC42-87AE12EE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3462F-E6D4-4A51-A7C7-FF6DD3F8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606EF-544C-40EA-B780-041802A7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03CF7-65D2-4E56-80F0-04BAD79CA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6F3AC-1CBA-494D-BEF7-D81778D6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29BEA-9650-4B2D-8A90-1C000C1B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1D87-7617-4274-B072-C2714339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25B63-95C8-419A-9E52-D5B3FF3AC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710706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37269" y="1945609"/>
            <a:ext cx="5273675" cy="1617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36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鹿角巷奶茶分析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19272" algn="l" rtl="0" eaLnBrk="0">
              <a:lnSpc>
                <a:spcPts val="7410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3810"/>
            <a:ext cx="3565525" cy="3101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巷奶茶简介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特点与差异化分析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策略与品牌推广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者行为与忠诚度分析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展望与战略规划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390374" y="3549068"/>
            <a:ext cx="3418840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endParaRPr lang="Microsoft YaHei" altLang="Microsoft YaHei" sz="3800"/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89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268" algn="l" rtl="0" eaLnBrk="0">
              <a:lnSpc>
                <a:spcPct val="95000"/>
              </a:lnSpc>
              <a:spcBef>
                <a:spcPts val="4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500"/>
          </a:p>
          <a:p>
            <a:pPr marL="247413" algn="l" rtl="0" eaLnBrk="0">
              <a:lnSpc>
                <a:spcPct val="86000"/>
              </a:lnSpc>
              <a:spcBef>
                <a:spcPts val="1497"/>
              </a:spcBef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自2013年在台湾成立以来，鹿角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</a:t>
            </a:r>
            <a:endParaRPr lang="Microsoft YaHei" altLang="Microsoft YaHei" sz="1300"/>
          </a:p>
          <a:p>
            <a:pPr marL="229068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茶迅速发展壮大，成为全球茶饮市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1300"/>
          </a:p>
          <a:p>
            <a:pPr marL="236269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的佼佼者。通过不断创新和拓展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1300"/>
          </a:p>
          <a:p>
            <a:pPr marL="230611" algn="l" rtl="0" eaLnBrk="0">
              <a:lnSpc>
                <a:spcPts val="2436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前在全球范围内拥有数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百家分店。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644421" y="1460339"/>
            <a:ext cx="2766695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40"/>
              </a:lnSpc>
            </a:pPr>
            <a:endParaRPr lang="Arial" altLang="Arial" sz="100"/>
          </a:p>
          <a:p>
            <a:pPr marL="22444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品牌背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鹿角巷奶茶源于台湾，是知名的茶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连锁品牌，以其独特的茶饮和品牌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2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象受到广大消费者的喜爱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4218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4"/>
              </a:spcBef>
              <a:tabLst>
                <a:tab pos="7988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品牌背景与发展历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6373216" y="4199317"/>
            <a:ext cx="4483100" cy="153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59"/>
              </a:lnSpc>
            </a:pPr>
            <a:endParaRPr lang="Arial" altLang="Arial" sz="100"/>
          </a:p>
          <a:p>
            <a:pPr marL="15937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000"/>
          </a:p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12700" indent="1714" algn="l" rtl="0" eaLnBrk="0">
              <a:lnSpc>
                <a:spcPct val="192000"/>
              </a:lnSpc>
              <a:spcBef>
                <a:spcPts val="4"/>
              </a:spcBef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鹿角巷奶茶注重顾客体验，提供优质的服务和舒适的环境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店内环境整洁明亮，员工服务热情周到，为消费者提供愉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悦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用餐体验。</a:t>
            </a:r>
            <a:endParaRPr lang="Microsoft YaHei" altLang="Microsoft YaHei" sz="1300"/>
          </a:p>
        </p:txBody>
      </p:sp>
      <p:sp>
        <p:nvSpPr>
          <p:cNvPr id="39" name="textbox 39"/>
          <p:cNvSpPr/>
          <p:nvPr/>
        </p:nvSpPr>
        <p:spPr>
          <a:xfrm>
            <a:off x="6374930" y="1680168"/>
            <a:ext cx="4481195" cy="1176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24"/>
              </a:lnSpc>
            </a:pPr>
            <a:endParaRPr lang="Arial" altLang="Arial" sz="100"/>
          </a:p>
          <a:p>
            <a:pPr marL="13456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品线</a:t>
            </a:r>
            <a:endParaRPr lang="Microsoft YaHei" altLang="Microsoft YaHei" sz="2000"/>
          </a:p>
          <a:p>
            <a:pPr algn="l" rtl="0" eaLnBrk="0">
              <a:lnSpc>
                <a:spcPct val="103000"/>
              </a:lnSpc>
            </a:pPr>
            <a:endParaRPr lang="Arial" altLang="Arial" sz="700"/>
          </a:p>
          <a:p>
            <a:pPr marL="13043" indent="-343" algn="l" rtl="0" eaLnBrk="0">
              <a:lnSpc>
                <a:spcPct val="192000"/>
              </a:lnSpc>
              <a:spcBef>
                <a:spcPts val="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鹿角巷奶茶提供多种口味和类型的饮品，包括经典奶茶、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茶、手摇饮、奶昔等，满足了不同消费者的口味需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0" name="textbox 40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与服务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picture 6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63" name="picture 6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129237" y="3550525"/>
            <a:ext cx="1951354" cy="553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9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875906" y="1745682"/>
            <a:ext cx="650176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30"/>
              </a:lnSpc>
            </a:pPr>
            <a:endParaRPr lang="Arial" altLang="Arial" sz="100"/>
          </a:p>
          <a:p>
            <a:pPr marL="45704" algn="l" rtl="0" eaLnBrk="0">
              <a:lnSpc>
                <a:spcPct val="92000"/>
              </a:lnSpc>
            </a:pPr>
            <a:r>
              <a:rPr sz="23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2700" indent="2667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费群体，特别是学生和白领，对新鲜、健康、时尚的饮品有较高需求的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810052" y="4280013"/>
            <a:ext cx="6456679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3995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场定位</a:t>
            </a:r>
            <a:endParaRPr lang="Microsoft YaHei" altLang="Microsoft YaHei" sz="23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以新鲜、健康、时尚为特点，打造高品质的奶茶品牌，提供优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质的消费体验。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目标市场与定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B6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96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2" name="textbox 102"/>
          <p:cNvSpPr/>
          <p:nvPr/>
        </p:nvSpPr>
        <p:spPr>
          <a:xfrm>
            <a:off x="7823483" y="1527447"/>
            <a:ext cx="3223895" cy="404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68"/>
              </a:lnSpc>
            </a:pPr>
            <a:endParaRPr lang="Arial" altLang="Arial" sz="100"/>
          </a:p>
          <a:p>
            <a:pPr marL="60231" algn="l" rtl="0" eaLnBrk="0">
              <a:lnSpc>
                <a:spcPct val="92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1700"/>
          </a:p>
          <a:p>
            <a:pPr marL="107950" indent="9143" algn="l" rtl="0" eaLnBrk="0">
              <a:lnSpc>
                <a:spcPct val="187000"/>
              </a:lnSpc>
              <a:spcBef>
                <a:spcPts val="55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高和消费观念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变，奶茶市场呈现出逐年增长的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。目前市场规模较大，且仍有较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大的发展空间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55850" algn="l" rtl="0" eaLnBrk="0">
              <a:lnSpc>
                <a:spcPct val="93000"/>
              </a:lnSpc>
              <a:spcBef>
                <a:spcPts val="519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增长潜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700"/>
          </a:p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12700" indent="9143" algn="l" rtl="0" eaLnBrk="0">
              <a:lnSpc>
                <a:spcPct val="186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随着健康饮食的兴起和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消费者对品质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的追求，奶茶市场的增长潜力较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大。同时，通过不断创新和推出新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" name="textbox 124"/>
          <p:cNvSpPr/>
          <p:nvPr/>
        </p:nvSpPr>
        <p:spPr>
          <a:xfrm>
            <a:off x="7824626" y="5763504"/>
            <a:ext cx="2272029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可以进一步拓展市场份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126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1198768" y="3134605"/>
            <a:ext cx="5492115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03"/>
              </a:lnSpc>
            </a:pPr>
            <a:endParaRPr lang="Arial" altLang="Arial" sz="100"/>
          </a:p>
          <a:p>
            <a:pPr marL="35331" algn="l" rtl="0" eaLnBrk="0">
              <a:lnSpc>
                <a:spcPct val="94000"/>
              </a:lnSpc>
            </a:pP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目前奶茶市场竞争激烈，品牌众多，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括鹿角巷、喜茶、一点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点等知名品牌。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131" name="textbox 131"/>
          <p:cNvSpPr/>
          <p:nvPr/>
        </p:nvSpPr>
        <p:spPr>
          <a:xfrm>
            <a:off x="7930522" y="3134777"/>
            <a:ext cx="3110229" cy="14471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42"/>
              </a:lnSpc>
            </a:pPr>
            <a:endParaRPr lang="Arial" altLang="Arial" sz="100"/>
          </a:p>
          <a:p>
            <a:pPr marL="13042" algn="l" rtl="0" eaLnBrk="0">
              <a:lnSpc>
                <a:spcPct val="94000"/>
              </a:lnSpc>
            </a:pPr>
            <a:r>
              <a:rPr sz="1300" spc="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鹿角巷奶茶在品质、口感、包装等方面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有较高的竞争力，同时在营销策略和品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形象上也具有一定的优势。通过不断创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和推出新品，鹿角巷奶茶在市场上具有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213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8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定的竞争优势</a:t>
            </a:r>
            <a:r>
              <a:rPr sz="1300" spc="-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2" name="textbox 13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与竞争优势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3" name="textbox 153"/>
          <p:cNvSpPr/>
          <p:nvPr/>
        </p:nvSpPr>
        <p:spPr>
          <a:xfrm>
            <a:off x="10014981" y="2314347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Microsoft YaHei" altLang="Microsoft YaHei" sz="2000"/>
          </a:p>
        </p:txBody>
      </p:sp>
      <p:sp>
        <p:nvSpPr>
          <p:cNvPr id="154" name="textbox 154"/>
          <p:cNvSpPr/>
          <p:nvPr/>
        </p:nvSpPr>
        <p:spPr>
          <a:xfrm>
            <a:off x="1200033" y="2313835"/>
            <a:ext cx="104521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</a:t>
            </a:r>
            <a:endParaRPr lang="Microsoft YaHei" altLang="Microsoft YaHei" sz="2000"/>
          </a:p>
        </p:txBody>
      </p:sp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56" name="picture 1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59" name="picture 15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3659768" y="3550039"/>
            <a:ext cx="4878070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9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产品特点与差</a:t>
            </a: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化分析</a:t>
            </a:r>
            <a:endParaRPr lang="Microsoft YaHei" altLang="Microsoft YaHei" sz="3800"/>
          </a:p>
        </p:txBody>
      </p:sp>
      <p:pic>
        <p:nvPicPr>
          <p:cNvPr id="161" name="picture 16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3" name="picture 1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1096830" y="1578111"/>
            <a:ext cx="4370070" cy="2391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74"/>
              </a:lnSpc>
            </a:pPr>
            <a:endParaRPr lang="Arial" altLang="Arial" sz="100"/>
          </a:p>
          <a:p>
            <a:pPr marL="12995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</a:t>
            </a:r>
            <a:endParaRPr lang="Microsoft YaHei" altLang="Microsoft YaHei" sz="2300"/>
          </a:p>
          <a:p>
            <a:pPr marL="32959" indent="-18859" algn="l" rtl="0" eaLnBrk="0">
              <a:lnSpc>
                <a:spcPct val="122000"/>
              </a:lnSpc>
              <a:spcBef>
                <a:spcPts val="120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巷奶茶选用优质茶叶作为原料，确保茶饮的   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口感和品质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95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新鲜牛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4671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使用新鲜牛奶代替奶精，提供更天然、健康的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1097278" y="4825958"/>
            <a:ext cx="4024629" cy="1054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60"/>
              </a:lnSpc>
            </a:pPr>
            <a:endParaRPr lang="Arial" altLang="Arial" sz="100"/>
          </a:p>
          <a:p>
            <a:pPr marL="160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天然调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indent="1142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天然果糖和果汁进行调味，保持食材的原汁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原味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6" name="textbox 166"/>
          <p:cNvSpPr/>
          <p:nvPr/>
        </p:nvSpPr>
        <p:spPr>
          <a:xfrm>
            <a:off x="1210158" y="380552"/>
            <a:ext cx="1926589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6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配方</a:t>
            </a:r>
            <a:endParaRPr lang="Microsoft YaHei" altLang="Microsoft YaHei" sz="3000"/>
          </a:p>
        </p:txBody>
      </p:sp>
      <p:sp>
        <p:nvSpPr>
          <p:cNvPr id="167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91" name="picture 19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2" name="textbox 19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93" name="picture 19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4" name="textbox 19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95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1092641" y="4735681"/>
            <a:ext cx="227330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736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巷奶茶对原料和制作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过程进行严格的质量控制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确保每一杯奶茶的品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774420" y="4736824"/>
            <a:ext cx="2272664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77"/>
              </a:lnSpc>
            </a:pPr>
            <a:endParaRPr lang="Arial" altLang="Arial" sz="100"/>
          </a:p>
          <a:p>
            <a:pPr marL="12700" indent="761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独特的配方和制作工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艺，鹿角巷奶茶口感醇厚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层次丰富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442263" y="318468"/>
            <a:ext cx="2694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9883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品质与口感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8475759" y="4737396"/>
            <a:ext cx="2120264" cy="451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19"/>
              </a:lnSpc>
            </a:pPr>
            <a:endParaRPr lang="Arial" altLang="Arial" sz="100"/>
          </a:p>
          <a:p>
            <a:pPr marL="12700" indent="1333" algn="l" rtl="0" eaLnBrk="0">
              <a:lnSpc>
                <a:spcPct val="9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多种口味选择，满足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不同消费者的口味需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500"/>
          </a:p>
        </p:txBody>
      </p:sp>
      <p:sp>
        <p:nvSpPr>
          <p:cNvPr id="221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textbox 222"/>
          <p:cNvSpPr/>
          <p:nvPr/>
        </p:nvSpPr>
        <p:spPr>
          <a:xfrm>
            <a:off x="8480016" y="3893715"/>
            <a:ext cx="2755264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1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多样化口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味</a:t>
            </a:r>
            <a:r>
              <a:rPr sz="2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223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textbox 224"/>
          <p:cNvSpPr/>
          <p:nvPr/>
        </p:nvSpPr>
        <p:spPr>
          <a:xfrm>
            <a:off x="1094775" y="3893972"/>
            <a:ext cx="105156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严格品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endParaRPr lang="Microsoft YaHei" altLang="Microsoft YaHei" sz="2000"/>
          </a:p>
        </p:txBody>
      </p:sp>
      <p:sp>
        <p:nvSpPr>
          <p:cNvPr id="225" name="textbox 225"/>
          <p:cNvSpPr/>
          <p:nvPr/>
        </p:nvSpPr>
        <p:spPr>
          <a:xfrm>
            <a:off x="4775468" y="3895001"/>
            <a:ext cx="105156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独特口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endParaRPr lang="Microsoft YaHei" altLang="Microsoft YaHei" sz="2000"/>
          </a:p>
        </p:txBody>
      </p:sp>
      <p:sp>
        <p:nvSpPr>
          <p:cNvPr id="226" name="textbox 226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2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22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3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3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24E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3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89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8309742" y="1097033"/>
            <a:ext cx="2912678" cy="3019570"/>
            <a:chExt cx="2912678" cy="3019570"/>
          </a:xfrm>
        </p:grpSpPr>
        <p:pic>
          <p:nvPicPr>
            <p:cNvPr id="240" name="picture 24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41" name="textbox 241"/>
            <p:cNvSpPr/>
            <p:nvPr/>
          </p:nvSpPr>
          <p:spPr>
            <a:xfrm>
              <a:off x="912952" y="2716910"/>
              <a:ext cx="1202055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50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文化元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</a:t>
              </a:r>
              <a:endParaRPr lang="Microsoft YaHei" altLang="Microsoft YaHei" sz="23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639659" y="1134964"/>
            <a:ext cx="2912679" cy="2981639"/>
            <a:chExt cx="2912679" cy="2981639"/>
          </a:xfrm>
        </p:grpSpPr>
        <p:pic>
          <p:nvPicPr>
            <p:cNvPr id="242" name="picture 2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43" name="textbox 243"/>
            <p:cNvSpPr/>
            <p:nvPr/>
          </p:nvSpPr>
          <p:spPr>
            <a:xfrm>
              <a:off x="877844" y="2679569"/>
              <a:ext cx="1203960" cy="3454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13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独特设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B6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</a:t>
              </a:r>
              <a:endParaRPr lang="Microsoft YaHei" altLang="Microsoft YaHei" sz="2300"/>
            </a:p>
          </p:txBody>
        </p:sp>
      </p:grpSp>
      <p:pic>
        <p:nvPicPr>
          <p:cNvPr id="244" name="picture 2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245" name="textbox 245"/>
          <p:cNvSpPr/>
          <p:nvPr/>
        </p:nvSpPr>
        <p:spPr>
          <a:xfrm>
            <a:off x="4994628" y="4687975"/>
            <a:ext cx="2120900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833"/>
              </a:lnSpc>
            </a:pPr>
            <a:endParaRPr lang="Arial" altLang="Arial" sz="100"/>
          </a:p>
          <a:p>
            <a:pPr marL="12700" indent="1714" algn="l" rtl="0" eaLnBrk="0">
              <a:lnSpc>
                <a:spcPct val="11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鹿角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巷奶茶的包装设计独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、有辨识度，吸引消费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者眼球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6" name="textbox 246"/>
          <p:cNvSpPr/>
          <p:nvPr/>
        </p:nvSpPr>
        <p:spPr>
          <a:xfrm>
            <a:off x="8699951" y="4687975"/>
            <a:ext cx="2463164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3"/>
              </a:lnSpc>
            </a:pPr>
            <a:endParaRPr lang="Arial" altLang="Arial" sz="100"/>
          </a:p>
          <a:p>
            <a:pPr marL="19177" algn="l" rtl="0" eaLnBrk="0">
              <a:lnSpc>
                <a:spcPct val="91000"/>
              </a:lnSpc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融入中华传统文化元素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algn="l" rtl="0" eaLnBrk="0">
              <a:lnSpc>
                <a:spcPct val="90000"/>
              </a:lnSpc>
              <a:spcBef>
                <a:spcPts val="3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提升品牌的文化内涵和价值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7" name="textbox 247"/>
          <p:cNvSpPr/>
          <p:nvPr/>
        </p:nvSpPr>
        <p:spPr>
          <a:xfrm>
            <a:off x="1431392" y="4689309"/>
            <a:ext cx="2118360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41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回收的环保材料进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行包装，降低环境污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1212063" y="378647"/>
            <a:ext cx="1924685" cy="4387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46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包装与设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000"/>
          </a:p>
        </p:txBody>
      </p:sp>
      <p:sp>
        <p:nvSpPr>
          <p:cNvPr id="249" name="textbox 249"/>
          <p:cNvSpPr/>
          <p:nvPr/>
        </p:nvSpPr>
        <p:spPr>
          <a:xfrm>
            <a:off x="1952869" y="3834979"/>
            <a:ext cx="1202689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endParaRPr lang="Microsoft YaHei" altLang="Microsoft YaHei" sz="23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250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25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256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https://d.book118.com/548127107066006044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2024-09-24T16:03:21.027</cp:lastPrinted>
  <dcterms:created xsi:type="dcterms:W3CDTF">2024-09-24T08:03:21Z</dcterms:created>
  <dcterms:modified xsi:type="dcterms:W3CDTF">2024-09-24T08:03:22Z</dcterms:modified>
</cp:coreProperties>
</file>