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9F7D8-62AF-448A-9D69-1DE6FE388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67811-DEA9-4202-815D-3F2F22895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A9A5B-B6E1-4758-92FC-8BB31C4F8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1DA43-A158-4A32-8882-37F392389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8197BC-279F-4868-BD07-3427C5A6D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7E11DB-935F-45C7-8D6F-4724FD983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74854A-026C-4DC2-9667-F335FB987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61242C-C515-4F96-8451-E44C52C9D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3DF717-7226-4FA6-881C-21FE94C53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DDAB7-A0C9-45D1-B815-FE2138DDE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A7FFC-A4CC-4791-9E7F-F351F735A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3013202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初中生心理健康自助手册教参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心理健康基础知识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初中生常见心理问题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自助心理调适方法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资源与支持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60" b="19760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随着社会的发展，心理健康问题日益受到关注。初中生正处于身心发展的关键阶段，面临诸多心理挑战，因此，提高他们的心理健康意识和应对能力至关重要。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本手册旨在帮助初中生更好地理解和管理自己的心理健康，提高心理素质，促进个人发展。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本手册分为若干章节，包括理论阐述、案例分析、实践指导等。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涵盖了初中生常见的心理问题、心理调适方法、情绪管理技巧、学习压力应对、人际关系处理等方面。通过阅读本手册，学生可以全面了解心理健康知识，掌握实用的心理自助技巧，从而更好地应对生活中的挑战和压力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内容概述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148379" y="3456810"/>
            <a:ext cx="945078" cy="94507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26285" y="3234717"/>
            <a:ext cx="1389264" cy="1389264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04193" y="3012624"/>
            <a:ext cx="1833451" cy="1833451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482100" y="2790531"/>
            <a:ext cx="2277637" cy="2277637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260006" y="2568437"/>
            <a:ext cx="2721823" cy="272182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37913" y="2346344"/>
            <a:ext cx="3166010" cy="3166010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15819" y="2124251"/>
            <a:ext cx="3610196" cy="361019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593727" y="1902158"/>
            <a:ext cx="4054383" cy="405438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71633" y="1680064"/>
            <a:ext cx="4498569" cy="4498569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149540" y="1457971"/>
            <a:ext cx="4942756" cy="494275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927447" y="1235878"/>
            <a:ext cx="5386942" cy="5386942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手册的结构和内容概述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心理健康基础知识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76" b="89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心理健康是指个体内部心理过程和外部行为在逻辑上的一致性，以及个体与环境之间的适应性。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心理健康对个人的学习、工作、生活以及人际关系等方面都有重要影响，保持良好的心理健康状态有助于提高生活质量，促进个人成长和发展。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心理健康的定义和重要性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初中生处于青春期，情绪波动较大，容易出现与同学、老师和家长之间的沟通障碍和冲突。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自卑和抑郁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部分初中生可能因为自身条件、家庭背景等因素而感到自卑，甚至出现抑郁情绪。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由于学习任务繁重、考试压力大等原因，初中生容易出现学习焦虑、厌学等问题。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行为问题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如网络成瘾、逃学、抽烟等不良行为。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816793" y="2385294"/>
            <a:ext cx="580457" cy="611204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967516" y="2592214"/>
            <a:ext cx="137324" cy="350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967516" y="2510049"/>
            <a:ext cx="182717" cy="350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172048" y="2529578"/>
            <a:ext cx="139505" cy="408335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49694" y="2658487"/>
            <a:ext cx="231331" cy="243277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467776" y="2395266"/>
            <a:ext cx="796103" cy="591260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心理健康问题的常见类型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建立良好的自我认知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了解自己的优点和不足，树立正确的自我评价和价值观。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建立良好的人际关系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学会倾听和表达，尊重他人，建立积极的人际关系。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学会调节情绪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通过运动、音乐、阅读等方式来缓解压力和调节情绪。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寻求帮助和支持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遇到困难时，及时向家长、老师或专业心理咨询师求助。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心理健康问题的预防和应对策略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初中生常见心理问题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学习压力是初中生面临的主要心理问题之一，由于课业负担过重、考试竞争激烈等原因，学生常常感到焦虑、紧张和压力。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课业负担过重：初中生需要学习的科目多，作业量大，导致学生难以承受。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考试竞争激烈：初中生面临着中考的压力，而中考成绩直接关系到学生能否进入好的高中和大学，因此学生和家长都非常重视，这也增加了学生的心理压力。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期末考试焦虑：每到学期末，学生需要面对各种期末考试，由于担心成绩不理想，很多学生会感到焦虑和紧张。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87237" y="4692872"/>
            <a:ext cx="2429542" cy="1127284"/>
          </a:xfrm>
          <a:custGeom>
            <a:rect l="l" t="t" r="r" b="b"/>
            <a:pathLst>
              <a:path w="292" h="135">
                <a:moveTo>
                  <a:pt x="130" y="19"/>
                </a:moveTo>
                <a:cubicBezTo>
                  <a:pt x="75" y="38"/>
                  <a:pt x="31" y="73"/>
                  <a:pt x="0" y="118"/>
                </a:cubicBezTo>
                <a:cubicBezTo>
                  <a:pt x="52" y="134"/>
                  <a:pt x="108" y="135"/>
                  <a:pt x="163" y="116"/>
                </a:cubicBezTo>
                <a:cubicBezTo>
                  <a:pt x="218" y="97"/>
                  <a:pt x="262" y="61"/>
                  <a:pt x="292" y="17"/>
                </a:cubicBezTo>
                <a:cubicBezTo>
                  <a:pt x="241" y="0"/>
                  <a:pt x="184" y="0"/>
                  <a:pt x="130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421499" y="5019484"/>
            <a:ext cx="311944" cy="273653"/>
          </a:xfrm>
          <a:custGeom>
            <a:rect l="l" t="t" r="r" b="b"/>
            <a:pathLst>
              <a:path w="582612" h="511175">
                <a:moveTo>
                  <a:pt x="563781" y="169863"/>
                </a:moveTo>
                <a:cubicBezTo>
                  <a:pt x="567547" y="181115"/>
                  <a:pt x="571313" y="192367"/>
                  <a:pt x="575080" y="199869"/>
                </a:cubicBezTo>
                <a:cubicBezTo>
                  <a:pt x="578846" y="214872"/>
                  <a:pt x="578846" y="226124"/>
                  <a:pt x="582612" y="237376"/>
                </a:cubicBezTo>
                <a:cubicBezTo>
                  <a:pt x="582612" y="237376"/>
                  <a:pt x="582612" y="241126"/>
                  <a:pt x="582612" y="241126"/>
                </a:cubicBezTo>
                <a:cubicBezTo>
                  <a:pt x="582612" y="241126"/>
                  <a:pt x="582612" y="241126"/>
                  <a:pt x="582612" y="267381"/>
                </a:cubicBezTo>
                <a:cubicBezTo>
                  <a:pt x="582612" y="271132"/>
                  <a:pt x="582612" y="278633"/>
                  <a:pt x="582612" y="282384"/>
                </a:cubicBezTo>
                <a:cubicBezTo>
                  <a:pt x="575080" y="327392"/>
                  <a:pt x="552482" y="368650"/>
                  <a:pt x="514820" y="394905"/>
                </a:cubicBezTo>
                <a:cubicBezTo>
                  <a:pt x="480924" y="424910"/>
                  <a:pt x="439496" y="436162"/>
                  <a:pt x="398068" y="436162"/>
                </a:cubicBezTo>
                <a:cubicBezTo>
                  <a:pt x="326510" y="436162"/>
                  <a:pt x="258718" y="436162"/>
                  <a:pt x="187161" y="436162"/>
                </a:cubicBezTo>
                <a:cubicBezTo>
                  <a:pt x="187161" y="436162"/>
                  <a:pt x="187161" y="436162"/>
                  <a:pt x="179628" y="436162"/>
                </a:cubicBezTo>
                <a:cubicBezTo>
                  <a:pt x="179628" y="436162"/>
                  <a:pt x="179628" y="436162"/>
                  <a:pt x="179628" y="511176"/>
                </a:cubicBezTo>
                <a:cubicBezTo>
                  <a:pt x="179628" y="507426"/>
                  <a:pt x="175862" y="507426"/>
                  <a:pt x="175862" y="507426"/>
                </a:cubicBezTo>
                <a:cubicBezTo>
                  <a:pt x="130667" y="473669"/>
                  <a:pt x="85473" y="439913"/>
                  <a:pt x="40278" y="406157"/>
                </a:cubicBezTo>
                <a:cubicBezTo>
                  <a:pt x="40278" y="402406"/>
                  <a:pt x="36512" y="402406"/>
                  <a:pt x="36512" y="402406"/>
                </a:cubicBezTo>
                <a:cubicBezTo>
                  <a:pt x="81707" y="364899"/>
                  <a:pt x="130667" y="327392"/>
                  <a:pt x="179628" y="293636"/>
                </a:cubicBezTo>
                <a:cubicBezTo>
                  <a:pt x="179628" y="293636"/>
                  <a:pt x="179628" y="293636"/>
                  <a:pt x="179628" y="364899"/>
                </a:cubicBezTo>
                <a:cubicBezTo>
                  <a:pt x="183394" y="364899"/>
                  <a:pt x="183394" y="364899"/>
                  <a:pt x="187161" y="364899"/>
                </a:cubicBezTo>
                <a:cubicBezTo>
                  <a:pt x="258718" y="364899"/>
                  <a:pt x="330276" y="364899"/>
                  <a:pt x="401834" y="364899"/>
                </a:cubicBezTo>
                <a:cubicBezTo>
                  <a:pt x="465860" y="364899"/>
                  <a:pt x="514820" y="312390"/>
                  <a:pt x="511054" y="248628"/>
                </a:cubicBezTo>
                <a:cubicBezTo>
                  <a:pt x="511054" y="237376"/>
                  <a:pt x="507288" y="229874"/>
                  <a:pt x="503522" y="218622"/>
                </a:cubicBezTo>
                <a:cubicBezTo>
                  <a:pt x="503522" y="218622"/>
                  <a:pt x="503522" y="214872"/>
                  <a:pt x="507288" y="214872"/>
                </a:cubicBezTo>
                <a:cubicBezTo>
                  <a:pt x="526119" y="199869"/>
                  <a:pt x="544950" y="184866"/>
                  <a:pt x="563781" y="169863"/>
                </a:cubicBezTo>
                <a:close/>
                <a:moveTo>
                  <a:pt x="401388" y="0"/>
                </a:moveTo>
                <a:cubicBezTo>
                  <a:pt x="401388" y="0"/>
                  <a:pt x="405139" y="0"/>
                  <a:pt x="405139" y="3757"/>
                </a:cubicBezTo>
                <a:cubicBezTo>
                  <a:pt x="450155" y="37571"/>
                  <a:pt x="495170" y="71384"/>
                  <a:pt x="540185" y="105198"/>
                </a:cubicBezTo>
                <a:cubicBezTo>
                  <a:pt x="543937" y="105198"/>
                  <a:pt x="543937" y="105198"/>
                  <a:pt x="547688" y="108955"/>
                </a:cubicBezTo>
                <a:cubicBezTo>
                  <a:pt x="498921" y="146526"/>
                  <a:pt x="450155" y="180341"/>
                  <a:pt x="401388" y="217911"/>
                </a:cubicBezTo>
                <a:cubicBezTo>
                  <a:pt x="401388" y="217911"/>
                  <a:pt x="401388" y="217911"/>
                  <a:pt x="401388" y="146526"/>
                </a:cubicBezTo>
                <a:cubicBezTo>
                  <a:pt x="397636" y="146526"/>
                  <a:pt x="397636" y="146526"/>
                  <a:pt x="393885" y="146526"/>
                </a:cubicBezTo>
                <a:cubicBezTo>
                  <a:pt x="322611" y="146526"/>
                  <a:pt x="255088" y="146526"/>
                  <a:pt x="183813" y="146526"/>
                </a:cubicBezTo>
                <a:cubicBezTo>
                  <a:pt x="120041" y="146526"/>
                  <a:pt x="67523" y="199126"/>
                  <a:pt x="71275" y="259239"/>
                </a:cubicBezTo>
                <a:cubicBezTo>
                  <a:pt x="75026" y="270511"/>
                  <a:pt x="75026" y="281782"/>
                  <a:pt x="78777" y="289296"/>
                </a:cubicBezTo>
                <a:cubicBezTo>
                  <a:pt x="78777" y="293053"/>
                  <a:pt x="78777" y="296810"/>
                  <a:pt x="75026" y="296810"/>
                </a:cubicBezTo>
                <a:cubicBezTo>
                  <a:pt x="60021" y="311839"/>
                  <a:pt x="41264" y="323110"/>
                  <a:pt x="18756" y="338138"/>
                </a:cubicBezTo>
                <a:cubicBezTo>
                  <a:pt x="15005" y="330624"/>
                  <a:pt x="11254" y="319353"/>
                  <a:pt x="7502" y="308082"/>
                </a:cubicBezTo>
                <a:cubicBezTo>
                  <a:pt x="3751" y="296810"/>
                  <a:pt x="3751" y="285539"/>
                  <a:pt x="0" y="270511"/>
                </a:cubicBezTo>
                <a:cubicBezTo>
                  <a:pt x="0" y="270511"/>
                  <a:pt x="0" y="270511"/>
                  <a:pt x="0" y="266754"/>
                </a:cubicBezTo>
                <a:cubicBezTo>
                  <a:pt x="0" y="266754"/>
                  <a:pt x="0" y="266754"/>
                  <a:pt x="0" y="244211"/>
                </a:cubicBezTo>
                <a:cubicBezTo>
                  <a:pt x="0" y="236697"/>
                  <a:pt x="0" y="232940"/>
                  <a:pt x="0" y="225426"/>
                </a:cubicBezTo>
                <a:cubicBezTo>
                  <a:pt x="7502" y="180341"/>
                  <a:pt x="30010" y="142769"/>
                  <a:pt x="67523" y="112712"/>
                </a:cubicBezTo>
                <a:cubicBezTo>
                  <a:pt x="101285" y="86413"/>
                  <a:pt x="142549" y="71384"/>
                  <a:pt x="187565" y="71384"/>
                </a:cubicBezTo>
                <a:cubicBezTo>
                  <a:pt x="255088" y="71384"/>
                  <a:pt x="322611" y="71384"/>
                  <a:pt x="393885" y="71384"/>
                </a:cubicBezTo>
                <a:cubicBezTo>
                  <a:pt x="393885" y="71384"/>
                  <a:pt x="393885" y="71384"/>
                  <a:pt x="401388" y="71384"/>
                </a:cubicBezTo>
                <a:cubicBezTo>
                  <a:pt x="401388" y="71384"/>
                  <a:pt x="401388" y="71384"/>
                  <a:pt x="40138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859714" y="4236053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88873" y="4306634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667887" y="4692872"/>
            <a:ext cx="2419350" cy="1127284"/>
          </a:xfrm>
          <a:custGeom>
            <a:rect l="l" t="t" r="r" b="b"/>
            <a:pathLst>
              <a:path w="291" h="135">
                <a:moveTo>
                  <a:pt x="162" y="19"/>
                </a:moveTo>
                <a:cubicBezTo>
                  <a:pt x="217" y="38"/>
                  <a:pt x="261" y="73"/>
                  <a:pt x="291" y="118"/>
                </a:cubicBezTo>
                <a:cubicBezTo>
                  <a:pt x="240" y="134"/>
                  <a:pt x="184" y="135"/>
                  <a:pt x="129" y="116"/>
                </a:cubicBezTo>
                <a:cubicBezTo>
                  <a:pt x="74" y="97"/>
                  <a:pt x="30" y="61"/>
                  <a:pt x="0" y="17"/>
                </a:cubicBezTo>
                <a:cubicBezTo>
                  <a:pt x="51" y="0"/>
                  <a:pt x="108" y="0"/>
                  <a:pt x="162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465034" y="500414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96434" y="4265200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69300" y="4338066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52644" y="4236053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同学关系紧张：初中生个性逐渐形成，开始有自己的想法和主张，与同学之间的意见不合和争吵增多。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初中生正处于青春期，人际关系问题也是他们常常面临的心理问题之一。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师生关系疏离：由于教师和学生之间的年龄和阅历差异，有时候会出现沟通障碍和误解，导致师生关系疏离。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家庭关系复杂：初中生处于青春叛逆期，与家长之间的矛盾和冲突增多，导致家庭关系复杂。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对自己的价值观的探索：初中生开始思考自己的价值观和人生意义，但由于经验和认知的限制，他们往往难以形成清晰的认识。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对自己的评价过低：有些初中生对自己的能力和价值感到怀疑和否定，认为自己不够好或者没有价值。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对未来的迷茫：初中生开始思考自己的未来和职业规划，但由于缺乏经验和信息，他们往往感到迷茫和不确定。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自我认同困惑是初中生常见的心理问题之一，他们开始思考自己的身份和价值，但往往感到迷茫和不确定。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TextBox 6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自我认同困惑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https://d.book118.com/548130132026006040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2024-09-18T10:27:41.079</cp:lastPrinted>
  <dcterms:created xsi:type="dcterms:W3CDTF">2024-09-18T02:27:41Z</dcterms:created>
  <dcterms:modified xsi:type="dcterms:W3CDTF">2024-09-18T02:27:43Z</dcterms:modified>
</cp:coreProperties>
</file>