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2D9B1C-0097-43D8-AF5A-DDF6B3A653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0117B-BDED-49A1-AF0E-37F2D3021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B78696-7097-48A7-9D56-C97461707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3DE2C0-0B66-4DAF-ACD1-81991941D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AAF5A6-4582-47BF-A34E-1F81D7B748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791B11-583E-427C-8671-6957DDAB9B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8A3CB9-FA27-49F9-94C3-2B80EBE3BB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887C03-7629-4964-9447-4D885A3FA4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B120CD-2B7D-46BB-95BC-CE13B6217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C8223A-6BCC-415C-AF4A-A0EACD63B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978F73-FC59-43C3-B526-6173C66CB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emf"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31071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风险与风险的管理\n## 1.风险的定义与分类\n### 1.1风险的定义及其在不同领域中的运用\n### 1.2风险的主要类型及其特点\n### 1.3风险识别的方法与技巧\n## 2.风险评估与量化\n### 2.1风险评估的基本步骤与方法\n### 2.2风险量化的意义与原则\n### 2.3风险矩阵在风险评估中的应用\n## 3.风险管理与控制策略\n### 3.1风险管理的目标与原则\n### 3.2风险控制策略的选择与实施\n### 3.3风险监控与改进的方法\n## 4.企业风险管理实践\n### 4.1企业风险管理框架的建立与实施\n### 4.2企业风险管理的案例分析\n### 4.3企业风险管理的发展趋势与挑战\n## 5.个人风险管理策略\n### 5.1个人风险识别与评估的方法\n### 5.2个人风险控制策略的制定与实施\n### 5.3个人风险管理的经验与教训\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风险与风险的管理</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8" name="" descr="{&quot;isTemplate&quot;:true,&quot;type&quot;:2}"/>
        <p:cNvGrpSpPr/>
        <p:nvPr/>
      </p:nvGrpSpPr>
      <p:grpSpPr>
        <a:xfrm>
          <a:off x="0" y="0"/>
          <a:ext cx="0" cy="0"/>
        </a:xfrm>
      </p:grpSpPr>
      <p:sp>
        <p:nvSpPr>
          <p:cNvPr id="49"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风险的定义与分类</a:t>
            </a:r>
            <a:endParaRPr/>
          </a:p>
        </p:txBody>
      </p:sp>
      <p:sp>
        <p:nvSpPr>
          <p:cNvPr id="50"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8" name="" descr="{&quot;isTemplate&quot;:true,&quot;type&quot;:3}"/>
        <p:cNvGrpSpPr/>
        <p:nvPr/>
      </p:nvGrpSpPr>
      <p:grpSpPr>
        <a:xfrm>
          <a:off x="0" y="0"/>
          <a:ext cx="0" cy="0"/>
        </a:xfrm>
      </p:grpSpPr>
      <p:grpSp>
        <p:nvGrpSpPr>
          <p:cNvPr id="6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70" name=""/>
            <p:cNvGrpSpPr/>
            <p:nvPr/>
          </p:nvGrpSpPr>
          <p:grpSpPr>
            <a:xfrm>
              <a:off x="685800" y="3146904"/>
              <a:ext cx="5760000" cy="3225487"/>
              <a:chOff x="685800" y="3146904"/>
              <a:chExt cx="5760000" cy="3225487"/>
            </a:xfrm>
          </p:grpSpPr>
          <p:sp>
            <p:nvSpPr>
              <p:cNvPr id="7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风险是指在一定条件下，事件发生的可能性及其对目标的影响</a:t>
                </a:r>
                <a:endParaRPr kumimoji="1" lang="en-US" altLang="zh-CN" sz="1800" b="1">
                  <a:solidFill>
                    <a:schemeClr val="bg1"/>
                  </a:solidFill>
                  <a:latin typeface="+mj-ea"/>
                  <a:ea typeface="+mj-ea"/>
                </a:endParaRPr>
              </a:p>
            </p:txBody>
          </p:sp>
          <p:sp>
            <p:nvSpPr>
              <p:cNvPr id="7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在金融领域，风险通常指的是投资回报的不确定性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在保险领域，风险是指保险事故发生的可能性及其对保险公司的影响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在项目管理领域，风险是指项目进度、成本和质量的不确定性及其对项目成功的影响</a:t>
                </a:r>
                <a:endParaRPr/>
              </a:p>
            </p:txBody>
          </p:sp>
        </p:grpSp>
        <p:grpSp>
          <p:nvGrpSpPr>
            <p:cNvPr id="73" name=""/>
            <p:cNvGrpSpPr/>
            <p:nvPr/>
          </p:nvGrpSpPr>
          <p:grpSpPr>
            <a:xfrm>
              <a:off x="6016236" y="3146904"/>
              <a:ext cx="5400000" cy="3225487"/>
              <a:chOff x="6016236" y="3146904"/>
              <a:chExt cx="5400000" cy="3225487"/>
            </a:xfrm>
          </p:grpSpPr>
          <p:sp>
            <p:nvSpPr>
              <p:cNvPr id="7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风险的不同定义取决于其应用领域和具体情境</a:t>
                </a:r>
                <a:endParaRPr kumimoji="1" lang="en-US" altLang="zh-CN" sz="1800" b="1">
                  <a:solidFill>
                    <a:schemeClr val="bg1"/>
                  </a:solidFill>
                  <a:latin typeface="+mj-ea"/>
                  <a:ea typeface="+mj-ea"/>
                </a:endParaRPr>
              </a:p>
            </p:txBody>
          </p:sp>
          <p:sp>
            <p:nvSpPr>
              <p:cNvPr id="7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在商业领域，风险可能指的是市场风险、运营风险或财务风险等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在环境领域，风险可能指的是气候变化、自然灾害或环境污染等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在社会领域，风险可能指的是公共卫生风险、社会不安定或政治风险等</a:t>
                </a:r>
                <a:endParaRPr/>
              </a:p>
            </p:txBody>
          </p:sp>
        </p:grpSp>
      </p:grpSp>
      <p:sp>
        <p:nvSpPr>
          <p:cNvPr id="7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风险的定义及其在不同领域中的运用</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7" name="" descr="{&quot;isTemplate&quot;:true,&quot;type&quot;:3}"/>
        <p:cNvGrpSpPr/>
        <p:nvPr/>
      </p:nvGrpSpPr>
      <p:grpSpPr>
        <a:xfrm>
          <a:off x="0" y="0"/>
          <a:ext cx="0" cy="0"/>
        </a:xfrm>
      </p:grpSpPr>
      <p:sp>
        <p:nvSpPr>
          <p:cNvPr id="7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风险的主要类型包括：</a:t>
            </a:r>
            <a:r>
              <a:rPr lang="en-US" sz="1400" b="1" spc="300">
                <a:solidFill>
                  <a:srgbClr val="808080">
                    <a:alpha val="100000"/>
                  </a:srgbClr>
                </a:solidFill>
                <a:latin typeface="微软雅黑"/>
                <a:ea typeface="微软雅黑"/>
              </a:rPr>
              <a:t>市场风险</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信用风险</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操作风险</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法律风险</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流动性风险</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市场风险是指金融市场价格波动导致损失的风险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信用风险是指借款人或交易对手不履行合同义务导致损失的风险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操作风险是指企业内部流程、员工或系统故障导致损失的风险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法律风险是指法律法规变化或合同无法执行导致损失的风险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流动性风险是指金融市场流动性不足导致无法及时变现的风险</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不同类型的风险具有不同的特点和影响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市场风险和信用风险通常对金融机构的盈利和资本充足率产生影响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操作风险和法律风险通常对企业的经营和声誉产生影响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流动性风险通常对金融市场的稳定性和整个经济体系产生影响</a:t>
            </a:r>
            <a:endParaRPr/>
          </a:p>
        </p:txBody>
      </p:sp>
      <p:sp>
        <p:nvSpPr>
          <p:cNvPr id="7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风险的主要类型及其特点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0" name="" descr="{&quot;isTemplate&quot;:true,&quot;type&quot;:3}"/>
        <p:cNvGrpSpPr/>
        <p:nvPr/>
      </p:nvGrpSpPr>
      <p:grpSpPr>
        <a:xfrm>
          <a:off x="0" y="0"/>
          <a:ext cx="0" cy="0"/>
        </a:xfrm>
      </p:grpSpPr>
      <p:sp>
        <p:nvSpPr>
          <p:cNvPr id="8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kumimoji="1" lang="zh-CN" altLang="en-US"/>
          </a:p>
        </p:txBody>
      </p:sp>
      <p:sp>
        <p:nvSpPr>
          <p:cNvPr id="8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风险识别的方法与技巧</a:t>
            </a:r>
            <a:endParaRPr lang="en-US" sz="3600" b="1">
              <a:latin typeface="微软雅黑"/>
              <a:ea typeface="微软雅黑"/>
            </a:endParaRPr>
          </a:p>
        </p:txBody>
      </p:sp>
      <p:sp>
        <p:nvSpPr>
          <p:cNvPr id="8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风险识别是风险管理的第一步，需要采用多种方法和技巧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通过历史数据分析，发现潜在的风险点和趋势</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通过专家意见和同行经验，收集和分析风险信息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通过业务流程和系统流程分析，识别潜在的操作风险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通过市场调查和竞争分析，了解市场风险和竞争风险</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风险识别的技巧包括：</a:t>
            </a:r>
            <a:r>
              <a:rPr lang="zh-CN" sz="1400" b="1" spc="300">
                <a:solidFill>
                  <a:schemeClr val="tx1">
                    <a:lumMod val="50000"/>
                    <a:lumOff val="50000"/>
                    <a:alpha val="100000"/>
                  </a:schemeClr>
                </a:solidFill>
                <a:latin typeface="微软雅黑"/>
                <a:ea typeface="微软雅黑"/>
              </a:rPr>
              <a:t>持续监测</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定期评估</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鼓励员工参与</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持续监测是指定期收集和分析风险信息，以便及时发现新出现的风险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定期评估是指定期对风险进行评估和排序，以便制定相应的风险管理策略</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鼓励员工参与是指鼓励员工积极发现和报告潜在风险，提高整个组织的风险意识</a:t>
            </a:r>
            <a:endParaRPr/>
          </a:p>
        </p:txBody>
      </p:sp>
      <p:cxnSp>
        <p:nvCxnSpPr>
          <p:cNvPr id="8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6" name="" descr="{&quot;isTemplate&quot;:true,&quot;type&quot;:2}"/>
        <p:cNvGrpSpPr/>
        <p:nvPr/>
      </p:nvGrpSpPr>
      <p:grpSpPr>
        <a:xfrm>
          <a:off x="0" y="0"/>
          <a:ext cx="0" cy="0"/>
        </a:xfrm>
      </p:grpSpPr>
      <p:sp>
        <p:nvSpPr>
          <p:cNvPr id="8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风险评估与量化</a:t>
            </a:r>
            <a:endParaRPr/>
          </a:p>
        </p:txBody>
      </p:sp>
      <p:sp>
        <p:nvSpPr>
          <p:cNvPr id="8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descr="{&quot;isTemplate&quot;:true,&quot;type&quot;:3}"/>
        <p:cNvGrpSpPr/>
        <p:nvPr/>
      </p:nvGrpSpPr>
      <p:grpSpPr>
        <a:xfrm>
          <a:off x="0" y="0"/>
          <a:ext cx="0" cy="0"/>
        </a:xfrm>
      </p:grpSpPr>
      <p:sp>
        <p:nvSpPr>
          <p:cNvPr id="9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风险评估是风险管理的第二步，需要对识别出的风险进行定性和定量分析</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定性分析是指通过专家意见、历史数据和类比分析等方法，评估风险的可能性、严重性和影响范围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定量分析是指通过数学模型和统计方法，评估风险的大小和发生概率</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风险评估的基本步骤包括：</a:t>
            </a:r>
            <a:r>
              <a:rPr lang="en-US" sz="1400" b="1" spc="300">
                <a:solidFill>
                  <a:srgbClr val="808080">
                    <a:alpha val="100000"/>
                  </a:srgbClr>
                </a:solidFill>
                <a:latin typeface="微软雅黑"/>
                <a:ea typeface="微软雅黑"/>
              </a:rPr>
              <a:t>风险识别</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风险分析</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风险评级</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风险应对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风险识别是指识别出可能对企业产生不利影响的风险事件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风险分析是指对识别出的风险进行定性和定量分析，评估其可能性和影响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风险评级是指对风险进行评估和排序，以便制定相应的风险管理策略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风险应对是指制定和实施风险应对措施，降低风险的可能性和影响</a:t>
            </a:r>
            <a:endParaRPr/>
          </a:p>
        </p:txBody>
      </p:sp>
      <p:sp>
        <p:nvSpPr>
          <p:cNvPr id="9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风险评估的基本步骤与方法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2" name="" descr="{&quot;isTemplate&quot;:true,&quot;type&quot;:3}"/>
        <p:cNvGrpSpPr/>
        <p:nvPr/>
      </p:nvGrpSpPr>
      <p:grpSpPr>
        <a:xfrm>
          <a:off x="0" y="0"/>
          <a:ext cx="0" cy="0"/>
        </a:xfrm>
      </p:grpSpPr>
      <p:grpSp>
        <p:nvGrpSpPr>
          <p:cNvPr id="9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4" name=""/>
            <p:cNvGrpSpPr/>
            <p:nvPr/>
          </p:nvGrpSpPr>
          <p:grpSpPr>
            <a:xfrm>
              <a:off x="685800" y="3146904"/>
              <a:ext cx="5760000" cy="3225487"/>
              <a:chOff x="685800" y="3146904"/>
              <a:chExt cx="5760000" cy="3225487"/>
            </a:xfrm>
          </p:grpSpPr>
          <p:sp>
            <p:nvSpPr>
              <p:cNvPr id="9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风险量化的意义在于为风险管理提供科学依据，提高风险管理的效率和效果</a:t>
                </a:r>
                <a:endParaRPr kumimoji="1" lang="en-US" altLang="zh-CN" sz="1800" b="1">
                  <a:solidFill>
                    <a:schemeClr val="bg1"/>
                  </a:solidFill>
                  <a:latin typeface="+mj-ea"/>
                  <a:ea typeface="+mj-ea"/>
                </a:endParaRPr>
              </a:p>
            </p:txBody>
          </p:sp>
          <p:sp>
            <p:nvSpPr>
              <p:cNvPr id="9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通过风险量化，可以更好地了解风险的性质和大小，为风险管理提供决策支持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通过风险量化，可以更好地评估风险应对措施的效果，为风险管理提供反馈</a:t>
                </a:r>
                <a:endParaRPr/>
              </a:p>
            </p:txBody>
          </p:sp>
        </p:grpSp>
        <p:grpSp>
          <p:nvGrpSpPr>
            <p:cNvPr id="97" name=""/>
            <p:cNvGrpSpPr/>
            <p:nvPr/>
          </p:nvGrpSpPr>
          <p:grpSpPr>
            <a:xfrm>
              <a:off x="6016236" y="3146904"/>
              <a:ext cx="5400000" cy="3225487"/>
              <a:chOff x="6016236" y="3146904"/>
              <a:chExt cx="5400000" cy="3225487"/>
            </a:xfrm>
          </p:grpSpPr>
          <p:sp>
            <p:nvSpPr>
              <p:cNvPr id="9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风险量化的原则包括：数据可靠性、方法适用性和结果可比性</a:t>
                </a:r>
                <a:endParaRPr kumimoji="1" lang="en-US" altLang="zh-CN" sz="1800" b="1">
                  <a:solidFill>
                    <a:schemeClr val="bg1"/>
                  </a:solidFill>
                  <a:latin typeface="+mj-ea"/>
                  <a:ea typeface="+mj-ea"/>
                </a:endParaRPr>
              </a:p>
            </p:txBody>
          </p:sp>
          <p:sp>
            <p:nvSpPr>
              <p:cNvPr id="9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数据可靠性是指风险评估所依据的数据应该是真实、准确和完整的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方法适用性是指风险评估方法应该适用于评估对象和评估目的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结果可比性是指风险评估结果应该具有可比性，以便于不同企业和不同时间段的风险比较</a:t>
                </a:r>
                <a:endParaRPr/>
              </a:p>
            </p:txBody>
          </p:sp>
        </p:grpSp>
      </p:grpSp>
      <p:sp>
        <p:nvSpPr>
          <p:cNvPr id="10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风险量化的意义与原则</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descr="{&quot;isTemplate&quot;:true,&quot;type&quot;:3}"/>
        <p:cNvGrpSpPr/>
        <p:nvPr/>
      </p:nvGrpSpPr>
      <p:grpSpPr>
        <a:xfrm>
          <a:off x="0" y="0"/>
          <a:ext cx="0" cy="0"/>
        </a:xfrm>
      </p:grpSpPr>
      <p:grpSp>
        <p:nvGrpSpPr>
          <p:cNvPr id="10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3" name=""/>
            <p:cNvGrpSpPr/>
            <p:nvPr/>
          </p:nvGrpSpPr>
          <p:grpSpPr>
            <a:xfrm>
              <a:off x="685800" y="3146904"/>
              <a:ext cx="5760000" cy="3225487"/>
              <a:chOff x="685800" y="3146904"/>
              <a:chExt cx="5760000" cy="3225487"/>
            </a:xfrm>
          </p:grpSpPr>
          <p:sp>
            <p:nvSpPr>
              <p:cNvPr id="10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风险矩阵是一种常用的风险评估工具，用于评估风险的可能性和影响</a:t>
                </a:r>
                <a:endParaRPr kumimoji="1" lang="en-US" altLang="zh-CN" sz="1800" b="1">
                  <a:solidFill>
                    <a:schemeClr val="bg1"/>
                  </a:solidFill>
                  <a:latin typeface="+mj-ea"/>
                  <a:ea typeface="+mj-ea"/>
                </a:endParaRPr>
              </a:p>
            </p:txBody>
          </p:sp>
          <p:sp>
            <p:nvSpPr>
              <p:cNvPr id="10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风险矩阵将风险的可能性分为低、中、高三档，将风险的影响分为低、中、高三等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通过风险矩阵，可以直观地了解风险的大小和优先级，为风险管理提供决策支持</a:t>
                </a:r>
                <a:endParaRPr/>
              </a:p>
            </p:txBody>
          </p:sp>
        </p:grpSp>
        <p:grpSp>
          <p:nvGrpSpPr>
            <p:cNvPr id="106" name=""/>
            <p:cNvGrpSpPr/>
            <p:nvPr/>
          </p:nvGrpSpPr>
          <p:grpSpPr>
            <a:xfrm>
              <a:off x="6016236" y="3146904"/>
              <a:ext cx="5400000" cy="3225487"/>
              <a:chOff x="6016236" y="3146904"/>
              <a:chExt cx="5400000" cy="3225487"/>
            </a:xfrm>
          </p:grpSpPr>
          <p:sp>
            <p:nvSpPr>
              <p:cNvPr id="10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风险矩阵的应用步骤包括：风险识别、风险评级和风险应对</a:t>
                </a:r>
                <a:endParaRPr kumimoji="1" lang="en-US" altLang="zh-CN" sz="1800" b="1">
                  <a:solidFill>
                    <a:schemeClr val="bg1"/>
                  </a:solidFill>
                  <a:latin typeface="+mj-ea"/>
                  <a:ea typeface="+mj-ea"/>
                </a:endParaRPr>
              </a:p>
            </p:txBody>
          </p:sp>
          <p:sp>
            <p:nvSpPr>
              <p:cNvPr id="10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风险识别是指识别出可能对企业产生不利影响的风险事件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风险评级是指根据风险矩阵对识别出的风险进行评级，了解风险的大小和优先级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风险应对是指制定和实施风险应对措施，降低风险的可能性和影响</a:t>
                </a:r>
                <a:endParaRPr/>
              </a:p>
            </p:txBody>
          </p:sp>
        </p:grpSp>
      </p:grpSp>
      <p:sp>
        <p:nvSpPr>
          <p:cNvPr id="10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风险矩阵在风险评估中的应用</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风险管理与控制策略</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风险管理的目标在于降低风险的可能性和影响，保障企业的稳健经营和持续发展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风险管理的目标包括：</a:t>
            </a:r>
            <a:r>
              <a:rPr lang="en-US" sz="1400" b="1" spc="300">
                <a:solidFill>
                  <a:srgbClr val="808080">
                    <a:alpha val="100000"/>
                  </a:srgbClr>
                </a:solidFill>
                <a:latin typeface="微软雅黑"/>
                <a:ea typeface="微软雅黑"/>
              </a:rPr>
              <a:t>降低损失</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提高稳健性</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促进发展</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通过风险管理，可以降低企业面临的不确定性，提高企业的经营效益和竞争力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风险管理的原则包括：</a:t>
            </a:r>
            <a:r>
              <a:rPr lang="en-US" sz="1400" b="1" spc="300">
                <a:solidFill>
                  <a:srgbClr val="808080">
                    <a:alpha val="100000"/>
                  </a:srgbClr>
                </a:solidFill>
                <a:latin typeface="微软雅黑"/>
                <a:ea typeface="微软雅黑"/>
              </a:rPr>
              <a:t>全面性</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重要性</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制衡性</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适应性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全面性原则是指风险管理应覆盖企业的所有业务和领域，不留死角</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重要性原则是指风险管理应重点关注可能对企业的经营和声誉产生重大影响的风险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制衡性原则是指风险管理应建立健全的制衡机制，防止风险管理过程中的舞弊和失误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适应性原则是指风险管理应随着企业内外部环境的变化，不断调整和完善风险管理策略</a:t>
            </a:r>
            <a:endParaRPr/>
          </a:p>
        </p:txBody>
      </p:sp>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风险管理的目标与原则</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https://d.book118.com/548131071030006041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风险与风险的管理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2024-09-19T21:42:02.651</cp:lastPrinted>
  <dcterms:created xsi:type="dcterms:W3CDTF">2024-09-19T13:42:02Z</dcterms:created>
  <dcterms:modified xsi:type="dcterms:W3CDTF">2024-09-19T13:42:04Z</dcterms:modified>
</cp:coreProperties>
</file>