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1522075" cy="6480175"/>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audio" Target="../media/camera1.wav" /><Relationship Id="rId2" Type="http://schemas.openxmlformats.org/officeDocument/2006/relationships/slide" Target="../slides/slide2.xml" TargetMode="Internal"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6470103-B559-4D55-AB38-6ED4F8425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830D6-456B-417C-AFDE-C0BF0EFA8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91328-9437-46F5-9F15-2E8FA826F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00CD5D-D35D-4E18-B013-57D64A1AD9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A213D5-7E46-4C13-918D-B94006577E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DEC22A-AF42-4281-ADDD-360321EF16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32EBE9B-4A84-4637-892A-3176C66296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3FA7AD-7B4B-4648-A29F-9616F48AF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A35CB4-00B1-4470-9192-3348D77985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08140-FAB6-45C3-8AF7-1AA54A458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3A1ECD-B5CD-407D-BFEE-053823116D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Tree>
  </p:cSld>
  <p:clrMapOvr>
    <a:masterClrMapping/>
  </p:clrMapOvr>
  <p:transition>
    <p:fad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标题幻灯片">
    <p:spTree>
      <p:nvGrpSpPr>
        <p:cNvPr id="1" name=""/>
        <p:cNvGrpSpPr/>
        <p:nvPr/>
      </p:nvGrpSpPr>
      <p:grpSpPr>
        <a:xfrm>
          <a:off x="0" y="0"/>
          <a:ext cx="0" cy="0"/>
        </a:xfrm>
      </p:grpSpPr>
    </p:spTree>
  </p:cSld>
  <p:clrMapOvr>
    <a:masterClrMapping/>
  </p:clrMapOvr>
  <p:transition>
    <p:fad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2" name="太阳形 1">
            <a:hlinkClick r:id="rId2" action="ppaction://hlinksldjump">
              <a:snd r:embed="rId1" name="camera.wav"/>
            </a:hlinkClick>
          </p:cNvPr>
          <p:cNvSpPr/>
          <p:nvPr userDrawn="1"/>
        </p:nvSpPr>
        <p:spPr>
          <a:xfrm>
            <a:off x="10667309" y="9455"/>
            <a:ext cx="720080" cy="648072"/>
          </a:xfrm>
          <a:prstGeom prst="sun">
            <a:avLst/>
          </a:prstGeom>
          <a:solidFill>
            <a:srgbClr val="FFFF00"/>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 name=""/>
        <p:cNvGrpSpPr/>
        <p:nvPr/>
      </p:nvGrpSpPr>
      <p:grpSpPr>
        <a:xfrm>
          <a:off x="0" y="0"/>
          <a:ext cx="0" cy="0"/>
        </a:xfrm>
      </p:grpSpPr>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标题幻灯片">
    <p:spTree>
      <p:nvGrpSpPr>
        <p:cNvPr id="1" name=""/>
        <p:cNvGrpSpPr/>
        <p:nvPr/>
      </p:nvGrpSpPr>
      <p:grpSpPr>
        <a:xfrm>
          <a:off x="0" y="0"/>
          <a:ext cx="0" cy="0"/>
        </a:xfrm>
      </p:grpSpPr>
      <p:sp>
        <p:nvSpPr>
          <p:cNvPr id="2" name="矩形 1"/>
          <p:cNvSpPr/>
          <p:nvPr userDrawn="1"/>
        </p:nvSpPr>
        <p:spPr>
          <a:xfrm>
            <a:off x="205267" y="1425078"/>
            <a:ext cx="11162666" cy="2554545"/>
          </a:xfrm>
          <a:prstGeom prst="rect">
            <a:avLst/>
          </a:prstGeom>
          <a:noFill/>
        </p:spPr>
        <p:txBody>
          <a:bodyPr wrap="square" lIns="91440" tIns="45720" rIns="91440" bIns="45720">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r>
              <a:rPr lang="zh-CN" altLang="en-US" sz="8000" smtClean="0">
                <a:solidFill>
                  <a:schemeClr val="accent2"/>
                </a:solidFill>
                <a:effectLst>
                  <a:outerShdw dist="50800" dir="5400000" algn="ctr" rotWithShape="0">
                    <a:srgbClr val="000000">
                      <a:alpha val="60000"/>
                    </a:srgbClr>
                  </a:outerShdw>
                </a:effectLst>
                <a:latin typeface="隶书" panose="02010509060101010101" pitchFamily="49" charset="-122"/>
                <a:ea typeface="隶书" panose="02010509060101010101" pitchFamily="49" charset="-122"/>
              </a:rPr>
              <a:t>不积跬步，无以至千里；</a:t>
            </a:r>
            <a:endParaRPr lang="en-US" altLang="zh-CN" sz="8000" smtClean="0">
              <a:solidFill>
                <a:schemeClr val="accent2"/>
              </a:solidFill>
              <a:effectLst>
                <a:outerShdw dist="50800" dir="5400000" algn="ctr" rotWithShape="0">
                  <a:srgbClr val="000000">
                    <a:alpha val="60000"/>
                  </a:srgbClr>
                </a:outerShdw>
              </a:effectLst>
              <a:latin typeface="隶书" panose="02010509060101010101" pitchFamily="49" charset="-122"/>
              <a:ea typeface="隶书" panose="02010509060101010101" pitchFamily="49" charset="-122"/>
            </a:endParaRPr>
          </a:p>
          <a:p>
            <a:r>
              <a:rPr lang="zh-CN" altLang="en-US" sz="8000" smtClean="0">
                <a:solidFill>
                  <a:schemeClr val="accent2"/>
                </a:solidFill>
                <a:effectLst>
                  <a:outerShdw dist="50800" dir="5400000" algn="ctr" rotWithShape="0">
                    <a:srgbClr val="000000">
                      <a:alpha val="60000"/>
                    </a:srgbClr>
                  </a:outerShdw>
                </a:effectLst>
                <a:latin typeface="隶书" panose="02010509060101010101" pitchFamily="49" charset="-122"/>
                <a:ea typeface="隶书" panose="02010509060101010101" pitchFamily="49" charset="-122"/>
              </a:rPr>
              <a:t>不积小流，无以成江海！</a:t>
            </a:r>
            <a:endParaRPr lang="en-US" altLang="zh-CN" sz="8000" smtClean="0">
              <a:solidFill>
                <a:schemeClr val="accent2"/>
              </a:solidFill>
              <a:effectLst>
                <a:outerShdw dist="50800" dir="5400000" algn="ctr" rotWithShape="0">
                  <a:srgbClr val="000000">
                    <a:alpha val="60000"/>
                  </a:srgbClr>
                </a:outerShdw>
              </a:effectLst>
              <a:latin typeface="隶书" panose="02010509060101010101" pitchFamily="49" charset="-122"/>
              <a:ea typeface="隶书" panose="02010509060101010101" pitchFamily="49" charset="-122"/>
            </a:endParaRPr>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dpi="0" rotWithShape="0">
          <a:blip r:embed="rId6"/>
          <a:stretch>
            <a:fillRect/>
          </a:stretch>
        </a:blipFill>
        <a:effectLst/>
      </p:bgPr>
    </p:bg>
    <p:spTree>
      <p:nvGrpSpPr>
        <p:cNvPr id="1" name=""/>
        <p:cNvGrpSpPr/>
        <p:nvPr/>
      </p:nvGrpSpPr>
      <p:grpSpPr>
        <a:xfrm>
          <a:off x="0" y="0"/>
          <a:ext cx="0" cy="0"/>
        </a:xfrm>
      </p:grpSpPr>
      <p:sp>
        <p:nvSpPr>
          <p:cNvPr id="7" name="矩形 6"/>
          <p:cNvSpPr/>
          <p:nvPr userDrawn="1"/>
        </p:nvSpPr>
        <p:spPr>
          <a:xfrm>
            <a:off x="-1" y="359767"/>
            <a:ext cx="11522075" cy="288032"/>
          </a:xfrm>
          <a:prstGeom prst="rect">
            <a:avLst/>
          </a:prstGeom>
          <a:gradFill flip="none" rotWithShape="1">
            <a:gsLst>
              <a:gs pos="65000">
                <a:schemeClr val="bg2">
                  <a:lumMod val="90000"/>
                </a:schemeClr>
              </a:gs>
              <a:gs pos="38000">
                <a:schemeClr val="bg2">
                  <a:lumMod val="75000"/>
                </a:schemeClr>
              </a:gs>
              <a:gs pos="1000">
                <a:srgbClr val="0070C0"/>
              </a:gs>
              <a:gs pos="100000">
                <a:schemeClr val="bg1"/>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endParaRPr lang="zh-CN" altLang="en-US"/>
          </a:p>
        </p:txBody>
      </p:sp>
      <p:sp>
        <p:nvSpPr>
          <p:cNvPr id="9" name="矩形 8"/>
          <p:cNvSpPr/>
          <p:nvPr userDrawn="1"/>
        </p:nvSpPr>
        <p:spPr>
          <a:xfrm>
            <a:off x="-9728" y="6404527"/>
            <a:ext cx="11522074" cy="72008"/>
          </a:xfrm>
          <a:prstGeom prst="rect">
            <a:avLst/>
          </a:prstGeom>
          <a:solidFill>
            <a:schemeClr val="bg2">
              <a:lumMod val="50000"/>
            </a:schemeClr>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endParaRPr lang="zh-CN" altLang="en-US">
              <a:ln>
                <a:solidFill>
                  <a:schemeClr val="bg2">
                    <a:lumMod val="50000"/>
                  </a:schemeClr>
                </a:solidFill>
              </a:ln>
              <a:solidFill>
                <a:schemeClr val="bg2">
                  <a:lumMod val="50000"/>
                </a:schemeClr>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ctr" rtl="0" eaLnBrk="1" fontAlgn="base" hangingPunct="1">
        <a:spcBef>
          <a:spcPct val="0"/>
        </a:spcBef>
        <a:spcAft>
          <a:spcPct val="0"/>
        </a:spcAft>
        <a:defRPr sz="4160" kern="1200">
          <a:solidFill>
            <a:schemeClr val="tx1"/>
          </a:solidFill>
          <a:latin typeface="+mj-lt"/>
          <a:ea typeface="+mj-ea"/>
          <a:cs typeface="+mj-cs"/>
        </a:defRPr>
      </a:lvl1pPr>
      <a:lvl2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2pPr>
      <a:lvl3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3pPr>
      <a:lvl4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4pPr>
      <a:lvl5pPr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5pPr>
      <a:lvl6pPr marL="431800"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6pPr>
      <a:lvl7pPr marL="8642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7pPr>
      <a:lvl8pPr marL="12960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8pPr>
      <a:lvl9pPr marL="1727835" algn="ctr" rtl="0" eaLnBrk="1" fontAlgn="base" hangingPunct="1">
        <a:spcBef>
          <a:spcPct val="0"/>
        </a:spcBef>
        <a:spcAft>
          <a:spcPct val="0"/>
        </a:spcAft>
        <a:defRPr sz="4160">
          <a:solidFill>
            <a:schemeClr val="tx1"/>
          </a:solidFill>
          <a:latin typeface="Arial" pitchFamily="34" charset="0"/>
          <a:ea typeface="黑体" panose="02010600030101010101" pitchFamily="49" charset="-122"/>
        </a:defRPr>
      </a:lvl9pPr>
    </p:titleStyle>
    <p:bodyStyle>
      <a:lvl1pPr marL="323850" indent="-323850" algn="l" rtl="0" eaLnBrk="1" fontAlgn="base" hangingPunct="1">
        <a:spcBef>
          <a:spcPct val="20000"/>
        </a:spcBef>
        <a:spcAft>
          <a:spcPct val="0"/>
        </a:spcAft>
        <a:buFont typeface="Arial" pitchFamily="34" charset="0"/>
        <a:buChar char="•"/>
        <a:defRPr sz="3025" kern="1200">
          <a:solidFill>
            <a:schemeClr val="tx1"/>
          </a:solidFill>
          <a:latin typeface="+mn-lt"/>
          <a:ea typeface="+mn-ea"/>
          <a:cs typeface="+mn-cs"/>
        </a:defRPr>
      </a:lvl1pPr>
      <a:lvl2pPr marL="702310" indent="-269875" algn="l" rtl="0" eaLnBrk="1" fontAlgn="base" hangingPunct="1">
        <a:spcBef>
          <a:spcPct val="20000"/>
        </a:spcBef>
        <a:spcAft>
          <a:spcPct val="0"/>
        </a:spcAft>
        <a:buFont typeface="Arial" pitchFamily="34" charset="0"/>
        <a:buChar char="–"/>
        <a:defRPr sz="2645" kern="1200">
          <a:solidFill>
            <a:schemeClr val="tx1"/>
          </a:solidFill>
          <a:latin typeface="+mn-lt"/>
          <a:ea typeface="+mn-ea"/>
          <a:cs typeface="+mn-cs"/>
        </a:defRPr>
      </a:lvl2pPr>
      <a:lvl3pPr marL="1080135" indent="-215900" algn="l" rtl="0" eaLnBrk="1" fontAlgn="base" hangingPunct="1">
        <a:spcBef>
          <a:spcPct val="20000"/>
        </a:spcBef>
        <a:spcAft>
          <a:spcPct val="0"/>
        </a:spcAft>
        <a:buFont typeface="Arial" pitchFamily="34" charset="0"/>
        <a:buChar char="•"/>
        <a:defRPr sz="2270" kern="1200">
          <a:solidFill>
            <a:schemeClr val="tx1"/>
          </a:solidFill>
          <a:latin typeface="+mn-lt"/>
          <a:ea typeface="+mn-ea"/>
          <a:cs typeface="+mn-cs"/>
        </a:defRPr>
      </a:lvl3pPr>
      <a:lvl4pPr marL="15119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4pPr>
      <a:lvl5pPr marL="1943735" indent="-215900" algn="l" rtl="0" eaLnBrk="1" fontAlgn="base" hangingPunct="1">
        <a:spcBef>
          <a:spcPct val="20000"/>
        </a:spcBef>
        <a:spcAft>
          <a:spcPct val="0"/>
        </a:spcAft>
        <a:buFont typeface="Arial" pitchFamily="34" charset="0"/>
        <a:buChar char="»"/>
        <a:defRPr sz="1890" kern="1200">
          <a:solidFill>
            <a:schemeClr val="tx1"/>
          </a:solidFill>
          <a:latin typeface="+mn-lt"/>
          <a:ea typeface="+mn-ea"/>
          <a:cs typeface="+mn-cs"/>
        </a:defRPr>
      </a:lvl5pPr>
      <a:lvl6pPr marL="23761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6pPr>
      <a:lvl7pPr marL="28079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7pPr>
      <a:lvl8pPr marL="3239770"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8pPr>
      <a:lvl9pPr marL="3672205" indent="-215900" algn="l" defTabSz="864235" rtl="0" eaLnBrk="1" latinLnBrk="0" hangingPunct="1">
        <a:spcBef>
          <a:spcPct val="20000"/>
        </a:spcBef>
        <a:buFont typeface="Arial" pitchFamily="34" charset="0"/>
        <a:buChar char="•"/>
        <a:defRPr sz="1890" kern="1200">
          <a:solidFill>
            <a:schemeClr val="tx1"/>
          </a:solidFill>
          <a:latin typeface="+mn-lt"/>
          <a:ea typeface="+mn-ea"/>
          <a:cs typeface="+mn-cs"/>
        </a:defRPr>
      </a:lvl9pPr>
    </p:bodyStyle>
    <p:otherStyle>
      <a:defPPr>
        <a:defRPr lang="zh-CN"/>
      </a:defPPr>
      <a:lvl1pPr marL="0" algn="l" defTabSz="864235" rtl="0" eaLnBrk="1" latinLnBrk="0" hangingPunct="1">
        <a:defRPr sz="1700" kern="1200">
          <a:solidFill>
            <a:schemeClr val="tx1"/>
          </a:solidFill>
          <a:latin typeface="+mn-lt"/>
          <a:ea typeface="+mn-ea"/>
          <a:cs typeface="+mn-cs"/>
        </a:defRPr>
      </a:lvl1pPr>
      <a:lvl2pPr marL="431800" algn="l" defTabSz="864235" rtl="0" eaLnBrk="1" latinLnBrk="0" hangingPunct="1">
        <a:defRPr sz="1700" kern="1200">
          <a:solidFill>
            <a:schemeClr val="tx1"/>
          </a:solidFill>
          <a:latin typeface="+mn-lt"/>
          <a:ea typeface="+mn-ea"/>
          <a:cs typeface="+mn-cs"/>
        </a:defRPr>
      </a:lvl2pPr>
      <a:lvl3pPr marL="864235" algn="l" defTabSz="864235" rtl="0" eaLnBrk="1" latinLnBrk="0" hangingPunct="1">
        <a:defRPr sz="1700" kern="1200">
          <a:solidFill>
            <a:schemeClr val="tx1"/>
          </a:solidFill>
          <a:latin typeface="+mn-lt"/>
          <a:ea typeface="+mn-ea"/>
          <a:cs typeface="+mn-cs"/>
        </a:defRPr>
      </a:lvl3pPr>
      <a:lvl4pPr marL="1296035" algn="l" defTabSz="864235" rtl="0" eaLnBrk="1" latinLnBrk="0" hangingPunct="1">
        <a:defRPr sz="1700" kern="1200">
          <a:solidFill>
            <a:schemeClr val="tx1"/>
          </a:solidFill>
          <a:latin typeface="+mn-lt"/>
          <a:ea typeface="+mn-ea"/>
          <a:cs typeface="+mn-cs"/>
        </a:defRPr>
      </a:lvl4pPr>
      <a:lvl5pPr marL="1727835" algn="l" defTabSz="864235" rtl="0" eaLnBrk="1" latinLnBrk="0" hangingPunct="1">
        <a:defRPr sz="1700" kern="1200">
          <a:solidFill>
            <a:schemeClr val="tx1"/>
          </a:solidFill>
          <a:latin typeface="+mn-lt"/>
          <a:ea typeface="+mn-ea"/>
          <a:cs typeface="+mn-cs"/>
        </a:defRPr>
      </a:lvl5pPr>
      <a:lvl6pPr marL="2160270" algn="l" defTabSz="864235" rtl="0" eaLnBrk="1" latinLnBrk="0" hangingPunct="1">
        <a:defRPr sz="1700" kern="1200">
          <a:solidFill>
            <a:schemeClr val="tx1"/>
          </a:solidFill>
          <a:latin typeface="+mn-lt"/>
          <a:ea typeface="+mn-ea"/>
          <a:cs typeface="+mn-cs"/>
        </a:defRPr>
      </a:lvl6pPr>
      <a:lvl7pPr marL="2592070" algn="l" defTabSz="864235" rtl="0" eaLnBrk="1" latinLnBrk="0" hangingPunct="1">
        <a:defRPr sz="1700" kern="1200">
          <a:solidFill>
            <a:schemeClr val="tx1"/>
          </a:solidFill>
          <a:latin typeface="+mn-lt"/>
          <a:ea typeface="+mn-ea"/>
          <a:cs typeface="+mn-cs"/>
        </a:defRPr>
      </a:lvl7pPr>
      <a:lvl8pPr marL="3023870" algn="l" defTabSz="864235" rtl="0" eaLnBrk="1" latinLnBrk="0" hangingPunct="1">
        <a:defRPr sz="1700" kern="1200">
          <a:solidFill>
            <a:schemeClr val="tx1"/>
          </a:solidFill>
          <a:latin typeface="+mn-lt"/>
          <a:ea typeface="+mn-ea"/>
          <a:cs typeface="+mn-cs"/>
        </a:defRPr>
      </a:lvl8pPr>
      <a:lvl9pPr marL="3456305" algn="l" defTabSz="864235" rtl="0" eaLnBrk="1" latinLnBrk="0" hangingPunct="1">
        <a:defRPr sz="17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1330451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258445" y="2199869"/>
            <a:ext cx="10807700" cy="1127296"/>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zh-CN" sz="6000">
                <a:solidFill>
                  <a:schemeClr val="tx1"/>
                </a:solidFill>
                <a:latin typeface="Arial" pitchFamily="34" charset="0"/>
                <a:cs typeface="Times New Roman" panose="02020603050405020304" pitchFamily="18" charset="0"/>
              </a:rPr>
              <a:t>第二框</a:t>
            </a:r>
            <a:r>
              <a:rPr lang="zh-CN" altLang="zh-CN" sz="6000">
                <a:solidFill>
                  <a:schemeClr val="tx1"/>
                </a:solidFill>
                <a:ea typeface="宋体" panose="02010600030101010101" pitchFamily="2" charset="-122"/>
                <a:cs typeface="Times New Roman" panose="02020603050405020304" pitchFamily="18" charset="0"/>
              </a:rPr>
              <a:t>　</a:t>
            </a:r>
            <a:r>
              <a:rPr lang="zh-CN" altLang="zh-CN" sz="6000">
                <a:solidFill>
                  <a:schemeClr val="tx1"/>
                </a:solidFill>
                <a:latin typeface="Arial" pitchFamily="34" charset="0"/>
                <a:cs typeface="Times New Roman" panose="02020603050405020304" pitchFamily="18" charset="0"/>
              </a:rPr>
              <a:t>单一制和复合制</a:t>
            </a:r>
            <a:endParaRPr lang="zh-CN" altLang="zh-CN" sz="6000">
              <a:solidFill>
                <a:schemeClr val="tx1"/>
              </a:solidFill>
              <a:latin typeface="Arial" pitchFamily="34" charset="0"/>
              <a:ea typeface="NEU-BZ-S92" panose="02020503000000020003" pitchFamily="18" charset="-122"/>
              <a:cs typeface="Times New Roman" panose="02020603050405020304" pitchFamily="18" charset="0"/>
            </a:endParaRPr>
          </a:p>
        </p:txBody>
      </p:sp>
    </p:spTree>
  </p:cSld>
  <p:clrMapOvr>
    <a:masterClrMapping/>
  </p:clrMapOvr>
  <mc:AlternateContent>
    <mc:Choice xmlns:p15="http://schemas.microsoft.com/office/powerpoint/2012/main" Requires="p15">
      <p:transition spd="slow" p14:dur="1250">
        <p15:prstTrans prst="pageCurlDoubl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6" presetClass="entr" presetSubtype="0" dur="200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十字形 5"/>
          <p:cNvSpPr/>
          <p:nvPr/>
        </p:nvSpPr>
        <p:spPr>
          <a:xfrm>
            <a:off x="1584573" y="1790095"/>
            <a:ext cx="8280920" cy="936104"/>
          </a:xfrm>
          <a:prstGeom prst="plus">
            <a:avLst/>
          </a:prstGeom>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4400" smtClean="0"/>
              <a:t>课前</a:t>
            </a:r>
            <a:r>
              <a:rPr lang="en-US" altLang="zh-CN" sz="4400" smtClean="0"/>
              <a:t>·</a:t>
            </a:r>
            <a:r>
              <a:rPr lang="zh-CN" altLang="en-US" sz="4400" smtClean="0"/>
              <a:t>基础认知</a:t>
            </a:r>
            <a:endParaRPr lang="zh-CN" altLang="en-US" sz="4400"/>
          </a:p>
        </p:txBody>
      </p:sp>
      <p:sp>
        <p:nvSpPr>
          <p:cNvPr id="7" name="十字形 6"/>
          <p:cNvSpPr/>
          <p:nvPr/>
        </p:nvSpPr>
        <p:spPr>
          <a:xfrm>
            <a:off x="1584573" y="3086239"/>
            <a:ext cx="8280920" cy="936104"/>
          </a:xfrm>
          <a:prstGeom prst="plus">
            <a:avLst/>
          </a:prstGeom>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4400" smtClean="0"/>
              <a:t>课堂</a:t>
            </a:r>
            <a:r>
              <a:rPr lang="en-US" altLang="zh-CN" sz="4400" smtClean="0"/>
              <a:t>·</a:t>
            </a:r>
            <a:r>
              <a:rPr lang="zh-CN" altLang="en-US" sz="4400" smtClean="0"/>
              <a:t>重难突破</a:t>
            </a:r>
            <a:endParaRPr lang="zh-CN" altLang="en-US" sz="4400"/>
          </a:p>
        </p:txBody>
      </p:sp>
      <p:sp>
        <p:nvSpPr>
          <p:cNvPr id="5" name="十字形 4"/>
          <p:cNvSpPr/>
          <p:nvPr/>
        </p:nvSpPr>
        <p:spPr>
          <a:xfrm>
            <a:off x="1584573" y="493951"/>
            <a:ext cx="8280920" cy="936104"/>
          </a:xfrm>
          <a:prstGeom prst="plus">
            <a:avLst/>
          </a:prstGeom>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4400" smtClean="0"/>
              <a:t>素养</a:t>
            </a:r>
            <a:r>
              <a:rPr lang="en-US" altLang="zh-CN" sz="4400" smtClean="0"/>
              <a:t>·</a:t>
            </a:r>
            <a:r>
              <a:rPr lang="zh-CN" altLang="en-US" sz="4400" smtClean="0"/>
              <a:t>目标定位</a:t>
            </a:r>
            <a:endParaRPr lang="zh-CN" altLang="en-US" sz="4400"/>
          </a:p>
        </p:txBody>
      </p:sp>
      <p:sp>
        <p:nvSpPr>
          <p:cNvPr id="8" name="十字形 7"/>
          <p:cNvSpPr/>
          <p:nvPr/>
        </p:nvSpPr>
        <p:spPr>
          <a:xfrm>
            <a:off x="1584573" y="4382383"/>
            <a:ext cx="8280920" cy="936104"/>
          </a:xfrm>
          <a:prstGeom prst="plus">
            <a:avLst/>
          </a:prstGeom>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4400" smtClean="0"/>
              <a:t>随  堂  训  练</a:t>
            </a:r>
            <a:endParaRPr lang="zh-CN" altLang="en-US" sz="4400"/>
          </a:p>
        </p:txBody>
      </p:sp>
    </p:spTree>
  </p:cSld>
  <p:clrMapOvr>
    <a:masterClrMapping/>
  </p:clrMapOvr>
  <p:transition spd="med">
    <p:pull/>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下箭头标注 2"/>
          <p:cNvSpPr/>
          <p:nvPr/>
        </p:nvSpPr>
        <p:spPr>
          <a:xfrm>
            <a:off x="432445" y="2087959"/>
            <a:ext cx="10585176" cy="1944216"/>
          </a:xfrm>
          <a:prstGeom prst="downArrowCallout">
            <a:avLst/>
          </a:prstGeom>
          <a:pattFill prst="pct5">
            <a:fgClr>
              <a:schemeClr val="bg2">
                <a:lumMod val="75000"/>
              </a:schemeClr>
            </a:fgClr>
            <a:bgClr>
              <a:schemeClr val="bg1"/>
            </a:bgClr>
          </a:pattFill>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6000">
                <a:latin typeface="微软雅黑" panose="020b0503020204020204" pitchFamily="34" charset="-122"/>
                <a:ea typeface="微软雅黑" panose="020b0503020204020204" pitchFamily="34" charset="-122"/>
              </a:rPr>
              <a:t>素养</a:t>
            </a:r>
            <a:r>
              <a:rPr lang="en-US" altLang="zh-CN" sz="6000">
                <a:latin typeface="微软雅黑" panose="020b0503020204020204" pitchFamily="34" charset="-122"/>
                <a:ea typeface="微软雅黑" panose="020b0503020204020204" pitchFamily="34" charset="-122"/>
              </a:rPr>
              <a:t>·</a:t>
            </a:r>
            <a:r>
              <a:rPr lang="zh-CN" altLang="en-US" sz="6000">
                <a:latin typeface="微软雅黑" panose="020b0503020204020204" pitchFamily="34" charset="-122"/>
                <a:ea typeface="微软雅黑" panose="020b0503020204020204" pitchFamily="34" charset="-122"/>
              </a:rPr>
              <a:t>目标定位</a:t>
            </a:r>
            <a:endParaRPr lang="zh-CN" altLang="en-US" sz="6000">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1439887"/>
            <a:ext cx="10807700" cy="3046988"/>
          </a:xfrm>
          <a:prstGeom prst="rect">
            <a:avLst/>
          </a:prstGeom>
          <a:ln>
            <a:solidFill>
              <a:schemeClr val="tx1"/>
            </a:solidFill>
            <a:prstDash val="dash"/>
          </a:ln>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目</a:t>
            </a:r>
            <a:r>
              <a:rPr lang="zh-CN" altLang="zh-CN">
                <a:solidFill>
                  <a:srgbClr val="000000"/>
                </a:solidFill>
                <a:latin typeface="NEU-BZ-S92" panose="02020503000000020003" pitchFamily="18" charset="-122"/>
                <a:ea typeface="Arial" pitchFamily="34"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标</a:t>
            </a:r>
            <a:r>
              <a:rPr lang="zh-CN" altLang="zh-CN">
                <a:solidFill>
                  <a:srgbClr val="000000"/>
                </a:solidFill>
                <a:latin typeface="NEU-BZ-S92" panose="02020503000000020003" pitchFamily="18" charset="-122"/>
                <a:ea typeface="Arial" pitchFamily="34"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素</a:t>
            </a:r>
            <a:r>
              <a:rPr lang="zh-CN" altLang="zh-CN">
                <a:solidFill>
                  <a:srgbClr val="000000"/>
                </a:solidFill>
                <a:latin typeface="NEU-BZ-S92" panose="02020503000000020003" pitchFamily="18" charset="-122"/>
                <a:ea typeface="Arial" pitchFamily="34"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养</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认识单一制和复合制各自的特点</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能够了解单一制和复合制、联邦制和邦联制的区别</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能够辨认世界主要国家的结构形式</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pPr>
            <a:r>
              <a:rPr lang="en-US" altLang="zh-CN">
                <a:solidFill>
                  <a:srgbClr val="000000"/>
                </a:solidFill>
                <a:ea typeface="宋体" panose="02010600030101010101" pitchFamily="2" charset="-122"/>
              </a:rPr>
              <a:t>2.</a:t>
            </a:r>
            <a:r>
              <a:rPr lang="zh-CN" altLang="zh-CN">
                <a:solidFill>
                  <a:srgbClr val="000000"/>
                </a:solidFill>
                <a:ea typeface="宋体" panose="02010600030101010101" pitchFamily="2" charset="-122"/>
                <a:cs typeface="Times New Roman" panose="02020603050405020304" pitchFamily="18" charset="0"/>
              </a:rPr>
              <a:t>学习影响国家结构形式的因素</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提高比较、识别事物的能力</a:t>
            </a:r>
            <a:r>
              <a:rPr lang="en-US" altLang="zh-CN">
                <a:solidFill>
                  <a:srgbClr val="000000"/>
                </a:solidFill>
                <a:ea typeface="宋体" panose="02010600030101010101" pitchFamily="2" charset="-122"/>
              </a:rPr>
              <a:t>,</a:t>
            </a:r>
            <a:r>
              <a:rPr lang="zh-CN" altLang="zh-CN">
                <a:solidFill>
                  <a:srgbClr val="000000"/>
                </a:solidFill>
                <a:ea typeface="宋体" panose="02010600030101010101" pitchFamily="2" charset="-122"/>
                <a:cs typeface="Times New Roman" panose="02020603050405020304" pitchFamily="18" charset="0"/>
              </a:rPr>
              <a:t>了解我国单一制国家结构形式及其形成的原因</a:t>
            </a:r>
            <a:endParaRPr lang="zh-CN" altLang="en-US"/>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781983"/>
            <a:ext cx="10807700" cy="5410712"/>
          </a:xfrm>
          <a:prstGeom prst="rect">
            <a:avLst/>
          </a:prstGeom>
          <a:ln>
            <a:solidFill>
              <a:schemeClr val="tx1"/>
            </a:solidFill>
            <a:prstDash val="dash"/>
          </a:ln>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pPr>
            <a:r>
              <a:rPr lang="zh-CN" altLang="zh-CN" smtClean="0">
                <a:solidFill>
                  <a:srgbClr val="000000"/>
                </a:solidFill>
                <a:latin typeface="Arial" pitchFamily="34" charset="0"/>
                <a:cs typeface="Times New Roman" panose="02020603050405020304" pitchFamily="18" charset="0"/>
              </a:rPr>
              <a:t>知</a:t>
            </a:r>
            <a:r>
              <a:rPr lang="zh-CN" altLang="zh-CN" smtClean="0">
                <a:solidFill>
                  <a:srgbClr val="000000"/>
                </a:solidFill>
                <a:ea typeface="Arial" pitchFamily="34"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识</a:t>
            </a:r>
            <a:r>
              <a:rPr lang="zh-CN" altLang="zh-CN">
                <a:solidFill>
                  <a:srgbClr val="000000"/>
                </a:solidFill>
                <a:ea typeface="Arial" pitchFamily="34" charset="0"/>
                <a:cs typeface="Times New Roman" panose="02020603050405020304" pitchFamily="18" charset="0"/>
              </a:rPr>
              <a:t> </a:t>
            </a:r>
            <a:r>
              <a:rPr lang="zh-CN" altLang="zh-CN">
                <a:solidFill>
                  <a:srgbClr val="000000"/>
                </a:solidFill>
                <a:latin typeface="Arial" pitchFamily="34" charset="0"/>
                <a:cs typeface="Times New Roman" panose="02020603050405020304" pitchFamily="18" charset="0"/>
              </a:rPr>
              <a:t>概</a:t>
            </a:r>
            <a:r>
              <a:rPr lang="zh-CN" altLang="zh-CN">
                <a:solidFill>
                  <a:srgbClr val="000000"/>
                </a:solidFill>
                <a:ea typeface="Arial" pitchFamily="34" charset="0"/>
                <a:cs typeface="Times New Roman" panose="02020603050405020304" pitchFamily="18" charset="0"/>
              </a:rPr>
              <a:t> </a:t>
            </a:r>
            <a:r>
              <a:rPr lang="zh-CN" altLang="zh-CN" smtClean="0">
                <a:solidFill>
                  <a:srgbClr val="000000"/>
                </a:solidFill>
                <a:latin typeface="Arial" pitchFamily="34" charset="0"/>
                <a:cs typeface="Times New Roman" panose="02020603050405020304" pitchFamily="18" charset="0"/>
              </a:rPr>
              <a:t>览</a:t>
            </a:r>
            <a:endParaRPr lang="en-US" altLang="zh-CN" smtClean="0">
              <a:solidFill>
                <a:srgbClr val="000000"/>
              </a:solidFill>
              <a:latin typeface="Arial" pitchFamily="34" charset="0"/>
              <a:cs typeface="Times New Roman" panose="02020603050405020304" pitchFamily="18" charset="0"/>
            </a:endParaRPr>
          </a:p>
          <a:p>
            <a:pPr>
              <a:lnSpc>
                <a:spcPct val="120000"/>
              </a:lnSpc>
            </a:pPr>
            <a:endParaRPr lang="en-US" altLang="zh-CN" smtClean="0"/>
          </a:p>
          <a:p>
            <a:pPr>
              <a:lnSpc>
                <a:spcPct val="120000"/>
              </a:lnSpc>
            </a:pPr>
            <a:endParaRPr lang="en-US" altLang="zh-CN"/>
          </a:p>
          <a:p>
            <a:pPr>
              <a:lnSpc>
                <a:spcPct val="120000"/>
              </a:lnSpc>
            </a:pPr>
            <a:endParaRPr lang="en-US" altLang="zh-CN" smtClean="0"/>
          </a:p>
          <a:p>
            <a:pPr>
              <a:lnSpc>
                <a:spcPct val="120000"/>
              </a:lnSpc>
            </a:pPr>
            <a:endParaRPr lang="en-US" altLang="zh-CN"/>
          </a:p>
          <a:p>
            <a:pPr>
              <a:lnSpc>
                <a:spcPct val="120000"/>
              </a:lnSpc>
            </a:pPr>
            <a:endParaRPr lang="en-US" altLang="zh-CN" smtClean="0"/>
          </a:p>
          <a:p>
            <a:pPr>
              <a:lnSpc>
                <a:spcPct val="120000"/>
              </a:lnSpc>
            </a:pPr>
            <a:endParaRPr lang="en-US" altLang="zh-CN"/>
          </a:p>
          <a:p>
            <a:pPr>
              <a:lnSpc>
                <a:spcPct val="120000"/>
              </a:lnSpc>
            </a:pPr>
            <a:endParaRPr lang="en-US" altLang="zh-CN" smtClean="0"/>
          </a:p>
          <a:p>
            <a:pPr>
              <a:lnSpc>
                <a:spcPct val="120000"/>
              </a:lnSpc>
            </a:pPr>
            <a:endParaRPr lang="zh-CN" altLang="en-US"/>
          </a:p>
        </p:txBody>
      </p:sp>
      <p:pic>
        <p:nvPicPr>
          <p:cNvPr id="4" name="QZX1XRG06.eps"/>
          <p:cNvPicPr/>
          <p:nvPr/>
        </p:nvPicPr>
        <p:blipFill>
          <a:blip r:embed="rId2"/>
          <a:stretch>
            <a:fillRect/>
          </a:stretch>
        </p:blipFill>
        <p:spPr>
          <a:xfrm>
            <a:off x="2952725" y="1377062"/>
            <a:ext cx="5400600" cy="4749489"/>
          </a:xfrm>
          <a:prstGeom prst="rect">
            <a:avLst/>
          </a:prstGeom>
        </p:spPr>
      </p:pic>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下箭头标注 2"/>
          <p:cNvSpPr/>
          <p:nvPr/>
        </p:nvSpPr>
        <p:spPr>
          <a:xfrm>
            <a:off x="432445" y="2087959"/>
            <a:ext cx="10585176" cy="1944216"/>
          </a:xfrm>
          <a:prstGeom prst="downArrowCallout">
            <a:avLst/>
          </a:prstGeom>
          <a:pattFill prst="pct5">
            <a:fgClr>
              <a:schemeClr val="bg2">
                <a:lumMod val="75000"/>
              </a:schemeClr>
            </a:fgClr>
            <a:bgClr>
              <a:schemeClr val="bg1"/>
            </a:bgClr>
          </a:pattFill>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6000" smtClean="0">
                <a:latin typeface="微软雅黑" panose="020b0503020204020204" pitchFamily="34" charset="-122"/>
                <a:ea typeface="微软雅黑" panose="020b0503020204020204" pitchFamily="34" charset="-122"/>
              </a:rPr>
              <a:t>课前</a:t>
            </a:r>
            <a:r>
              <a:rPr lang="en-US" altLang="zh-CN" sz="6000" smtClean="0">
                <a:latin typeface="微软雅黑" panose="020b0503020204020204" pitchFamily="34" charset="-122"/>
                <a:ea typeface="微软雅黑" panose="020b0503020204020204" pitchFamily="34" charset="-122"/>
              </a:rPr>
              <a:t>·</a:t>
            </a:r>
            <a:r>
              <a:rPr lang="zh-CN" altLang="en-US" sz="6000" smtClean="0">
                <a:latin typeface="微软雅黑" panose="020b0503020204020204" pitchFamily="34" charset="-122"/>
                <a:ea typeface="微软雅黑" panose="020b0503020204020204" pitchFamily="34" charset="-122"/>
              </a:rPr>
              <a:t>基础认知</a:t>
            </a:r>
            <a:endParaRPr lang="zh-CN" altLang="en-US" sz="6000">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1151855"/>
            <a:ext cx="10807700" cy="4189930"/>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一、单一制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特征</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单一制国家的组成单位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是按</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地域</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划分的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普通行政区域</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或自治区域。</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在单一制国家中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中央享有</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最高权力</a:t>
            </a:r>
            <a:r>
              <a:rPr lang="zh-CN" altLang="zh-CN">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地方政权被置于中央政权的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统一领导下</a:t>
            </a:r>
            <a:r>
              <a:rPr lang="zh-CN" altLang="zh-CN">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只能在</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宪法和法律</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规定的权限范围内行使职权。</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
        <p:nvSpPr>
          <p:cNvPr id="3" name="矩形 2"/>
          <p:cNvSpPr/>
          <p:nvPr/>
        </p:nvSpPr>
        <p:spPr>
          <a:xfrm>
            <a:off x="6006526" y="2397507"/>
            <a:ext cx="144994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p:cNvCxnSpPr/>
          <p:nvPr/>
        </p:nvCxnSpPr>
        <p:spPr>
          <a:xfrm>
            <a:off x="6001898" y="2861605"/>
            <a:ext cx="1448300" cy="0"/>
          </a:xfrm>
          <a:prstGeom prst="line">
            <a:avLst/>
          </a:prstGeom>
        </p:spPr>
        <p:style>
          <a:lnRef idx="2">
            <a:schemeClr val="dk1"/>
          </a:lnRef>
          <a:fillRef idx="0">
            <a:schemeClr val="dk1"/>
          </a:fillRef>
          <a:effectRef idx="1">
            <a:schemeClr val="dk1"/>
          </a:effectRef>
          <a:fontRef idx="minor">
            <a:schemeClr val="tx1"/>
          </a:fontRef>
        </p:style>
      </p:cxnSp>
      <p:sp>
        <p:nvSpPr>
          <p:cNvPr id="5" name="矩形 4"/>
          <p:cNvSpPr/>
          <p:nvPr/>
        </p:nvSpPr>
        <p:spPr>
          <a:xfrm>
            <a:off x="8846623" y="2393634"/>
            <a:ext cx="208823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p:cNvCxnSpPr/>
          <p:nvPr/>
        </p:nvCxnSpPr>
        <p:spPr>
          <a:xfrm>
            <a:off x="8841995" y="2857732"/>
            <a:ext cx="2085870"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443203" y="2962813"/>
            <a:ext cx="1198297"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9" name="直接连接符 8"/>
          <p:cNvCxnSpPr/>
          <p:nvPr/>
        </p:nvCxnSpPr>
        <p:spPr>
          <a:xfrm>
            <a:off x="438432" y="3426911"/>
            <a:ext cx="1196942"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5595505" y="3571151"/>
            <a:ext cx="233323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1" name="直接连接符 10"/>
          <p:cNvCxnSpPr/>
          <p:nvPr/>
        </p:nvCxnSpPr>
        <p:spPr>
          <a:xfrm>
            <a:off x="5590853" y="4035249"/>
            <a:ext cx="2330593" cy="0"/>
          </a:xfrm>
          <a:prstGeom prst="line">
            <a:avLst/>
          </a:prstGeom>
        </p:spPr>
        <p:style>
          <a:lnRef idx="2">
            <a:schemeClr val="dk1"/>
          </a:lnRef>
          <a:fillRef idx="0">
            <a:schemeClr val="dk1"/>
          </a:fillRef>
          <a:effectRef idx="1">
            <a:schemeClr val="dk1"/>
          </a:effectRef>
          <a:fontRef idx="minor">
            <a:schemeClr val="tx1"/>
          </a:fontRef>
        </p:style>
      </p:cxnSp>
      <p:sp>
        <p:nvSpPr>
          <p:cNvPr id="13" name="矩形 12"/>
          <p:cNvSpPr/>
          <p:nvPr/>
        </p:nvSpPr>
        <p:spPr>
          <a:xfrm>
            <a:off x="2546845" y="4165433"/>
            <a:ext cx="271013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4" name="直接连接符 13"/>
          <p:cNvCxnSpPr/>
          <p:nvPr/>
        </p:nvCxnSpPr>
        <p:spPr>
          <a:xfrm>
            <a:off x="2542193" y="4629531"/>
            <a:ext cx="2707071" cy="0"/>
          </a:xfrm>
          <a:prstGeom prst="line">
            <a:avLst/>
          </a:prstGeom>
        </p:spPr>
        <p:style>
          <a:lnRef idx="2">
            <a:schemeClr val="dk1"/>
          </a:lnRef>
          <a:fillRef idx="0">
            <a:schemeClr val="dk1"/>
          </a:fillRef>
          <a:effectRef idx="1">
            <a:schemeClr val="dk1"/>
          </a:effectRef>
          <a:fontRef idx="minor">
            <a:schemeClr val="tx1"/>
          </a:fontRef>
        </p:style>
      </p:cxnSp>
      <p:sp>
        <p:nvSpPr>
          <p:cNvPr id="16" name="矩形 15"/>
          <p:cNvSpPr/>
          <p:nvPr/>
        </p:nvSpPr>
        <p:spPr>
          <a:xfrm>
            <a:off x="6712551" y="4154675"/>
            <a:ext cx="2710136"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7" name="直接连接符 16"/>
          <p:cNvCxnSpPr/>
          <p:nvPr/>
        </p:nvCxnSpPr>
        <p:spPr>
          <a:xfrm>
            <a:off x="6707899" y="4618773"/>
            <a:ext cx="2707071"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par>
                                <p:cTn id="13" presetID="14" presetClass="exit" presetSubtype="10" dur="500" fill="hold" grpId="0" nodeType="withEffect">
                                  <p:stCondLst>
                                    <p:cond delay="0"/>
                                  </p:stCondLst>
                                  <p:childTnLst>
                                    <p:animEffect transition="out" filter="randombar(horizontal)">
                                      <p:cBhvr>
                                        <p:cTn id="14" dur="500"/>
                                        <p:tgtEl>
                                          <p:spTgt spid="8"/>
                                        </p:tgtEl>
                                      </p:cBhvr>
                                    </p:animEffect>
                                    <p:set>
                                      <p:cBhvr>
                                        <p:cTn id="15" dur="1" fill="hold">
                                          <p:stCondLst>
                                            <p:cond delay="499"/>
                                          </p:stCondLst>
                                        </p:cTn>
                                        <p:tgtEl>
                                          <p:spTgt spid="8"/>
                                        </p:tgtEl>
                                        <p:attrNameLst>
                                          <p:attrName>style.visibility</p:attrName>
                                        </p:attrNameLst>
                                      </p:cBhvr>
                                      <p:to>
                                        <p:strVal val="hidden"/>
                                      </p:to>
                                    </p:set>
                                  </p:childTnLst>
                                </p:cTn>
                              </p:par>
                            </p:childTnLst>
                          </p:cTn>
                        </p:par>
                      </p:childTnLst>
                    </p:cTn>
                  </p:par>
                  <p:par>
                    <p:cTn id="16" fill="hold" nodeType="clickPar">
                      <p:stCondLst>
                        <p:cond delay="indefinite"/>
                      </p:stCondLst>
                      <p:childTnLst>
                        <p:par>
                          <p:cTn id="17" fill="hold">
                            <p:stCondLst>
                              <p:cond delay="0"/>
                            </p:stCondLst>
                            <p:childTnLst>
                              <p:par>
                                <p:cTn id="18" presetID="14" presetClass="exit" presetSubtype="10" dur="500" fill="hold" grpId="0" nodeType="clickEffect">
                                  <p:stCondLst>
                                    <p:cond delay="0"/>
                                  </p:stCondLst>
                                  <p:childTnLst>
                                    <p:animEffect transition="out" filter="randombar(horizontal)">
                                      <p:cBhvr>
                                        <p:cTn id="19" dur="500"/>
                                        <p:tgtEl>
                                          <p:spTgt spid="10"/>
                                        </p:tgtEl>
                                      </p:cBhvr>
                                    </p:animEffect>
                                    <p:set>
                                      <p:cBhvr>
                                        <p:cTn id="20" dur="1" fill="hold">
                                          <p:stCondLst>
                                            <p:cond delay="499"/>
                                          </p:stCondLst>
                                        </p:cTn>
                                        <p:tgtEl>
                                          <p:spTgt spid="10"/>
                                        </p:tgtEl>
                                        <p:attrNameLst>
                                          <p:attrName>style.visibility</p:attrName>
                                        </p:attrNameLst>
                                      </p:cBhvr>
                                      <p:to>
                                        <p:strVal val="hidden"/>
                                      </p:to>
                                    </p:set>
                                  </p:childTnLst>
                                </p:cTn>
                              </p:par>
                            </p:childTnLst>
                          </p:cTn>
                        </p:par>
                      </p:childTnLst>
                    </p:cTn>
                  </p:par>
                  <p:par>
                    <p:cTn id="21" fill="hold" nodeType="clickPar">
                      <p:stCondLst>
                        <p:cond delay="indefinite"/>
                      </p:stCondLst>
                      <p:childTnLst>
                        <p:par>
                          <p:cTn id="22" fill="hold">
                            <p:stCondLst>
                              <p:cond delay="0"/>
                            </p:stCondLst>
                            <p:childTnLst>
                              <p:par>
                                <p:cTn id="23" presetID="14" presetClass="exit" presetSubtype="10" dur="500" fill="hold" grpId="0" nodeType="clickEffect">
                                  <p:stCondLst>
                                    <p:cond delay="0"/>
                                  </p:stCondLst>
                                  <p:childTnLst>
                                    <p:animEffect transition="out" filter="randombar(horizontal)">
                                      <p:cBhvr>
                                        <p:cTn id="24" dur="500"/>
                                        <p:tgtEl>
                                          <p:spTgt spid="13"/>
                                        </p:tgtEl>
                                      </p:cBhvr>
                                    </p:animEffect>
                                    <p:set>
                                      <p:cBhvr>
                                        <p:cTn id="25" dur="1" fill="hold">
                                          <p:stCondLst>
                                            <p:cond delay="499"/>
                                          </p:stCondLst>
                                        </p:cTn>
                                        <p:tgtEl>
                                          <p:spTgt spid="13"/>
                                        </p:tgtEl>
                                        <p:attrNameLst>
                                          <p:attrName>style.visibility</p:attrName>
                                        </p:attrNameLst>
                                      </p:cBhvr>
                                      <p:to>
                                        <p:strVal val="hidden"/>
                                      </p:to>
                                    </p:set>
                                  </p:childTnLst>
                                </p:cTn>
                              </p:par>
                            </p:childTnLst>
                          </p:cTn>
                        </p:par>
                      </p:childTnLst>
                    </p:cTn>
                  </p:par>
                  <p:par>
                    <p:cTn id="26" fill="hold" nodeType="clickPar">
                      <p:stCondLst>
                        <p:cond delay="indefinite"/>
                      </p:stCondLst>
                      <p:childTnLst>
                        <p:par>
                          <p:cTn id="27" fill="hold">
                            <p:stCondLst>
                              <p:cond delay="0"/>
                            </p:stCondLst>
                            <p:childTnLst>
                              <p:par>
                                <p:cTn id="28" presetID="14" presetClass="exit" presetSubtype="10" dur="500" fill="hold" grpId="0" nodeType="clickEffect">
                                  <p:stCondLst>
                                    <p:cond delay="0"/>
                                  </p:stCondLst>
                                  <p:childTnLst>
                                    <p:animEffect transition="out" filter="randombar(horizontal)">
                                      <p:cBhvr>
                                        <p:cTn id="29" dur="500"/>
                                        <p:tgtEl>
                                          <p:spTgt spid="16"/>
                                        </p:tgtEl>
                                      </p:cBhvr>
                                    </p:animEffect>
                                    <p:set>
                                      <p:cBhvr>
                                        <p:cTn id="30" dur="1" fill="hold">
                                          <p:stCondLst>
                                            <p:cond delay="4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8" grpId="0"/>
      <p:bldP spid="10" grpId="0"/>
      <p:bldP spid="13" grpId="0"/>
      <p:bldP spid="1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a:spLocks noChangeAspect="1"/>
          </p:cNvSpPr>
          <p:nvPr/>
        </p:nvSpPr>
        <p:spPr>
          <a:xfrm>
            <a:off x="361950" y="1583903"/>
            <a:ext cx="10807700" cy="3046988"/>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微思考</a:t>
            </a:r>
            <a:r>
              <a:rPr lang="en-US" altLang="zh-CN" smtClean="0">
                <a:solidFill>
                  <a:srgbClr val="000000"/>
                </a:solidFill>
                <a:ea typeface="宋体" panose="02010600030101010101" pitchFamily="2" charset="-122"/>
                <a:cs typeface="Times New Roman" panose="02020603050405020304" pitchFamily="18" charset="0"/>
              </a:rPr>
              <a:t>1  </a:t>
            </a:r>
            <a:r>
              <a:rPr lang="zh-CN" altLang="zh-CN" smtClean="0">
                <a:solidFill>
                  <a:srgbClr val="000000"/>
                </a:solidFill>
                <a:ea typeface="宋体" panose="02010600030101010101" pitchFamily="2" charset="-122"/>
                <a:cs typeface="Times New Roman" panose="02020603050405020304" pitchFamily="18" charset="0"/>
              </a:rPr>
              <a:t>香港</a:t>
            </a:r>
            <a:r>
              <a:rPr lang="zh-CN" altLang="zh-CN">
                <a:solidFill>
                  <a:srgbClr val="000000"/>
                </a:solidFill>
                <a:ea typeface="宋体" panose="02010600030101010101" pitchFamily="2" charset="-122"/>
                <a:cs typeface="Times New Roman" panose="02020603050405020304" pitchFamily="18" charset="0"/>
              </a:rPr>
              <a:t>、澳门的稳定发展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印证了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一国两制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方针的正确性。但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一国两制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方针并没有改变我国</a:t>
            </a:r>
            <a:r>
              <a:rPr lang="zh-CN" altLang="zh-CN" smtClean="0">
                <a:solidFill>
                  <a:srgbClr val="000000"/>
                </a:solidFill>
                <a:ea typeface="宋体" panose="02010600030101010101" pitchFamily="2" charset="-122"/>
                <a:cs typeface="Times New Roman" panose="02020603050405020304" pitchFamily="18" charset="0"/>
              </a:rPr>
              <a:t>的</a:t>
            </a:r>
            <a:r>
              <a:rPr lang="zh-CN" altLang="en-US" smtClean="0">
                <a:solidFill>
                  <a:srgbClr val="000000"/>
                </a:solidFill>
                <a:ea typeface="宋体" panose="02010600030101010101" pitchFamily="2" charset="-122"/>
                <a:cs typeface="Times New Roman" panose="02020603050405020304" pitchFamily="18" charset="0"/>
              </a:rPr>
              <a:t>国家</a:t>
            </a:r>
            <a:r>
              <a:rPr lang="zh-CN" altLang="zh-CN" smtClean="0">
                <a:solidFill>
                  <a:srgbClr val="000000"/>
                </a:solidFill>
                <a:ea typeface="宋体" panose="02010600030101010101" pitchFamily="2" charset="-122"/>
                <a:cs typeface="Times New Roman" panose="02020603050405020304" pitchFamily="18" charset="0"/>
              </a:rPr>
              <a:t>结构</a:t>
            </a:r>
            <a:r>
              <a:rPr lang="zh-CN" altLang="zh-CN">
                <a:solidFill>
                  <a:srgbClr val="000000"/>
                </a:solidFill>
                <a:ea typeface="宋体" panose="02010600030101010101" pitchFamily="2" charset="-122"/>
                <a:cs typeface="Times New Roman" panose="02020603050405020304" pitchFamily="18" charset="0"/>
              </a:rPr>
              <a:t>形式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为什么</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我国只有一个中央政府、一部统一的宪法</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公民只有一个国籍。</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517724"/>
            <a:ext cx="10807700" cy="5962723"/>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类型</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单一制分为中央集权型单一制和地方分权型单一制。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在中央集权型单一制国家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地方政权在中央政权的严格控制下行使职权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由中央委派官员</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或由地方选出的官员代表中央管理地方行政事务。地方没有自治权</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即使设有自治机关</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也要受中央政权的严格控制。法国是典型的中央集权型单一制国家。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在地方分权型单一制国家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地方居民依法自主组织地方公共机关</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在中央监督下依法自主处理本地事务</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中央不得干涉地方具体事务。英国是典型的地方分权型单一制国家。</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a:spLocks noChangeAspect="1"/>
          </p:cNvSpPr>
          <p:nvPr/>
        </p:nvSpPr>
        <p:spPr>
          <a:xfrm>
            <a:off x="361950" y="744899"/>
            <a:ext cx="10807700" cy="5519524"/>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二、复合制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联邦制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联邦制国家的组成单位是享有</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相对主权</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的完整政治实体。</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在联邦制国家中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国家整体与其组成部分的权限范围由联邦宪法规定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都在各自的权限范围内享有</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最高权力</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并直接行使于人民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相互间不得任意干涉。</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联邦</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各组成单位</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的权力并非由联邦整体所授予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而是它自身作为</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政治实体</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所固有的。</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
        <p:nvSpPr>
          <p:cNvPr id="4" name="矩形 3"/>
          <p:cNvSpPr/>
          <p:nvPr/>
        </p:nvSpPr>
        <p:spPr>
          <a:xfrm>
            <a:off x="6341149" y="1965459"/>
            <a:ext cx="222968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5" name="直接连接符 4"/>
          <p:cNvCxnSpPr/>
          <p:nvPr/>
        </p:nvCxnSpPr>
        <p:spPr>
          <a:xfrm>
            <a:off x="6336717" y="2429557"/>
            <a:ext cx="2227158"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7644003" y="3744143"/>
            <a:ext cx="222968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7" name="直接连接符 6"/>
          <p:cNvCxnSpPr/>
          <p:nvPr/>
        </p:nvCxnSpPr>
        <p:spPr>
          <a:xfrm>
            <a:off x="7639571" y="4208241"/>
            <a:ext cx="2227158"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1800597" y="4917787"/>
            <a:ext cx="273630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9" name="直接连接符 8"/>
          <p:cNvCxnSpPr/>
          <p:nvPr/>
        </p:nvCxnSpPr>
        <p:spPr>
          <a:xfrm>
            <a:off x="1796165" y="5381885"/>
            <a:ext cx="2733209"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2592685" y="5483093"/>
            <a:ext cx="2229680"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1" name="直接连接符 10"/>
          <p:cNvCxnSpPr/>
          <p:nvPr/>
        </p:nvCxnSpPr>
        <p:spPr>
          <a:xfrm>
            <a:off x="2588253" y="5947191"/>
            <a:ext cx="2227158"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719807"/>
            <a:ext cx="10807700" cy="537179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邦联制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邦联是</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主权国家</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为某种共同利益而组成的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国家联盟</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。邦联虽然也有类似国名的称呼</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但不是真正意义上的国家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不具有完整的国际法主体资格。</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苏新诗柳楷简"/>
                <a:cs typeface="Times New Roman" panose="02020603050405020304" pitchFamily="18" charset="0"/>
              </a:rPr>
              <a:t>微思考</a:t>
            </a:r>
            <a:r>
              <a:rPr lang="en-US" altLang="zh-CN" smtClean="0">
                <a:solidFill>
                  <a:srgbClr val="000000"/>
                </a:solidFill>
                <a:ea typeface="宋体" panose="02010600030101010101" pitchFamily="2" charset="-122"/>
                <a:cs typeface="Times New Roman" panose="02020603050405020304" pitchFamily="18" charset="0"/>
              </a:rPr>
              <a:t>2  </a:t>
            </a:r>
            <a:r>
              <a:rPr lang="zh-CN" altLang="zh-CN" smtClean="0">
                <a:solidFill>
                  <a:srgbClr val="000000"/>
                </a:solidFill>
                <a:ea typeface="宋体" panose="02010600030101010101" pitchFamily="2" charset="-122"/>
                <a:cs typeface="Times New Roman" panose="02020603050405020304" pitchFamily="18" charset="0"/>
              </a:rPr>
              <a:t>联邦</a:t>
            </a:r>
            <a:r>
              <a:rPr lang="zh-CN" altLang="zh-CN">
                <a:solidFill>
                  <a:srgbClr val="000000"/>
                </a:solidFill>
                <a:ea typeface="宋体" panose="02010600030101010101" pitchFamily="2" charset="-122"/>
                <a:cs typeface="Times New Roman" panose="02020603050405020304" pitchFamily="18" charset="0"/>
              </a:rPr>
              <a:t>和邦联是一回事吗</a:t>
            </a:r>
            <a:r>
              <a:rPr lang="en-US" altLang="zh-CN">
                <a:solidFill>
                  <a:srgbClr val="000000"/>
                </a:solidFill>
                <a:ea typeface="宋体" panose="02010600030101010101" pitchFamily="2" charset="-122"/>
                <a:cs typeface="Times New Roman" panose="02020603050405020304" pitchFamily="18" charset="0"/>
              </a:rPr>
              <a:t>?</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不是一回事。邦联是主权国家为某种共同利益而组成的国家联盟。邦联不是真正意义上的国家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只是松散的国家联盟。而联邦则是</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联合的国家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是一个主权国家。所以两者不是一回事。</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
        <p:nvSpPr>
          <p:cNvPr id="3" name="矩形 2"/>
          <p:cNvSpPr/>
          <p:nvPr/>
        </p:nvSpPr>
        <p:spPr>
          <a:xfrm>
            <a:off x="1766888" y="1367879"/>
            <a:ext cx="220614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4" name="直接连接符 3"/>
          <p:cNvCxnSpPr/>
          <p:nvPr/>
        </p:nvCxnSpPr>
        <p:spPr>
          <a:xfrm>
            <a:off x="1762217" y="1831977"/>
            <a:ext cx="2203646" cy="0"/>
          </a:xfrm>
          <a:prstGeom prst="line">
            <a:avLst/>
          </a:prstGeom>
        </p:spPr>
        <p:style>
          <a:lnRef idx="2">
            <a:schemeClr val="dk1"/>
          </a:lnRef>
          <a:fillRef idx="0">
            <a:schemeClr val="dk1"/>
          </a:fillRef>
          <a:effectRef idx="1">
            <a:schemeClr val="dk1"/>
          </a:effectRef>
          <a:fontRef idx="minor">
            <a:schemeClr val="tx1"/>
          </a:fontRef>
        </p:style>
      </p:cxnSp>
      <p:sp>
        <p:nvSpPr>
          <p:cNvPr id="5" name="矩形 4"/>
          <p:cNvSpPr/>
          <p:nvPr/>
        </p:nvSpPr>
        <p:spPr>
          <a:xfrm>
            <a:off x="8790044" y="1367879"/>
            <a:ext cx="2206142"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6" name="直接连接符 5"/>
          <p:cNvCxnSpPr/>
          <p:nvPr/>
        </p:nvCxnSpPr>
        <p:spPr>
          <a:xfrm>
            <a:off x="8785373" y="1831977"/>
            <a:ext cx="2203646"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3"/>
                                        </p:tgtEl>
                                      </p:cBhvr>
                                    </p:animEffect>
                                    <p:set>
                                      <p:cBhvr>
                                        <p:cTn id="7" dur="1" fill="hold">
                                          <p:stCondLst>
                                            <p:cond delay="499"/>
                                          </p:stCondLst>
                                        </p:cTn>
                                        <p:tgtEl>
                                          <p:spTgt spid="3"/>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a:spLocks noChangeAspect="1"/>
          </p:cNvSpPr>
          <p:nvPr/>
        </p:nvSpPr>
        <p:spPr>
          <a:xfrm>
            <a:off x="361950" y="1367879"/>
            <a:ext cx="10807700" cy="359899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solidFill>
                  <a:srgbClr val="000000"/>
                </a:solidFill>
                <a:latin typeface="Arial" pitchFamily="34" charset="0"/>
                <a:cs typeface="Times New Roman" panose="02020603050405020304" pitchFamily="18" charset="0"/>
              </a:rPr>
              <a:t>三、国家结构形式</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一个国家采用何种国家结构形式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是</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阶级</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、民族</a:t>
            </a:r>
            <a:r>
              <a:rPr lang="zh-CN" altLang="zh-CN" smtClean="0">
                <a:solidFill>
                  <a:srgbClr val="000000"/>
                </a:solidFill>
                <a:ea typeface="宋体" panose="02010600030101010101" pitchFamily="2" charset="-122"/>
                <a:cs typeface="Times New Roman" panose="02020603050405020304" pitchFamily="18" charset="0"/>
              </a:rPr>
              <a:t>、</a:t>
            </a:r>
            <a:endParaRPr lang="en-US" altLang="zh-CN" smtClean="0">
              <a:solidFill>
                <a:srgbClr val="000000"/>
              </a:solidFill>
              <a:ea typeface="宋体" panose="02010600030101010101" pitchFamily="2"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历史</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、文化等因素综合作用的结果。</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无论采取什么样的国家结构形式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人口、</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领土</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、政权和</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主权</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始终是国家存在和发展的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基本条件</a:t>
            </a:r>
            <a:r>
              <a:rPr lang="zh-CN" altLang="zh-CN">
                <a:ea typeface="宋体" panose="02010600030101010101" pitchFamily="2" charset="-122"/>
                <a:cs typeface="Times New Roman" panose="02020603050405020304" pitchFamily="18" charset="0"/>
              </a:rPr>
              <a:t>　</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也是选择国家结构形式时必须面对的</a:t>
            </a:r>
            <a:r>
              <a:rPr lang="zh-CN" altLang="zh-CN">
                <a:ea typeface="宋体" panose="02010600030101010101" pitchFamily="2" charset="-122"/>
                <a:cs typeface="Times New Roman" panose="02020603050405020304" pitchFamily="18" charset="0"/>
              </a:rPr>
              <a:t>　</a:t>
            </a:r>
            <a:r>
              <a:rPr lang="zh-CN" altLang="zh-CN">
                <a:ea typeface="楷体" panose="02010609060101010101" pitchFamily="49" charset="-122"/>
                <a:cs typeface="Times New Roman" panose="02020603050405020304" pitchFamily="18" charset="0"/>
              </a:rPr>
              <a:t>基本问题</a:t>
            </a:r>
            <a:r>
              <a:rPr lang="zh-CN" altLang="zh-CN">
                <a:ea typeface="宋体" panose="02010600030101010101" pitchFamily="2" charset="-122"/>
                <a:cs typeface="Times New Roman" panose="02020603050405020304" pitchFamily="18" charset="0"/>
              </a:rPr>
              <a:t>　</a:t>
            </a:r>
            <a:r>
              <a:rPr lang="zh-CN" altLang="zh-CN">
                <a:solidFill>
                  <a:srgbClr val="000000"/>
                </a:solidFill>
                <a:ea typeface="宋体" panose="02010600030101010101" pitchFamily="2" charset="-122"/>
                <a:cs typeface="Times New Roman" panose="02020603050405020304" pitchFamily="18" charset="0"/>
              </a:rPr>
              <a:t>。</a:t>
            </a:r>
            <a:r>
              <a:rPr lang="en-US" altLang="zh-CN">
                <a:solidFill>
                  <a:srgbClr val="000000"/>
                </a:solidFill>
                <a:ea typeface="宋体" panose="02010600030101010101" pitchFamily="2" charset="-122"/>
                <a:cs typeface="Times New Roman" panose="02020603050405020304" pitchFamily="18" charset="0"/>
              </a:rPr>
              <a:t> </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
        <p:nvSpPr>
          <p:cNvPr id="4" name="矩形 3"/>
          <p:cNvSpPr/>
          <p:nvPr/>
        </p:nvSpPr>
        <p:spPr>
          <a:xfrm>
            <a:off x="7000477" y="2015951"/>
            <a:ext cx="159493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5" name="直接连接符 4"/>
          <p:cNvCxnSpPr/>
          <p:nvPr/>
        </p:nvCxnSpPr>
        <p:spPr>
          <a:xfrm>
            <a:off x="6995931" y="2480049"/>
            <a:ext cx="1593130" cy="0"/>
          </a:xfrm>
          <a:prstGeom prst="line">
            <a:avLst/>
          </a:prstGeom>
        </p:spPr>
        <p:style>
          <a:lnRef idx="2">
            <a:schemeClr val="dk1"/>
          </a:lnRef>
          <a:fillRef idx="0">
            <a:schemeClr val="dk1"/>
          </a:fillRef>
          <a:effectRef idx="1">
            <a:schemeClr val="dk1"/>
          </a:effectRef>
          <a:fontRef idx="minor">
            <a:schemeClr val="tx1"/>
          </a:fontRef>
        </p:style>
      </p:cxnSp>
      <p:sp>
        <p:nvSpPr>
          <p:cNvPr id="6" name="矩形 5"/>
          <p:cNvSpPr/>
          <p:nvPr/>
        </p:nvSpPr>
        <p:spPr>
          <a:xfrm>
            <a:off x="482937" y="2602773"/>
            <a:ext cx="159493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7" name="直接连接符 6"/>
          <p:cNvCxnSpPr/>
          <p:nvPr/>
        </p:nvCxnSpPr>
        <p:spPr>
          <a:xfrm>
            <a:off x="478391" y="3066871"/>
            <a:ext cx="1593130" cy="0"/>
          </a:xfrm>
          <a:prstGeom prst="line">
            <a:avLst/>
          </a:prstGeom>
        </p:spPr>
        <p:style>
          <a:lnRef idx="2">
            <a:schemeClr val="dk1"/>
          </a:lnRef>
          <a:fillRef idx="0">
            <a:schemeClr val="dk1"/>
          </a:fillRef>
          <a:effectRef idx="1">
            <a:schemeClr val="dk1"/>
          </a:effectRef>
          <a:fontRef idx="minor">
            <a:schemeClr val="tx1"/>
          </a:fontRef>
        </p:style>
      </p:cxnSp>
      <p:sp>
        <p:nvSpPr>
          <p:cNvPr id="8" name="矩形 7"/>
          <p:cNvSpPr/>
          <p:nvPr/>
        </p:nvSpPr>
        <p:spPr>
          <a:xfrm>
            <a:off x="7705253" y="3192669"/>
            <a:ext cx="1594934"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9" name="直接连接符 8"/>
          <p:cNvCxnSpPr/>
          <p:nvPr/>
        </p:nvCxnSpPr>
        <p:spPr>
          <a:xfrm>
            <a:off x="7700707" y="3656767"/>
            <a:ext cx="1593130" cy="0"/>
          </a:xfrm>
          <a:prstGeom prst="line">
            <a:avLst/>
          </a:prstGeom>
        </p:spPr>
        <p:style>
          <a:lnRef idx="2">
            <a:schemeClr val="dk1"/>
          </a:lnRef>
          <a:fillRef idx="0">
            <a:schemeClr val="dk1"/>
          </a:fillRef>
          <a:effectRef idx="1">
            <a:schemeClr val="dk1"/>
          </a:effectRef>
          <a:fontRef idx="minor">
            <a:schemeClr val="tx1"/>
          </a:fontRef>
        </p:style>
      </p:cxnSp>
      <p:sp>
        <p:nvSpPr>
          <p:cNvPr id="10" name="矩形 9"/>
          <p:cNvSpPr/>
          <p:nvPr/>
        </p:nvSpPr>
        <p:spPr>
          <a:xfrm>
            <a:off x="361950" y="3788056"/>
            <a:ext cx="1222623"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1" name="直接连接符 10"/>
          <p:cNvCxnSpPr/>
          <p:nvPr/>
        </p:nvCxnSpPr>
        <p:spPr>
          <a:xfrm>
            <a:off x="357404" y="4252154"/>
            <a:ext cx="1221240" cy="0"/>
          </a:xfrm>
          <a:prstGeom prst="line">
            <a:avLst/>
          </a:prstGeom>
        </p:spPr>
        <p:style>
          <a:lnRef idx="2">
            <a:schemeClr val="dk1"/>
          </a:lnRef>
          <a:fillRef idx="0">
            <a:schemeClr val="dk1"/>
          </a:fillRef>
          <a:effectRef idx="1">
            <a:schemeClr val="dk1"/>
          </a:effectRef>
          <a:fontRef idx="minor">
            <a:schemeClr val="tx1"/>
          </a:fontRef>
        </p:style>
      </p:cxnSp>
      <p:sp>
        <p:nvSpPr>
          <p:cNvPr id="12" name="矩形 11"/>
          <p:cNvSpPr/>
          <p:nvPr/>
        </p:nvSpPr>
        <p:spPr>
          <a:xfrm>
            <a:off x="6197631" y="3788056"/>
            <a:ext cx="232396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3" name="直接连接符 12"/>
          <p:cNvCxnSpPr/>
          <p:nvPr/>
        </p:nvCxnSpPr>
        <p:spPr>
          <a:xfrm>
            <a:off x="6193085" y="4252154"/>
            <a:ext cx="2321339" cy="0"/>
          </a:xfrm>
          <a:prstGeom prst="line">
            <a:avLst/>
          </a:prstGeom>
        </p:spPr>
        <p:style>
          <a:lnRef idx="2">
            <a:schemeClr val="dk1"/>
          </a:lnRef>
          <a:fillRef idx="0">
            <a:schemeClr val="dk1"/>
          </a:fillRef>
          <a:effectRef idx="1">
            <a:schemeClr val="dk1"/>
          </a:effectRef>
          <a:fontRef idx="minor">
            <a:schemeClr val="tx1"/>
          </a:fontRef>
        </p:style>
      </p:cxnSp>
      <p:sp>
        <p:nvSpPr>
          <p:cNvPr id="15" name="矩形 14"/>
          <p:cNvSpPr/>
          <p:nvPr/>
        </p:nvSpPr>
        <p:spPr>
          <a:xfrm>
            <a:off x="5009585" y="4381500"/>
            <a:ext cx="2323968" cy="4629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FFFF"/>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FFFFFF"/>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FFFFFF"/>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FFFFFF"/>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FFFFFF"/>
                </a:solidFill>
                <a:latin typeface="Times New Roman"/>
                <a:ea typeface="黑体" panose="02010600030101010101" pitchFamily="49" charset="-122"/>
                <a:cs typeface="+mn-cs"/>
              </a:defRPr>
            </a:lvl9pPr>
          </a:lstStyle>
          <a:p>
            <a:pPr algn="ctr"/>
            <a:endParaRPr lang="zh-CN" altLang="en-US"/>
          </a:p>
        </p:txBody>
      </p:sp>
      <p:cxnSp>
        <p:nvCxnSpPr>
          <p:cNvPr id="16" name="直接连接符 15"/>
          <p:cNvCxnSpPr/>
          <p:nvPr/>
        </p:nvCxnSpPr>
        <p:spPr>
          <a:xfrm>
            <a:off x="5005039" y="4845598"/>
            <a:ext cx="2321339"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mc:AlternateContent>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xit" presetSubtype="10" dur="50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nodeType="clickPar">
                      <p:stCondLst>
                        <p:cond delay="indefinite"/>
                      </p:stCondLst>
                      <p:childTnLst>
                        <p:par>
                          <p:cTn id="9" fill="hold">
                            <p:stCondLst>
                              <p:cond delay="0"/>
                            </p:stCondLst>
                            <p:childTnLst>
                              <p:par>
                                <p:cTn id="10" presetID="14" presetClass="exit" presetSubtype="10" dur="500" fill="hold" grpId="0" nodeType="clickEffect">
                                  <p:stCondLst>
                                    <p:cond delay="0"/>
                                  </p:stCondLst>
                                  <p:childTnLst>
                                    <p:animEffect transition="out" filter="randombar(horizontal)">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nodeType="clickPar">
                      <p:stCondLst>
                        <p:cond delay="indefinite"/>
                      </p:stCondLst>
                      <p:childTnLst>
                        <p:par>
                          <p:cTn id="14" fill="hold">
                            <p:stCondLst>
                              <p:cond delay="0"/>
                            </p:stCondLst>
                            <p:childTnLst>
                              <p:par>
                                <p:cTn id="15" presetID="14" presetClass="exit" presetSubtype="10" dur="500" fill="hold" grpId="0" nodeType="clickEffect">
                                  <p:stCondLst>
                                    <p:cond delay="0"/>
                                  </p:stCondLst>
                                  <p:childTnLst>
                                    <p:animEffect transition="out" filter="randombar(horizontal)">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par>
                    <p:cTn id="18" fill="hold" nodeType="clickPar">
                      <p:stCondLst>
                        <p:cond delay="indefinite"/>
                      </p:stCondLst>
                      <p:childTnLst>
                        <p:par>
                          <p:cTn id="19" fill="hold">
                            <p:stCondLst>
                              <p:cond delay="0"/>
                            </p:stCondLst>
                            <p:childTnLst>
                              <p:par>
                                <p:cTn id="20" presetID="14" presetClass="exit" presetSubtype="10" dur="500" fill="hold" grpId="0" nodeType="clickEffect">
                                  <p:stCondLst>
                                    <p:cond delay="0"/>
                                  </p:stCondLst>
                                  <p:childTnLst>
                                    <p:animEffect transition="out" filter="randombar(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4" presetClass="exit" presetSubtype="10" dur="500" fill="hold" grpId="0" nodeType="clickEffect">
                                  <p:stCondLst>
                                    <p:cond delay="0"/>
                                  </p:stCondLst>
                                  <p:childTnLst>
                                    <p:animEffect transition="out" filter="randombar(horizontal)">
                                      <p:cBhvr>
                                        <p:cTn id="26" dur="500"/>
                                        <p:tgtEl>
                                          <p:spTgt spid="12"/>
                                        </p:tgtEl>
                                      </p:cBhvr>
                                    </p:animEffect>
                                    <p:set>
                                      <p:cBhvr>
                                        <p:cTn id="27" dur="1" fill="hold">
                                          <p:stCondLst>
                                            <p:cond delay="499"/>
                                          </p:stCondLst>
                                        </p:cTn>
                                        <p:tgtEl>
                                          <p:spTgt spid="12"/>
                                        </p:tgtEl>
                                        <p:attrNameLst>
                                          <p:attrName>style.visibility</p:attrName>
                                        </p:attrNameLst>
                                      </p:cBhvr>
                                      <p:to>
                                        <p:strVal val="hidden"/>
                                      </p:to>
                                    </p:set>
                                  </p:childTnLst>
                                </p:cTn>
                              </p:par>
                            </p:childTnLst>
                          </p:cTn>
                        </p:par>
                      </p:childTnLst>
                    </p:cTn>
                  </p:par>
                  <p:par>
                    <p:cTn id="28" fill="hold" nodeType="clickPar">
                      <p:stCondLst>
                        <p:cond delay="indefinite"/>
                      </p:stCondLst>
                      <p:childTnLst>
                        <p:par>
                          <p:cTn id="29" fill="hold">
                            <p:stCondLst>
                              <p:cond delay="0"/>
                            </p:stCondLst>
                            <p:childTnLst>
                              <p:par>
                                <p:cTn id="30" presetID="14" presetClass="exit" presetSubtype="10" dur="500" fill="hold" grpId="0" nodeType="clickEffect">
                                  <p:stCondLst>
                                    <p:cond delay="0"/>
                                  </p:stCondLst>
                                  <p:childTnLst>
                                    <p:animEffect transition="out" filter="randombar(horizontal)">
                                      <p:cBhvr>
                                        <p:cTn id="31" dur="500"/>
                                        <p:tgtEl>
                                          <p:spTgt spid="15"/>
                                        </p:tgtEl>
                                      </p:cBhvr>
                                    </p:animEffect>
                                    <p:set>
                                      <p:cBhvr>
                                        <p:cTn id="32"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10" grpId="0"/>
      <p:bldP spid="12" grpId="0"/>
      <p:bldP spid="15"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下箭头标注 2"/>
          <p:cNvSpPr/>
          <p:nvPr/>
        </p:nvSpPr>
        <p:spPr>
          <a:xfrm>
            <a:off x="432445" y="2087959"/>
            <a:ext cx="10585176" cy="1944216"/>
          </a:xfrm>
          <a:prstGeom prst="downArrowCallout">
            <a:avLst/>
          </a:prstGeom>
          <a:pattFill prst="pct5">
            <a:fgClr>
              <a:schemeClr val="bg2">
                <a:lumMod val="75000"/>
              </a:schemeClr>
            </a:fgClr>
            <a:bgClr>
              <a:schemeClr val="bg1"/>
            </a:bgClr>
          </a:pattFill>
        </p:spPr>
        <p:style>
          <a:lnRef idx="2">
            <a:schemeClr val="accent4"/>
          </a:lnRef>
          <a:fillRef idx="1">
            <a:schemeClr val="lt1"/>
          </a:fillRef>
          <a:effectRef idx="0">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en-US" sz="6000">
                <a:latin typeface="微软雅黑" panose="020b0503020204020204" pitchFamily="34" charset="-122"/>
                <a:ea typeface="微软雅黑" panose="020b0503020204020204" pitchFamily="34" charset="-122"/>
              </a:rPr>
              <a:t>课堂</a:t>
            </a:r>
            <a:r>
              <a:rPr lang="en-US" altLang="zh-CN" sz="6000">
                <a:latin typeface="微软雅黑" panose="020b0503020204020204" pitchFamily="34" charset="-122"/>
                <a:ea typeface="微软雅黑" panose="020b0503020204020204" pitchFamily="34" charset="-122"/>
              </a:rPr>
              <a:t>·</a:t>
            </a:r>
            <a:r>
              <a:rPr lang="zh-CN" altLang="en-US" sz="6000">
                <a:latin typeface="微软雅黑" panose="020b0503020204020204" pitchFamily="34" charset="-122"/>
                <a:ea typeface="微软雅黑" panose="020b0503020204020204" pitchFamily="34" charset="-122"/>
              </a:rPr>
              <a:t>重难突破</a:t>
            </a:r>
            <a:endParaRPr lang="zh-CN" altLang="en-US" sz="6000">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spd="slow" p14:dur="800">
        <p:circle/>
      </p:transition>
    </mc:Choice>
    <mc:Fallback>
      <p:transition spd="slow">
        <p:circle/>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圆角矩形 1"/>
          <p:cNvSpPr/>
          <p:nvPr/>
        </p:nvSpPr>
        <p:spPr>
          <a:xfrm>
            <a:off x="1152525" y="667463"/>
            <a:ext cx="8712968" cy="504056"/>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defPPr>
              <a:defRPr lang="zh-CN"/>
            </a:defPPr>
            <a:lvl1pPr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000000"/>
                </a:solidFill>
                <a:latin typeface="Times New Roman"/>
                <a:ea typeface="黑体" panose="02010600030101010101" pitchFamily="49" charset="-122"/>
                <a:cs typeface="+mn-cs"/>
              </a:defRPr>
            </a:lvl5pPr>
            <a:lvl6pPr marL="2286000" algn="l" defTabSz="914400" rtl="0" eaLnBrk="1" latinLnBrk="0" hangingPunct="1">
              <a:defRPr sz="3200" b="1" kern="1200">
                <a:solidFill>
                  <a:srgbClr val="000000"/>
                </a:solidFill>
                <a:latin typeface="Times New Roman"/>
                <a:ea typeface="黑体" panose="02010600030101010101" pitchFamily="49" charset="-122"/>
                <a:cs typeface="+mn-cs"/>
              </a:defRPr>
            </a:lvl6pPr>
            <a:lvl7pPr marL="2743200" algn="l" defTabSz="914400" rtl="0" eaLnBrk="1" latinLnBrk="0" hangingPunct="1">
              <a:defRPr sz="3200" b="1" kern="1200">
                <a:solidFill>
                  <a:srgbClr val="000000"/>
                </a:solidFill>
                <a:latin typeface="Times New Roman"/>
                <a:ea typeface="黑体" panose="02010600030101010101" pitchFamily="49" charset="-122"/>
                <a:cs typeface="+mn-cs"/>
              </a:defRPr>
            </a:lvl7pPr>
            <a:lvl8pPr marL="3200400" algn="l" defTabSz="914400" rtl="0" eaLnBrk="1" latinLnBrk="0" hangingPunct="1">
              <a:defRPr sz="3200" b="1" kern="1200">
                <a:solidFill>
                  <a:srgbClr val="000000"/>
                </a:solidFill>
                <a:latin typeface="Times New Roman"/>
                <a:ea typeface="黑体" panose="02010600030101010101" pitchFamily="49" charset="-122"/>
                <a:cs typeface="+mn-cs"/>
              </a:defRPr>
            </a:lvl8pPr>
            <a:lvl9pPr marL="3657600" algn="l" defTabSz="914400" rtl="0" eaLnBrk="1" latinLnBrk="0" hangingPunct="1">
              <a:defRPr sz="3200" b="1" kern="1200">
                <a:solidFill>
                  <a:srgbClr val="000000"/>
                </a:solidFill>
                <a:latin typeface="Times New Roman"/>
                <a:ea typeface="黑体" panose="02010600030101010101" pitchFamily="49" charset="-122"/>
                <a:cs typeface="+mn-cs"/>
              </a:defRPr>
            </a:lvl9pPr>
          </a:lstStyle>
          <a:p>
            <a:pPr algn="ctr"/>
            <a:r>
              <a:rPr lang="zh-CN" altLang="zh-CN" smtClean="0"/>
              <a:t>一</a:t>
            </a:r>
            <a:r>
              <a:rPr lang="en-US" altLang="zh-CN" smtClean="0"/>
              <a:t>  </a:t>
            </a:r>
            <a:r>
              <a:rPr lang="zh-CN" altLang="zh-CN" smtClean="0"/>
              <a:t>单一</a:t>
            </a:r>
            <a:r>
              <a:rPr lang="zh-CN" altLang="zh-CN"/>
              <a:t>制与联邦制</a:t>
            </a:r>
            <a:endParaRPr lang="zh-CN" altLang="zh-CN"/>
          </a:p>
        </p:txBody>
      </p:sp>
      <p:sp>
        <p:nvSpPr>
          <p:cNvPr id="4" name="矩形 3"/>
          <p:cNvSpPr>
            <a:spLocks noChangeAspect="1"/>
          </p:cNvSpPr>
          <p:nvPr/>
        </p:nvSpPr>
        <p:spPr>
          <a:xfrm>
            <a:off x="361950" y="1132191"/>
            <a:ext cx="10807700" cy="541071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CTZhongYuanSJ"/>
                <a:cs typeface="Times New Roman" panose="02020603050405020304" pitchFamily="18" charset="0"/>
              </a:rPr>
              <a:t>问题探究</a:t>
            </a:r>
            <a:endParaRPr lang="zh-CN" altLang="en-US"/>
          </a:p>
          <a:p>
            <a:pPr>
              <a:lnSpc>
                <a:spcPct val="120000"/>
              </a:lnSpc>
              <a:spcAft>
                <a:spcPct val="0"/>
              </a:spcAft>
              <a:tabLst>
                <a:tab pos="1188085"/>
                <a:tab pos="2163445"/>
                <a:tab pos="3142615"/>
                <a:tab pos="4190365"/>
              </a:tabLst>
            </a:pPr>
            <a:r>
              <a:rPr lang="zh-CN" altLang="zh-CN" smtClean="0">
                <a:solidFill>
                  <a:srgbClr val="000000"/>
                </a:solidFill>
                <a:ea typeface="楷体" panose="02010609060101010101" pitchFamily="49" charset="-122"/>
                <a:cs typeface="Times New Roman" panose="02020603050405020304" pitchFamily="18" charset="0"/>
              </a:rPr>
              <a:t>中华人民共和国</a:t>
            </a:r>
            <a:r>
              <a:rPr lang="zh-CN" altLang="zh-CN">
                <a:solidFill>
                  <a:srgbClr val="000000"/>
                </a:solidFill>
                <a:ea typeface="楷体" panose="02010609060101010101" pitchFamily="49" charset="-122"/>
                <a:cs typeface="Times New Roman" panose="02020603050405020304" pitchFamily="18" charset="0"/>
              </a:rPr>
              <a:t>成立时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在党中央领导下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经过社会各界广泛协商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确认单一制的国家结构形式符合中国实际。</a:t>
            </a:r>
            <a:r>
              <a:rPr lang="en-US" altLang="zh-CN">
                <a:solidFill>
                  <a:srgbClr val="000000"/>
                </a:solidFill>
                <a:ea typeface="宋体" panose="02010600030101010101" pitchFamily="2" charset="-122"/>
                <a:cs typeface="Times New Roman" panose="02020603050405020304" pitchFamily="18" charset="0"/>
              </a:rPr>
              <a:t>1949</a:t>
            </a:r>
            <a:r>
              <a:rPr lang="zh-CN" altLang="zh-CN">
                <a:solidFill>
                  <a:srgbClr val="000000"/>
                </a:solidFill>
                <a:ea typeface="楷体" panose="02010609060101010101" pitchFamily="49" charset="-122"/>
                <a:cs typeface="Times New Roman" panose="02020603050405020304" pitchFamily="18" charset="0"/>
              </a:rPr>
              <a:t>年通过的《中国人民政治协商会议共同纲领》正式提出建立单一制共和国</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确定无论普通的行政区</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还是民族自治区或特别行政区都是中央人民政府领导下的地方行政区域</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中华人民共和国是统一的国际法主体。</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结合材料</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运用</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国家的结构形式</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的知识</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说明我国实行单一制国家结构形式的原因。</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spd="slow">
    <p:comb/>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矩形 3"/>
          <p:cNvSpPr>
            <a:spLocks noChangeAspect="1"/>
          </p:cNvSpPr>
          <p:nvPr/>
        </p:nvSpPr>
        <p:spPr>
          <a:xfrm>
            <a:off x="361950" y="1369280"/>
            <a:ext cx="10807700" cy="3598999"/>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zh-CN" altLang="zh-CN">
                <a:latin typeface="Arial" pitchFamily="34" charset="0"/>
                <a:cs typeface="Times New Roman" panose="02020603050405020304" pitchFamily="18" charset="0"/>
              </a:rPr>
              <a:t>提示</a:t>
            </a:r>
            <a:r>
              <a:rPr lang="en-US" altLang="zh-CN">
                <a:latin typeface="Arial" pitchFamily="34" charset="0"/>
                <a:cs typeface="Times New Roman" panose="02020603050405020304" pitchFamily="18" charset="0"/>
              </a:rPr>
              <a:t>:</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a:t>
            </a:r>
            <a:r>
              <a:rPr lang="zh-CN" altLang="zh-CN">
                <a:solidFill>
                  <a:srgbClr val="000000"/>
                </a:solidFill>
                <a:ea typeface="楷体" panose="02010609060101010101" pitchFamily="49" charset="-122"/>
                <a:cs typeface="Times New Roman" panose="02020603050405020304" pitchFamily="18" charset="0"/>
              </a:rPr>
              <a:t>国家采取何种结构形式是阶级、民族、历史、文化等因素综合作用的结果。我国自古就是统一的多民族国家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只适合建立单一制国家。</a:t>
            </a: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②</a:t>
            </a:r>
            <a:r>
              <a:rPr lang="zh-CN" altLang="zh-CN">
                <a:solidFill>
                  <a:srgbClr val="000000"/>
                </a:solidFill>
                <a:ea typeface="楷体" panose="02010609060101010101" pitchFamily="49" charset="-122"/>
                <a:cs typeface="Times New Roman" panose="02020603050405020304" pitchFamily="18" charset="0"/>
              </a:rPr>
              <a:t>建立单一制的国家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保证中央的集中统一领导</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同时坚持民主集中制原则。中华人民共和国成立</a:t>
            </a:r>
            <a:r>
              <a:rPr lang="en-US" altLang="zh-CN">
                <a:solidFill>
                  <a:srgbClr val="000000"/>
                </a:solidFill>
                <a:ea typeface="宋体" panose="02010600030101010101" pitchFamily="2" charset="-122"/>
                <a:cs typeface="Times New Roman" panose="02020603050405020304" pitchFamily="18" charset="0"/>
              </a:rPr>
              <a:t>70</a:t>
            </a:r>
            <a:r>
              <a:rPr lang="zh-CN" altLang="zh-CN">
                <a:solidFill>
                  <a:srgbClr val="000000"/>
                </a:solidFill>
                <a:ea typeface="楷体" panose="02010609060101010101" pitchFamily="49" charset="-122"/>
                <a:cs typeface="Times New Roman" panose="02020603050405020304" pitchFamily="18" charset="0"/>
              </a:rPr>
              <a:t>多年的实践充分证明</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楷体" panose="02010609060101010101" pitchFamily="49" charset="-122"/>
                <a:cs typeface="Times New Roman" panose="02020603050405020304" pitchFamily="18" charset="0"/>
              </a:rPr>
              <a:t>实行单一制的国家结构形式是符合中国国情的最佳选择。</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spd="slow">
    <p:comb/>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a:spLocks noChangeAspect="1"/>
          </p:cNvSpPr>
          <p:nvPr/>
        </p:nvSpPr>
        <p:spPr>
          <a:xfrm>
            <a:off x="361950" y="739471"/>
            <a:ext cx="10807700" cy="537179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gn="ctr">
              <a:lnSpc>
                <a:spcPct val="120000"/>
              </a:lnSpc>
              <a:spcAft>
                <a:spcPct val="0"/>
              </a:spcAft>
              <a:tabLst>
                <a:tab pos="1188085"/>
                <a:tab pos="2163445"/>
                <a:tab pos="3142615"/>
                <a:tab pos="4190365"/>
              </a:tabLst>
            </a:pPr>
            <a:r>
              <a:rPr lang="zh-CN" altLang="zh-CN" smtClean="0">
                <a:solidFill>
                  <a:srgbClr val="000000"/>
                </a:solidFill>
                <a:latin typeface="NEU-BZ-S92" panose="02020503000000020003" pitchFamily="18" charset="-122"/>
                <a:ea typeface="CTZhongYuanSJ"/>
                <a:cs typeface="Times New Roman" panose="02020603050405020304" pitchFamily="18" charset="0"/>
              </a:rPr>
              <a:t>归纳</a:t>
            </a:r>
            <a:r>
              <a:rPr lang="zh-CN" altLang="en-US" smtClean="0">
                <a:solidFill>
                  <a:srgbClr val="000000"/>
                </a:solidFill>
                <a:latin typeface="NEU-BZ-S92" panose="02020503000000020003" pitchFamily="18" charset="-122"/>
                <a:ea typeface="CTZhongYuanSJ"/>
                <a:cs typeface="Times New Roman" panose="02020603050405020304" pitchFamily="18" charset="0"/>
              </a:rPr>
              <a:t>总结</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latin typeface="Arial" pitchFamily="34" charset="0"/>
                <a:cs typeface="Times New Roman" panose="02020603050405020304" pitchFamily="18" charset="0"/>
              </a:rPr>
              <a:t>单一制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组成单位。</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单一制国家的组成单位</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是按地域划分的普通行政区域或自治区域。</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中央与地方的关系。</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在单一制国家中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中央享有最高权力</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地方政权被置于中央政权的统一领导下</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只能在宪法和法律规定的权限范围内行使职权。</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spd="slow">
    <p:comb/>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 name="矩形 3"/>
          <p:cNvSpPr>
            <a:spLocks noChangeAspect="1"/>
          </p:cNvSpPr>
          <p:nvPr/>
        </p:nvSpPr>
        <p:spPr>
          <a:xfrm>
            <a:off x="361950" y="729639"/>
            <a:ext cx="10807700" cy="5371792"/>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latin typeface="Arial" pitchFamily="34" charset="0"/>
                <a:cs typeface="Times New Roman" panose="02020603050405020304" pitchFamily="18" charset="0"/>
              </a:rPr>
              <a:t>联邦制</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(1)</a:t>
            </a:r>
            <a:r>
              <a:rPr lang="zh-CN" altLang="zh-CN">
                <a:solidFill>
                  <a:srgbClr val="000000"/>
                </a:solidFill>
                <a:ea typeface="宋体" panose="02010600030101010101" pitchFamily="2" charset="-122"/>
                <a:cs typeface="Times New Roman" panose="02020603050405020304" pitchFamily="18" charset="0"/>
              </a:rPr>
              <a:t>组成单位。</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联邦制国家的组成单位是享有相对主权的完整政治实体。</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(2)</a:t>
            </a:r>
            <a:r>
              <a:rPr lang="zh-CN" altLang="zh-CN">
                <a:solidFill>
                  <a:srgbClr val="000000"/>
                </a:solidFill>
                <a:ea typeface="宋体" panose="02010600030101010101" pitchFamily="2" charset="-122"/>
                <a:cs typeface="Times New Roman" panose="02020603050405020304" pitchFamily="18" charset="0"/>
              </a:rPr>
              <a:t>中央与地方的关系。</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①</a:t>
            </a:r>
            <a:r>
              <a:rPr lang="zh-CN" altLang="zh-CN">
                <a:solidFill>
                  <a:srgbClr val="000000"/>
                </a:solidFill>
                <a:ea typeface="宋体" panose="02010600030101010101" pitchFamily="2" charset="-122"/>
                <a:cs typeface="Times New Roman" panose="02020603050405020304" pitchFamily="18" charset="0"/>
              </a:rPr>
              <a:t>在联邦制国家中</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国家整体与其组成部分的权限范围由联邦宪法规定</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都在各自的权限范围内享有最高权力并直接行使于人民</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相互间不得任意干涉。</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latin typeface="NEU-BZ-S92" panose="02020503000000020003" pitchFamily="18" charset="-122"/>
                <a:ea typeface="宋体" panose="02010600030101010101" pitchFamily="2" charset="-122"/>
                <a:cs typeface="宋体" panose="02010600030101010101" pitchFamily="2" charset="-122"/>
              </a:rPr>
              <a:t>②</a:t>
            </a:r>
            <a:r>
              <a:rPr lang="zh-CN" altLang="zh-CN">
                <a:solidFill>
                  <a:srgbClr val="000000"/>
                </a:solidFill>
                <a:ea typeface="宋体" panose="02010600030101010101" pitchFamily="2" charset="-122"/>
                <a:cs typeface="Times New Roman" panose="02020603050405020304" pitchFamily="18" charset="0"/>
              </a:rPr>
              <a:t>联邦各组成单位的权力并非由联邦整体所授予</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而是它自身作为政治实体所固有的。</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spd="slow">
    <p:comb/>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61950" y="1871935"/>
            <a:ext cx="10807700" cy="2417137"/>
          </a:xfrm>
          <a:prstGeom prst="rect">
            <a:avLst/>
          </a:prstGeom>
        </p:spPr>
        <p:txBody>
          <a:bodyPr>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spcAft>
                <a:spcPct val="0"/>
              </a:spcAft>
              <a:tabLst>
                <a:tab pos="1188085"/>
                <a:tab pos="2163445"/>
                <a:tab pos="3142615"/>
                <a:tab pos="4190365"/>
              </a:tabLst>
            </a:pPr>
            <a:r>
              <a:rPr lang="en-US" altLang="zh-CN">
                <a:solidFill>
                  <a:srgbClr val="000000"/>
                </a:solidFill>
                <a:ea typeface="宋体" panose="02010600030101010101" pitchFamily="2" charset="-122"/>
                <a:cs typeface="Times New Roman" panose="02020603050405020304" pitchFamily="18" charset="0"/>
              </a:rPr>
              <a:t>(3)</a:t>
            </a:r>
            <a:r>
              <a:rPr lang="zh-CN" altLang="zh-CN">
                <a:solidFill>
                  <a:srgbClr val="000000"/>
                </a:solidFill>
                <a:ea typeface="宋体" panose="02010600030101010101" pitchFamily="2" charset="-122"/>
                <a:cs typeface="Times New Roman" panose="02020603050405020304" pitchFamily="18" charset="0"/>
              </a:rPr>
              <a:t>邦联。</a:t>
            </a:r>
            <a:endParaRPr lang="zh-CN" altLang="zh-CN">
              <a:solidFill>
                <a:srgbClr val="000000"/>
              </a:solidFill>
              <a:latin typeface="NEU-BZ-S92" panose="02020503000000020003" pitchFamily="18" charset="-122"/>
              <a:ea typeface="NEU-BZ-S92" panose="02020503000000020003" pitchFamily="18" charset="-122"/>
              <a:cs typeface="Times New Roman" panose="02020603050405020304" pitchFamily="18" charset="0"/>
            </a:endParaRPr>
          </a:p>
          <a:p>
            <a:pPr>
              <a:lnSpc>
                <a:spcPct val="120000"/>
              </a:lnSpc>
              <a:spcAft>
                <a:spcPct val="0"/>
              </a:spcAft>
              <a:tabLst>
                <a:tab pos="1188085"/>
                <a:tab pos="2163445"/>
                <a:tab pos="3142615"/>
                <a:tab pos="4190365"/>
              </a:tabLst>
            </a:pPr>
            <a:r>
              <a:rPr lang="zh-CN" altLang="zh-CN">
                <a:solidFill>
                  <a:srgbClr val="000000"/>
                </a:solidFill>
                <a:ea typeface="宋体" panose="02010600030101010101" pitchFamily="2" charset="-122"/>
                <a:cs typeface="Times New Roman" panose="02020603050405020304" pitchFamily="18" charset="0"/>
              </a:rPr>
              <a:t>邦联是主权国家为某种共同利益而组成的国家联盟。邦联虽然也有类似国名的称呼</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但不是真正意义上的国家</a:t>
            </a:r>
            <a:r>
              <a:rPr lang="en-US" altLang="zh-CN">
                <a:solidFill>
                  <a:srgbClr val="000000"/>
                </a:solidFill>
                <a:ea typeface="宋体" panose="02010600030101010101" pitchFamily="2" charset="-122"/>
                <a:cs typeface="Times New Roman" panose="02020603050405020304" pitchFamily="18" charset="0"/>
              </a:rPr>
              <a:t>,</a:t>
            </a:r>
            <a:r>
              <a:rPr lang="zh-CN" altLang="zh-CN">
                <a:solidFill>
                  <a:srgbClr val="000000"/>
                </a:solidFill>
                <a:ea typeface="宋体" panose="02010600030101010101" pitchFamily="2" charset="-122"/>
                <a:cs typeface="Times New Roman" panose="02020603050405020304" pitchFamily="18" charset="0"/>
              </a:rPr>
              <a:t>不具有完整的国际法主体资格。</a:t>
            </a:r>
            <a:endParaRPr lang="zh-CN" altLang="zh-CN">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p:txBody>
      </p:sp>
    </p:spTree>
  </p:cSld>
  <p:clrMapOvr>
    <a:masterClrMapping/>
  </p:clrMapOvr>
  <p:transition spd="slow">
    <p:comb/>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矩形 2"/>
          <p:cNvSpPr>
            <a:spLocks noChangeAspect="1"/>
          </p:cNvSpPr>
          <p:nvPr/>
        </p:nvSpPr>
        <p:spPr>
          <a:xfrm>
            <a:off x="361950" y="780522"/>
            <a:ext cx="3890809" cy="68326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1pPr>
            <a:lvl2pPr marL="4572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2pPr>
            <a:lvl3pPr marL="9144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3pPr>
            <a:lvl4pPr marL="13716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4pPr>
            <a:lvl5pPr marL="1828800" algn="l" rtl="0" fontAlgn="base">
              <a:spcBef>
                <a:spcPct val="0"/>
              </a:spcBef>
              <a:spcAft>
                <a:spcPct val="0"/>
              </a:spcAft>
              <a:buFont typeface="Arial" pitchFamily="34" charset="0"/>
              <a:defRPr sz="3200" b="1" kern="1200">
                <a:solidFill>
                  <a:srgbClr val="FF0000"/>
                </a:solidFill>
                <a:latin typeface="Times New Roman" panose="02020603050405020304" pitchFamily="18" charset="0"/>
                <a:ea typeface="黑体" panose="02010600030101010101" pitchFamily="49" charset="-122"/>
                <a:cs typeface="+mn-cs"/>
              </a:defRPr>
            </a:lvl5pPr>
            <a:lvl6pPr marL="22860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6pPr>
            <a:lvl7pPr marL="27432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7pPr>
            <a:lvl8pPr marL="32004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8pPr>
            <a:lvl9pPr marL="3657600" algn="l" defTabSz="914400" rtl="0" eaLnBrk="1" latinLnBrk="0" hangingPunct="1">
              <a:defRPr sz="3200" b="1" kern="1200">
                <a:solidFill>
                  <a:srgbClr val="FF0000"/>
                </a:solidFill>
                <a:latin typeface="Times New Roman" panose="02020603050405020304" pitchFamily="18" charset="0"/>
                <a:ea typeface="黑体" panose="02010600030101010101" pitchFamily="49" charset="-122"/>
                <a:cs typeface="+mn-cs"/>
              </a:defRPr>
            </a:lvl9pPr>
          </a:lstStyle>
          <a:p>
            <a:pPr>
              <a:lnSpc>
                <a:spcPct val="120000"/>
              </a:lnSpc>
            </a:pPr>
            <a:r>
              <a:rPr lang="en-US" altLang="zh-CN" smtClean="0">
                <a:solidFill>
                  <a:srgbClr val="000000"/>
                </a:solidFill>
                <a:ea typeface="宋体" panose="02010600030101010101" pitchFamily="2" charset="-122"/>
              </a:rPr>
              <a:t>3.</a:t>
            </a:r>
            <a:r>
              <a:rPr lang="zh-CN" altLang="zh-CN" smtClean="0">
                <a:solidFill>
                  <a:srgbClr val="000000"/>
                </a:solidFill>
                <a:ea typeface="宋体" panose="02010600030101010101" pitchFamily="2" charset="-122"/>
                <a:cs typeface="Times New Roman" panose="02020603050405020304" pitchFamily="18" charset="0"/>
              </a:rPr>
              <a:t>单一</a:t>
            </a:r>
            <a:r>
              <a:rPr lang="zh-CN" altLang="zh-CN">
                <a:solidFill>
                  <a:srgbClr val="000000"/>
                </a:solidFill>
                <a:ea typeface="宋体" panose="02010600030101010101" pitchFamily="2" charset="-122"/>
                <a:cs typeface="Times New Roman" panose="02020603050405020304" pitchFamily="18" charset="0"/>
              </a:rPr>
              <a:t>制与联邦制</a:t>
            </a:r>
            <a:r>
              <a:rPr lang="zh-CN" altLang="zh-CN" smtClean="0">
                <a:solidFill>
                  <a:srgbClr val="000000"/>
                </a:solidFill>
                <a:ea typeface="宋体" panose="02010600030101010101" pitchFamily="2" charset="-122"/>
                <a:cs typeface="Times New Roman" panose="02020603050405020304" pitchFamily="18" charset="0"/>
              </a:rPr>
              <a:t>。</a:t>
            </a:r>
            <a:r>
              <a:rPr lang="en-US" altLang="zh-CN" smtClean="0">
                <a:solidFill>
                  <a:srgbClr val="000000"/>
                </a:solidFill>
                <a:ea typeface="宋体" panose="02010600030101010101" pitchFamily="2" charset="-122"/>
                <a:cs typeface="Times New Roman" panose="02020603050405020304" pitchFamily="18" charset="0"/>
              </a:rPr>
              <a:t> </a:t>
            </a:r>
            <a:endParaRPr lang="zh-CN" altLang="en-US"/>
          </a:p>
        </p:txBody>
      </p:sp>
      <p:graphicFrame>
        <p:nvGraphicFramePr>
          <p:cNvPr id="4" name="表格 3"/>
          <p:cNvGraphicFramePr>
            <a:graphicFrameLocks noGrp="1" noChangeAspect="1"/>
          </p:cNvGraphicFramePr>
          <p:nvPr/>
        </p:nvGraphicFramePr>
        <p:xfrm>
          <a:off x="361950" y="1440823"/>
          <a:ext cx="10807701" cy="4267200"/>
        </p:xfrm>
        <a:graphic>
          <a:graphicData uri="http://schemas.openxmlformats.org/drawingml/2006/table">
            <a:tbl>
              <a:tblPr firstRow="1" firstCol="1" bandRow="1"/>
              <a:tblGrid>
                <a:gridCol w="934591"/>
                <a:gridCol w="3888432"/>
                <a:gridCol w="5984678"/>
              </a:tblGrid>
              <a:tr h="0">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区别</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单一制</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联邦制</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组成</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单位</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按地域划分的普通</a:t>
                      </a:r>
                      <a:r>
                        <a:rPr lang="zh-CN"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行政区域</a:t>
                      </a:r>
                      <a:r>
                        <a:rPr lang="zh-CN" altLang="en-US"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或</a:t>
                      </a:r>
                      <a:r>
                        <a:rPr lang="zh-CN"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自治</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区域</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享有相对主权的完整政治实体</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权力</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划分</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中央享有最高权力</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地方政权被置于中央政权的统一领导下</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只能在宪法和法律规定的权限范围内行使职权</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联邦与成员单位的权限范围由联邦宪法规定</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各自在自己的权限范围内享有最高权力并直接行使于人民</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相互间不得任意干涉</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权力</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来源</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地方的权力是由中央授予的</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联邦组成部分的权力并非由整体所授予</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而是它自身作为政治实体所固有的</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comb/>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p:cNvGraphicFramePr>
            <a:graphicFrameLocks noGrp="1" noChangeAspect="1"/>
          </p:cNvGraphicFramePr>
          <p:nvPr/>
        </p:nvGraphicFramePr>
        <p:xfrm>
          <a:off x="361950" y="1070015"/>
          <a:ext cx="10807701" cy="4267200"/>
        </p:xfrm>
        <a:graphic>
          <a:graphicData uri="http://schemas.openxmlformats.org/drawingml/2006/table">
            <a:tbl>
              <a:tblPr firstRow="1" firstCol="1" bandRow="1"/>
              <a:tblGrid>
                <a:gridCol w="1294631"/>
                <a:gridCol w="3960440"/>
                <a:gridCol w="5552630"/>
              </a:tblGrid>
              <a:tr h="0">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区别</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单一制</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联邦制</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国家机构</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组成</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全国只有一个中央政权</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除有联邦中央政权外</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联邦成员单位也有自己的政权</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法律</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体系</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全国只有一部宪法、一种法律体系</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除有联邦的宪法外</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联邦成员单位也有自己的宪法</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对外</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关系</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中央政权统一行使外交权</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地方政权不能代表国家行使外交权</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联邦是国际交往的主体</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但有的联邦制国家允许联邦成员单位有某些外交权</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代表</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国家</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中国、法国、英国、意大利、日本</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c>
                  <a:txBody>
                    <a:bodyPr vert="horz" wrap="square"/>
                    <a:lstStyle/>
                    <a:p>
                      <a:pPr>
                        <a:spcAft>
                          <a:spcPct val="0"/>
                        </a:spcAft>
                        <a:tabLst>
                          <a:tab pos="1188085"/>
                          <a:tab pos="2163445"/>
                          <a:tab pos="3142615"/>
                          <a:tab pos="4190365"/>
                        </a:tabLst>
                      </a:pP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美国、德国、俄罗斯、巴西、印度</a:t>
                      </a:r>
                      <a:endParaRPr lang="zh-CN" sz="2800">
                        <a:solidFill>
                          <a:srgbClr val="000000"/>
                        </a:solidFill>
                        <a:effectLst/>
                        <a:latin typeface="NEU-BZ-S92" panose="02020503000000020003" pitchFamily="18" charset="-122"/>
                        <a:ea typeface="NEU-BZ-S92" panose="02020503000000020003" pitchFamily="18" charset="-122"/>
                        <a:cs typeface="Times New Roman" panose="02020603050405020304" pitchFamily="18" charset="0"/>
                      </a:endParaRPr>
                    </a:p>
                  </a:txBody>
                  <a:tcPr marL="30480" marR="30480" marT="0" marB="0" anchor="ctr">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p:transition spd="slow">
    <p:comb/>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252075" cy="5210175"/>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https://d.book118.com/548133045130006044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穿越">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经典">
      <a:maj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宋体"/>
        <a:cs typeface="Arial"/>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21</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21</vt:i4>
      </vt:variant>
    </vt:vector>
  </HeadingPairs>
  <TitlesOfParts>
    <vt:vector baseType="lpstr" size="33">
      <vt:lpstr>Arial</vt:lpstr>
      <vt:lpstr>Calibri</vt:lpstr>
      <vt:lpstr>黑体</vt:lpstr>
      <vt:lpstr>Times New Roman</vt:lpstr>
      <vt:lpstr>宋体</vt:lpstr>
      <vt:lpstr>隶书</vt:lpstr>
      <vt:lpstr>NEU-BZ-S92</vt:lpstr>
      <vt:lpstr>微软雅黑</vt:lpstr>
      <vt:lpstr>楷体</vt:lpstr>
      <vt:lpstr>苏新诗柳楷简</vt:lpstr>
      <vt:lpstr>CTZhongYuanSJ</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2024-09-25T03:56:00.641</cp:lastPrinted>
  <dcterms:created xsi:type="dcterms:W3CDTF">2024-09-24T19:56:00Z</dcterms:created>
  <dcterms:modified xsi:type="dcterms:W3CDTF">2024-09-24T19:56:02Z</dcterms:modified>
</cp:coreProperties>
</file>