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7" r:id="rId49"/>
    <p:sldId id="399" r:id="rId50"/>
  </p:sldIdLst>
  <p:sldSz cx="8788400" cy="66294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slide" Target="slides/slide48.xml" /><Relationship Id="rId51" Type="http://schemas.openxmlformats.org/officeDocument/2006/relationships/tags" Target="tags/tag1.xml" /><Relationship Id="rId52" Type="http://schemas.openxmlformats.org/officeDocument/2006/relationships/presProps" Target="presProps.xml" /><Relationship Id="rId53" Type="http://schemas.openxmlformats.org/officeDocument/2006/relationships/viewProps" Target="viewProps.xml" /><Relationship Id="rId54" Type="http://schemas.openxmlformats.org/officeDocument/2006/relationships/theme" Target="theme/theme1.xml" /><Relationship Id="rId55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8F7A0-8B1B-4FE7-92D3-B758869C5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957DC-2195-4AB1-8ADA-F8B1962F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66AE7-A9BB-4462-8BAB-44BBB8FE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9698F-E4CE-4D00-AFA7-3E77F6D7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E7E00-0B56-4C50-B219-A43CB2F09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2C82F-1836-420D-B2CA-ECF52B9FF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A940C-73C0-470F-8F42-85BCE5914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8955C-B90B-42D4-9CE5-572F1AD3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A9769-2940-4783-9C46-042D67CB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A6B95-6ED3-43AA-82CC-8A8E3E63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C7044-3794-4AD7-9900-C97965803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808287" y="161925"/>
            <a:ext cx="3141979" cy="4940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18260" y="3712464"/>
            <a:ext cx="6151880" cy="1657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39420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526026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53975" y="50800"/>
            <a:ext cx="8705850" cy="65341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808287" y="161925"/>
            <a:ext cx="3141979" cy="4940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50862" y="1181100"/>
            <a:ext cx="7355840" cy="448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988056" y="6165342"/>
            <a:ext cx="2812288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39420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327648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703404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327265" cy="25971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876800" indent="285750">
              <a:lnSpc>
                <a:spcPct val="152000"/>
              </a:lnSpc>
              <a:spcBef>
                <a:spcPts val="95"/>
              </a:spcBef>
              <a:buChar char="●"/>
              <a:tabLst>
                <a:tab pos="298450"/>
              </a:tabLst>
            </a:pPr>
            <a:r>
              <a:rPr sz="1850" b="1" spc="-10">
                <a:latin typeface="Microsoft JhengHei"/>
                <a:cs typeface="Microsoft JhengHei"/>
              </a:rPr>
              <a:t>任务实施的专业知识一、生物学特性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马铃薯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又称为土豆、山药蛋、洋芋等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为茄科茄属中能形成地下块</a:t>
            </a:r>
            <a:r>
              <a:rPr sz="1850" spc="-50">
                <a:latin typeface="宋体"/>
                <a:cs typeface="宋体"/>
              </a:rPr>
              <a:t>茎</a:t>
            </a:r>
            <a:r>
              <a:rPr sz="1850" spc="-75">
                <a:latin typeface="宋体"/>
                <a:cs typeface="宋体"/>
              </a:rPr>
              <a:t>的一年生草本植物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是重要的粮菜兼用作物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还可以酿酒和制淀粉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用途</a:t>
            </a:r>
            <a:r>
              <a:rPr sz="1850" spc="-50">
                <a:latin typeface="宋体"/>
                <a:cs typeface="宋体"/>
              </a:rPr>
              <a:t>广</a:t>
            </a:r>
            <a:r>
              <a:rPr sz="1850" spc="-75">
                <a:latin typeface="宋体"/>
                <a:cs typeface="宋体"/>
              </a:rPr>
              <a:t>泛。马铃薯生长期短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可与玉米、棉花等作物间套作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产品耐贮藏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在蔬</a:t>
            </a:r>
            <a:r>
              <a:rPr sz="1850" spc="-50">
                <a:latin typeface="宋体"/>
                <a:cs typeface="宋体"/>
              </a:rPr>
              <a:t>菜</a:t>
            </a:r>
            <a:r>
              <a:rPr sz="1850" spc="-75">
                <a:latin typeface="宋体"/>
                <a:cs typeface="宋体"/>
              </a:rPr>
              <a:t>周年供应上有堵淡补缺的作用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世界各地普遍栽培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65695" cy="3454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6006465">
              <a:lnSpc>
                <a:spcPct val="152000"/>
              </a:lnSpc>
              <a:spcBef>
                <a:spcPts val="95"/>
              </a:spcBef>
            </a:pP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形态特</a:t>
            </a:r>
            <a:r>
              <a:rPr sz="1850" b="1" spc="-50">
                <a:latin typeface="Microsoft JhengHei"/>
                <a:cs typeface="Microsoft JhengHei"/>
              </a:rPr>
              <a:t>征 </a:t>
            </a:r>
            <a:r>
              <a:rPr sz="1850" b="1" spc="180">
                <a:latin typeface="Microsoft JhengHei"/>
                <a:cs typeface="Microsoft JhengHei"/>
              </a:rPr>
              <a:t>1</a:t>
            </a:r>
            <a:r>
              <a:rPr sz="1850" b="1" spc="65">
                <a:latin typeface="Microsoft JhengHei"/>
                <a:cs typeface="Microsoft JhengHei"/>
              </a:rPr>
              <a:t>.根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根系有初生根和匍匐根两种类型。块茎发芽后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在主茎的基部紧靠</a:t>
            </a:r>
            <a:r>
              <a:rPr sz="1850" spc="15">
                <a:latin typeface="宋体"/>
                <a:cs typeface="宋体"/>
              </a:rPr>
              <a:t>芽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70">
                <a:latin typeface="宋体"/>
                <a:cs typeface="宋体"/>
              </a:rPr>
              <a:t>眼的部分产生的初生根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称为芽眼根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形成主要吸收根系。随着芽的生长</a:t>
            </a:r>
            <a:r>
              <a:rPr sz="1850" spc="15">
                <a:latin typeface="宋体"/>
                <a:cs typeface="宋体"/>
              </a:rPr>
              <a:t>, </a:t>
            </a:r>
            <a:r>
              <a:rPr sz="1850" spc="-70">
                <a:latin typeface="宋体"/>
                <a:cs typeface="宋体"/>
              </a:rPr>
              <a:t>在地下茎的各节处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长出次生根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称为匍匐根。初生根和次生根组成须根系</a:t>
            </a:r>
            <a:r>
              <a:rPr sz="1850" spc="15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起吸收作用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42875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马铃薯用块茎繁殖的植株无主根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只有须根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主要分布在</a:t>
            </a:r>
            <a:r>
              <a:rPr sz="1850" spc="-35">
                <a:latin typeface="宋体"/>
                <a:cs typeface="宋体"/>
              </a:rPr>
              <a:t>30cm</a:t>
            </a:r>
            <a:r>
              <a:rPr sz="1850" spc="-75">
                <a:latin typeface="宋体"/>
                <a:cs typeface="宋体"/>
              </a:rPr>
              <a:t>左右的</a:t>
            </a:r>
            <a:r>
              <a:rPr sz="1850" spc="-50">
                <a:latin typeface="宋体"/>
                <a:cs typeface="宋体"/>
              </a:rPr>
              <a:t>土</a:t>
            </a:r>
            <a:r>
              <a:rPr sz="1850" spc="-75">
                <a:latin typeface="宋体"/>
                <a:cs typeface="宋体"/>
              </a:rPr>
              <a:t>层中。用种子直播的实生苗根系入土较深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为直根系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90625"/>
            <a:ext cx="7298690" cy="169227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850" b="1" spc="180">
                <a:latin typeface="Microsoft JhengHei"/>
                <a:cs typeface="Microsoft JhengHei"/>
              </a:rPr>
              <a:t>2</a:t>
            </a:r>
            <a:r>
              <a:rPr sz="1850" b="1" spc="65">
                <a:latin typeface="Microsoft JhengHei"/>
                <a:cs typeface="Microsoft JhengHei"/>
              </a:rPr>
              <a:t>.茎</a:t>
            </a:r>
            <a:endParaRPr sz="1850">
              <a:latin typeface="Microsoft JhengHei"/>
              <a:cs typeface="Microsoft JhengHei"/>
            </a:endParaRPr>
          </a:p>
          <a:p>
            <a:pPr marL="17145" marR="205104" indent="428625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按发生的部位、形态和功能的不同分为地上茎、地下茎、匍匐茎</a:t>
            </a:r>
            <a:r>
              <a:rPr sz="1850" spc="-50">
                <a:latin typeface="宋体"/>
                <a:cs typeface="宋体"/>
              </a:rPr>
              <a:t>和</a:t>
            </a:r>
            <a:r>
              <a:rPr sz="1850" spc="-75">
                <a:latin typeface="宋体"/>
                <a:cs typeface="宋体"/>
              </a:rPr>
              <a:t>块茎</a:t>
            </a:r>
            <a:r>
              <a:rPr sz="1850" spc="-35">
                <a:latin typeface="宋体"/>
                <a:cs typeface="宋体"/>
              </a:rPr>
              <a:t>4</a:t>
            </a:r>
            <a:r>
              <a:rPr sz="1850" spc="-75">
                <a:latin typeface="宋体"/>
                <a:cs typeface="宋体"/>
              </a:rPr>
              <a:t>种类型。马铃薯的植株形态如图</a:t>
            </a:r>
            <a:r>
              <a:rPr sz="1850" spc="-35">
                <a:latin typeface="宋体"/>
                <a:cs typeface="宋体"/>
              </a:rPr>
              <a:t>9-1</a:t>
            </a:r>
            <a:r>
              <a:rPr sz="1850" spc="-75">
                <a:latin typeface="宋体"/>
                <a:cs typeface="宋体"/>
              </a:rPr>
              <a:t>所示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-5080">
              <a:lnSpc>
                <a:spcPct val="118200"/>
              </a:lnSpc>
              <a:tabLst>
                <a:tab pos="1331595"/>
              </a:tabLst>
            </a:pPr>
            <a:r>
              <a:rPr sz="1850" b="1" spc="165">
                <a:latin typeface="Microsoft JhengHei"/>
                <a:cs typeface="Microsoft JhengHei"/>
              </a:rPr>
              <a:t>(1)</a:t>
            </a:r>
            <a:r>
              <a:rPr sz="1850" b="1">
                <a:latin typeface="Microsoft JhengHei"/>
                <a:cs typeface="Microsoft JhengHei"/>
              </a:rPr>
              <a:t>地上</a:t>
            </a:r>
            <a:r>
              <a:rPr sz="1850" b="1" spc="-50">
                <a:latin typeface="Microsoft JhengHei"/>
                <a:cs typeface="Microsoft JhengHei"/>
              </a:rPr>
              <a:t>茎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地面以上的主茎和分枝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茎高</a:t>
            </a:r>
            <a:r>
              <a:rPr sz="1850" spc="-35">
                <a:latin typeface="宋体"/>
                <a:cs typeface="宋体"/>
              </a:rPr>
              <a:t>30~100cm,</a:t>
            </a:r>
            <a:r>
              <a:rPr sz="1850" spc="-75">
                <a:latin typeface="宋体"/>
                <a:cs typeface="宋体"/>
              </a:rPr>
              <a:t>横切面为三角形或</a:t>
            </a:r>
            <a:r>
              <a:rPr sz="1850" spc="-50">
                <a:latin typeface="宋体"/>
                <a:cs typeface="宋体"/>
              </a:rPr>
              <a:t>多</a:t>
            </a:r>
            <a:r>
              <a:rPr sz="1850" spc="-75">
                <a:latin typeface="宋体"/>
                <a:cs typeface="宋体"/>
              </a:rPr>
              <a:t>角形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有茎翼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是识别不同品种的依据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79600" y="2905125"/>
            <a:ext cx="620839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75">
                <a:latin typeface="宋体"/>
                <a:cs typeface="宋体"/>
              </a:rPr>
              <a:t>主茎埋入地下的部分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</a:t>
            </a:r>
            <a:r>
              <a:rPr sz="1850" spc="-35">
                <a:latin typeface="宋体"/>
                <a:cs typeface="宋体"/>
              </a:rPr>
              <a:t>6~8</a:t>
            </a:r>
            <a:r>
              <a:rPr sz="1850" spc="-65">
                <a:latin typeface="宋体"/>
                <a:cs typeface="宋体"/>
              </a:rPr>
              <a:t>节,长</a:t>
            </a:r>
            <a:r>
              <a:rPr sz="1850" spc="-35">
                <a:latin typeface="宋体"/>
                <a:cs typeface="宋体"/>
              </a:rPr>
              <a:t>10cm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其上着生根系</a:t>
            </a:r>
            <a:r>
              <a:rPr sz="1850" spc="-50">
                <a:latin typeface="宋体"/>
                <a:cs typeface="宋体"/>
              </a:rPr>
              <a:t>和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0862" y="2857500"/>
            <a:ext cx="1112520" cy="1025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8200"/>
              </a:lnSpc>
              <a:spcBef>
                <a:spcPts val="95"/>
              </a:spcBef>
            </a:pPr>
            <a:r>
              <a:rPr sz="1850" b="1" spc="165">
                <a:latin typeface="Microsoft JhengHei"/>
                <a:cs typeface="Microsoft JhengHei"/>
              </a:rPr>
              <a:t>(2</a:t>
            </a:r>
            <a:r>
              <a:rPr sz="1850" b="1" spc="25">
                <a:latin typeface="Microsoft JhengHei"/>
                <a:cs typeface="Microsoft JhengHei"/>
              </a:rPr>
              <a:t>)地下茎</a:t>
            </a:r>
            <a:r>
              <a:rPr sz="1850" spc="-70">
                <a:latin typeface="宋体"/>
                <a:cs typeface="宋体"/>
              </a:rPr>
              <a:t>匍匐茎。</a:t>
            </a:r>
            <a:r>
              <a:rPr sz="1850" spc="-50">
                <a:latin typeface="宋体"/>
                <a:cs typeface="宋体"/>
              </a:rPr>
              <a:t> </a:t>
            </a:r>
            <a:r>
              <a:rPr sz="1850" b="1" spc="165">
                <a:latin typeface="Microsoft JhengHei"/>
                <a:cs typeface="Microsoft JhengHei"/>
              </a:rPr>
              <a:t>(3</a:t>
            </a:r>
            <a:r>
              <a:rPr sz="1850" b="1" spc="25">
                <a:latin typeface="Microsoft JhengHei"/>
                <a:cs typeface="Microsoft JhengHei"/>
              </a:rPr>
              <a:t>)匍匐茎</a:t>
            </a:r>
            <a:endParaRPr sz="185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70075" y="3571875"/>
            <a:ext cx="609409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75">
                <a:latin typeface="宋体"/>
                <a:cs typeface="宋体"/>
              </a:rPr>
              <a:t>由地下茎的腋芽发育而成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一个主茎上能长出</a:t>
            </a:r>
            <a:r>
              <a:rPr sz="1850" spc="-35">
                <a:latin typeface="宋体"/>
                <a:cs typeface="宋体"/>
              </a:rPr>
              <a:t>4~8</a:t>
            </a:r>
            <a:r>
              <a:rPr sz="1850" spc="-75">
                <a:latin typeface="宋体"/>
                <a:cs typeface="宋体"/>
              </a:rPr>
              <a:t>条匍匐茎</a:t>
            </a:r>
            <a:r>
              <a:rPr sz="1850" spc="-45">
                <a:latin typeface="宋体"/>
                <a:cs typeface="宋体"/>
              </a:rPr>
              <a:t>,长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50862" y="3857625"/>
            <a:ext cx="7465695" cy="202565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7145">
              <a:lnSpc>
                <a:spcPct val="100000"/>
              </a:lnSpc>
              <a:spcBef>
                <a:spcPts val="500"/>
              </a:spcBef>
            </a:pPr>
            <a:r>
              <a:rPr sz="1850" spc="-75">
                <a:latin typeface="宋体"/>
                <a:cs typeface="宋体"/>
              </a:rPr>
              <a:t>度为</a:t>
            </a:r>
            <a:r>
              <a:rPr sz="1850" spc="-35">
                <a:latin typeface="宋体"/>
                <a:cs typeface="宋体"/>
              </a:rPr>
              <a:t>3~10cm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-5080">
              <a:lnSpc>
                <a:spcPct val="118200"/>
              </a:lnSpc>
              <a:tabLst>
                <a:tab pos="1093470"/>
              </a:tabLst>
            </a:pPr>
            <a:r>
              <a:rPr sz="1850" b="1" spc="165">
                <a:latin typeface="Microsoft JhengHei"/>
                <a:cs typeface="Microsoft JhengHei"/>
              </a:rPr>
              <a:t>(4)</a:t>
            </a:r>
            <a:r>
              <a:rPr sz="1850" b="1" spc="5">
                <a:latin typeface="Microsoft JhengHei"/>
                <a:cs typeface="Microsoft JhengHei"/>
              </a:rPr>
              <a:t>块</a:t>
            </a:r>
            <a:r>
              <a:rPr sz="1850" b="1" spc="15">
                <a:latin typeface="Microsoft JhengHei"/>
                <a:cs typeface="Microsoft JhengHei"/>
              </a:rPr>
              <a:t>茎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0">
                <a:latin typeface="宋体"/>
                <a:cs typeface="宋体"/>
              </a:rPr>
              <a:t>匍匐茎尖端膨大形成的块茎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即产品器官。块茎与匍匐茎相连</a:t>
            </a:r>
            <a:r>
              <a:rPr sz="1850" spc="15">
                <a:latin typeface="宋体"/>
                <a:cs typeface="宋体"/>
              </a:rPr>
              <a:t>的</a:t>
            </a:r>
            <a:r>
              <a:rPr sz="1850" spc="-70">
                <a:latin typeface="宋体"/>
                <a:cs typeface="宋体"/>
              </a:rPr>
              <a:t>一端叫薯尾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另一端叫薯顶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表面分布着许多芽眼。芽眼由芽和芽眉组成</a:t>
            </a:r>
            <a:r>
              <a:rPr sz="1850" spc="15">
                <a:latin typeface="宋体"/>
                <a:cs typeface="宋体"/>
              </a:rPr>
              <a:t>, </a:t>
            </a:r>
            <a:r>
              <a:rPr sz="1850" spc="-70">
                <a:latin typeface="宋体"/>
                <a:cs typeface="宋体"/>
              </a:rPr>
              <a:t>芽眉是变态叶鳞片脱落后的叶痕。每个芽眼有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个主芽、</a:t>
            </a:r>
            <a:r>
              <a:rPr sz="1850" spc="-30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个副芽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副芽</a:t>
            </a:r>
            <a:r>
              <a:rPr sz="1850" spc="15">
                <a:latin typeface="宋体"/>
                <a:cs typeface="宋体"/>
              </a:rPr>
              <a:t>一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70">
                <a:latin typeface="宋体"/>
                <a:cs typeface="宋体"/>
              </a:rPr>
              <a:t>般保持休眠状态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只有当主芽受到伤害后才萌发。薯顶芽眼较密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发芽势强</a:t>
            </a:r>
            <a:r>
              <a:rPr sz="1850" spc="15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具有顶端优势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006600" y="1193800"/>
            <a:ext cx="4410074" cy="408622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660775" y="5248275"/>
            <a:ext cx="2235835" cy="539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  <a:tabLst>
                <a:tab pos="466090"/>
              </a:tabLst>
            </a:pPr>
            <a:r>
              <a:rPr sz="1100" spc="-65">
                <a:latin typeface="宋体"/>
                <a:cs typeface="宋体"/>
              </a:rPr>
              <a:t>图</a:t>
            </a:r>
            <a:r>
              <a:rPr sz="1100" spc="-35">
                <a:latin typeface="宋体"/>
                <a:cs typeface="宋体"/>
              </a:rPr>
              <a:t>9-</a:t>
            </a:r>
            <a:r>
              <a:rPr sz="1100" spc="-50">
                <a:latin typeface="宋体"/>
                <a:cs typeface="宋体"/>
              </a:rPr>
              <a:t>1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65">
                <a:latin typeface="宋体"/>
                <a:cs typeface="宋体"/>
              </a:rPr>
              <a:t>马铃薯植株形</a:t>
            </a:r>
            <a:r>
              <a:rPr sz="1100" spc="-50">
                <a:latin typeface="宋体"/>
                <a:cs typeface="宋体"/>
              </a:rPr>
              <a:t>态</a:t>
            </a:r>
            <a:endParaRPr sz="11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30"/>
              </a:spcBef>
            </a:pPr>
            <a:r>
              <a:rPr sz="1100" spc="-50">
                <a:latin typeface="宋体"/>
                <a:cs typeface="宋体"/>
              </a:rPr>
              <a:t>1—</a:t>
            </a:r>
            <a:r>
              <a:rPr sz="1100" spc="-65">
                <a:latin typeface="宋体"/>
                <a:cs typeface="宋体"/>
              </a:rPr>
              <a:t>地上</a:t>
            </a:r>
            <a:r>
              <a:rPr sz="1100" spc="240">
                <a:latin typeface="宋体"/>
                <a:cs typeface="宋体"/>
              </a:rPr>
              <a:t>茎 </a:t>
            </a:r>
            <a:r>
              <a:rPr sz="1100" spc="-50">
                <a:latin typeface="宋体"/>
                <a:cs typeface="宋体"/>
              </a:rPr>
              <a:t>2—</a:t>
            </a:r>
            <a:r>
              <a:rPr sz="1100" spc="-65">
                <a:latin typeface="宋体"/>
                <a:cs typeface="宋体"/>
              </a:rPr>
              <a:t>地下主</a:t>
            </a:r>
            <a:r>
              <a:rPr sz="1100" spc="240">
                <a:latin typeface="宋体"/>
                <a:cs typeface="宋体"/>
              </a:rPr>
              <a:t>茎 </a:t>
            </a:r>
            <a:r>
              <a:rPr sz="1100" spc="-50">
                <a:latin typeface="宋体"/>
                <a:cs typeface="宋体"/>
              </a:rPr>
              <a:t>3—</a:t>
            </a:r>
            <a:r>
              <a:rPr sz="1100" spc="-65">
                <a:latin typeface="宋体"/>
                <a:cs typeface="宋体"/>
              </a:rPr>
              <a:t>匍匐</a:t>
            </a:r>
            <a:r>
              <a:rPr sz="1100" spc="-50">
                <a:latin typeface="宋体"/>
                <a:cs typeface="宋体"/>
              </a:rPr>
              <a:t>茎</a:t>
            </a:r>
            <a:endParaRPr sz="11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30"/>
              </a:spcBef>
            </a:pPr>
            <a:r>
              <a:rPr sz="1100" spc="-50">
                <a:latin typeface="宋体"/>
                <a:cs typeface="宋体"/>
              </a:rPr>
              <a:t>4</a:t>
            </a:r>
            <a:r>
              <a:rPr sz="1100" spc="85">
                <a:latin typeface="宋体"/>
                <a:cs typeface="宋体"/>
              </a:rPr>
              <a:t>—块茎 </a:t>
            </a:r>
            <a:r>
              <a:rPr sz="1100" spc="-50">
                <a:latin typeface="宋体"/>
                <a:cs typeface="宋体"/>
              </a:rPr>
              <a:t>5</a:t>
            </a:r>
            <a:r>
              <a:rPr sz="1100" spc="85">
                <a:latin typeface="宋体"/>
                <a:cs typeface="宋体"/>
              </a:rPr>
              <a:t>—种薯 </a:t>
            </a:r>
            <a:r>
              <a:rPr sz="1100" spc="-50">
                <a:latin typeface="宋体"/>
                <a:cs typeface="宋体"/>
              </a:rPr>
              <a:t>6—根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43116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3"/>
              <a:tabLst>
                <a:tab pos="260350"/>
              </a:tabLst>
            </a:pPr>
            <a:r>
              <a:rPr sz="1850" b="1" spc="30">
                <a:latin typeface="Microsoft JhengHei"/>
                <a:cs typeface="Microsoft JhengHei"/>
              </a:rPr>
              <a:t>叶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叶片深绿色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密生茸毛。马铃薯最先出土的叶为单叶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心形或倒心形</a:t>
            </a:r>
            <a:r>
              <a:rPr sz="1850" spc="-10">
                <a:latin typeface="宋体"/>
                <a:cs typeface="宋体"/>
              </a:rPr>
              <a:t>,全</a:t>
            </a:r>
            <a:r>
              <a:rPr sz="1850" spc="-50">
                <a:latin typeface="宋体"/>
                <a:cs typeface="宋体"/>
              </a:rPr>
              <a:t>缘,</a:t>
            </a:r>
            <a:r>
              <a:rPr sz="1850" spc="-70">
                <a:latin typeface="宋体"/>
                <a:cs typeface="宋体"/>
              </a:rPr>
              <a:t>称为初生叶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以后发生的叶为奇数羽状复叶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由顶生小叶、侧生小叶</a:t>
            </a:r>
            <a:r>
              <a:rPr sz="1850" spc="15">
                <a:latin typeface="宋体"/>
                <a:cs typeface="宋体"/>
              </a:rPr>
              <a:t>及</a:t>
            </a:r>
            <a:r>
              <a:rPr sz="1850" spc="-70">
                <a:latin typeface="宋体"/>
                <a:cs typeface="宋体"/>
              </a:rPr>
              <a:t>数枚小裂片构成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4"/>
              <a:tabLst>
                <a:tab pos="260350"/>
              </a:tabLst>
            </a:pPr>
            <a:r>
              <a:rPr sz="1850" b="1" spc="30">
                <a:latin typeface="Microsoft JhengHei"/>
                <a:cs typeface="Microsoft JhengHei"/>
              </a:rPr>
              <a:t>花</a:t>
            </a:r>
            <a:endParaRPr sz="1850">
              <a:latin typeface="Microsoft JhengHei"/>
              <a:cs typeface="Microsoft JhengHei"/>
            </a:endParaRPr>
          </a:p>
          <a:p>
            <a:pPr marL="17145" marR="1193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伞形或聚伞形花序着生枝顶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花冠漏斗状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白色、紫色或紫红色。自</a:t>
            </a:r>
            <a:r>
              <a:rPr sz="1850" spc="-50">
                <a:latin typeface="宋体"/>
                <a:cs typeface="宋体"/>
              </a:rPr>
              <a:t>花</a:t>
            </a:r>
            <a:r>
              <a:rPr sz="1850" spc="-75">
                <a:latin typeface="宋体"/>
                <a:cs typeface="宋体"/>
              </a:rPr>
              <a:t>授粉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5"/>
              <a:tabLst>
                <a:tab pos="260350"/>
              </a:tabLst>
            </a:pPr>
            <a:r>
              <a:rPr sz="1850" b="1" spc="-10">
                <a:latin typeface="Microsoft JhengHei"/>
                <a:cs typeface="Microsoft JhengHei"/>
              </a:rPr>
              <a:t>果实和种子</a:t>
            </a:r>
            <a:endParaRPr sz="1850">
              <a:latin typeface="Microsoft JhengHei"/>
              <a:cs typeface="Microsoft JhengHei"/>
            </a:endParaRPr>
          </a:p>
          <a:p>
            <a:pPr marL="17145" marR="1193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浆果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球形。种子小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肾形。马铃薯多数品种花而不实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应早期摘除</a:t>
            </a:r>
            <a:r>
              <a:rPr sz="1850" spc="-45">
                <a:latin typeface="宋体"/>
                <a:cs typeface="宋体"/>
              </a:rPr>
              <a:t>,以</a:t>
            </a:r>
            <a:r>
              <a:rPr sz="1850" spc="-75">
                <a:latin typeface="宋体"/>
                <a:cs typeface="宋体"/>
              </a:rPr>
              <a:t>促进块茎生长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200150"/>
            <a:ext cx="7441565" cy="43116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505450">
              <a:lnSpc>
                <a:spcPct val="101400"/>
              </a:lnSpc>
              <a:spcBef>
                <a:spcPts val="90"/>
              </a:spcBef>
            </a:pPr>
            <a:r>
              <a:rPr sz="1850" b="1" spc="210">
                <a:latin typeface="Microsoft JhengHei"/>
                <a:cs typeface="Microsoft JhengHei"/>
              </a:rPr>
              <a:t>(二)</a:t>
            </a:r>
            <a:r>
              <a:rPr sz="1850" b="1">
                <a:latin typeface="Microsoft JhengHei"/>
                <a:cs typeface="Microsoft JhengHei"/>
              </a:rPr>
              <a:t>生长发育周</a:t>
            </a:r>
            <a:r>
              <a:rPr sz="1850" b="1" spc="-50">
                <a:latin typeface="Microsoft JhengHei"/>
                <a:cs typeface="Microsoft JhengHei"/>
              </a:rPr>
              <a:t>期 </a:t>
            </a:r>
            <a:r>
              <a:rPr sz="1850" b="1" spc="180">
                <a:latin typeface="Microsoft JhengHei"/>
                <a:cs typeface="Microsoft JhengHei"/>
              </a:rPr>
              <a:t>1.</a:t>
            </a:r>
            <a:r>
              <a:rPr sz="1850" b="1">
                <a:latin typeface="Microsoft JhengHei"/>
                <a:cs typeface="Microsoft JhengHei"/>
              </a:rPr>
              <a:t>发芽</a:t>
            </a:r>
            <a:r>
              <a:rPr sz="1850" b="1" spc="-50">
                <a:latin typeface="Microsoft JhengHei"/>
                <a:cs typeface="Microsoft JhengHei"/>
              </a:rPr>
              <a:t>期</a:t>
            </a:r>
            <a:endParaRPr sz="1850">
              <a:latin typeface="Microsoft JhengHei"/>
              <a:cs typeface="Microsoft JhengHei"/>
            </a:endParaRPr>
          </a:p>
          <a:p>
            <a:pPr marL="12700" marR="2976880" indent="433070">
              <a:lnSpc>
                <a:spcPts val="2250"/>
              </a:lnSpc>
              <a:spcBef>
                <a:spcPts val="80"/>
              </a:spcBef>
            </a:pPr>
            <a:r>
              <a:rPr sz="1850" spc="-75">
                <a:latin typeface="宋体"/>
                <a:cs typeface="宋体"/>
              </a:rPr>
              <a:t>从种薯上的幼芽萌动至出苗</a:t>
            </a:r>
            <a:r>
              <a:rPr sz="1850" spc="-55">
                <a:latin typeface="宋体"/>
                <a:cs typeface="宋体"/>
              </a:rPr>
              <a:t>,需</a:t>
            </a:r>
            <a:r>
              <a:rPr sz="1850" spc="-35">
                <a:latin typeface="宋体"/>
                <a:cs typeface="宋体"/>
              </a:rPr>
              <a:t>20~35d</a:t>
            </a:r>
            <a:r>
              <a:rPr sz="1850" spc="-50">
                <a:latin typeface="宋体"/>
                <a:cs typeface="宋体"/>
              </a:rPr>
              <a:t>。 </a:t>
            </a:r>
            <a:r>
              <a:rPr sz="1850" b="1" spc="180">
                <a:latin typeface="Microsoft JhengHei"/>
                <a:cs typeface="Microsoft JhengHei"/>
              </a:rPr>
              <a:t>2.</a:t>
            </a:r>
            <a:r>
              <a:rPr sz="1850" b="1">
                <a:latin typeface="Microsoft JhengHei"/>
                <a:cs typeface="Microsoft JhengHei"/>
              </a:rPr>
              <a:t>幼苗</a:t>
            </a:r>
            <a:r>
              <a:rPr sz="1850" b="1" spc="-50">
                <a:latin typeface="Microsoft JhengHei"/>
                <a:cs typeface="Microsoft JhengHei"/>
              </a:rPr>
              <a:t>期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ts val="2250"/>
              </a:lnSpc>
            </a:pPr>
            <a:r>
              <a:rPr sz="1850" spc="-75">
                <a:latin typeface="宋体"/>
                <a:cs typeface="宋体"/>
              </a:rPr>
              <a:t>从出苗到团棵</a:t>
            </a:r>
            <a:r>
              <a:rPr sz="1850" spc="-35">
                <a:latin typeface="宋体"/>
                <a:cs typeface="宋体"/>
              </a:rPr>
              <a:t>(6~8</a:t>
            </a:r>
            <a:r>
              <a:rPr sz="1850" spc="-75">
                <a:latin typeface="宋体"/>
                <a:cs typeface="宋体"/>
              </a:rPr>
              <a:t>片叶展平</a:t>
            </a:r>
            <a:r>
              <a:rPr sz="1850" spc="-35">
                <a:latin typeface="宋体"/>
                <a:cs typeface="宋体"/>
              </a:rPr>
              <a:t>),</a:t>
            </a:r>
            <a:r>
              <a:rPr sz="1850" spc="-75">
                <a:latin typeface="宋体"/>
                <a:cs typeface="宋体"/>
              </a:rPr>
              <a:t>完成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个叶序的生长</a:t>
            </a:r>
            <a:r>
              <a:rPr sz="1850" spc="-55">
                <a:latin typeface="宋体"/>
                <a:cs typeface="宋体"/>
              </a:rPr>
              <a:t>,需</a:t>
            </a:r>
            <a:r>
              <a:rPr sz="1850" spc="-35">
                <a:latin typeface="宋体"/>
                <a:cs typeface="宋体"/>
              </a:rPr>
              <a:t>15~20d,</a:t>
            </a:r>
            <a:r>
              <a:rPr sz="1850" spc="-75">
                <a:latin typeface="宋体"/>
                <a:cs typeface="宋体"/>
              </a:rPr>
              <a:t>此期匍</a:t>
            </a:r>
            <a:r>
              <a:rPr sz="1850" spc="-50">
                <a:latin typeface="宋体"/>
                <a:cs typeface="宋体"/>
              </a:rPr>
              <a:t>匐</a:t>
            </a:r>
            <a:r>
              <a:rPr sz="1850" spc="-75">
                <a:latin typeface="宋体"/>
                <a:cs typeface="宋体"/>
              </a:rPr>
              <a:t>茎全部形成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先端开始膨大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ts val="2170"/>
              </a:lnSpc>
              <a:buSzPct val="94594"/>
              <a:buAutoNum type="arabicPeriod" startAt="3"/>
              <a:tabLst>
                <a:tab pos="260350"/>
              </a:tabLst>
            </a:pPr>
            <a:r>
              <a:rPr sz="1850" b="1" spc="-20">
                <a:latin typeface="Microsoft JhengHei"/>
                <a:cs typeface="Microsoft JhengHei"/>
              </a:rPr>
              <a:t>发棵期</a:t>
            </a:r>
            <a:endParaRPr sz="1850">
              <a:latin typeface="Microsoft JhengHei"/>
              <a:cs typeface="Microsoft JhengHei"/>
            </a:endParaRPr>
          </a:p>
          <a:p>
            <a:pPr marL="17145" marR="119380" indent="428625">
              <a:lnSpc>
                <a:spcPts val="2250"/>
              </a:lnSpc>
              <a:spcBef>
                <a:spcPts val="80"/>
              </a:spcBef>
            </a:pPr>
            <a:r>
              <a:rPr sz="1850" spc="-75">
                <a:latin typeface="宋体"/>
                <a:cs typeface="宋体"/>
              </a:rPr>
              <a:t>从团棵至现蕾</a:t>
            </a:r>
            <a:r>
              <a:rPr sz="1850" spc="-55">
                <a:latin typeface="宋体"/>
                <a:cs typeface="宋体"/>
              </a:rPr>
              <a:t>,需</a:t>
            </a:r>
            <a:r>
              <a:rPr sz="1850" spc="-35">
                <a:latin typeface="宋体"/>
                <a:cs typeface="宋体"/>
              </a:rPr>
              <a:t>25~30d,</a:t>
            </a:r>
            <a:r>
              <a:rPr sz="1850" spc="-75">
                <a:latin typeface="宋体"/>
                <a:cs typeface="宋体"/>
              </a:rPr>
              <a:t>侧枝陆续形成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根系继续伸展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块茎膨大到</a:t>
            </a:r>
            <a:r>
              <a:rPr sz="1850" spc="-50">
                <a:latin typeface="宋体"/>
                <a:cs typeface="宋体"/>
              </a:rPr>
              <a:t>鸽</a:t>
            </a:r>
            <a:r>
              <a:rPr sz="1850" spc="-75">
                <a:latin typeface="宋体"/>
                <a:cs typeface="宋体"/>
              </a:rPr>
              <a:t>卵大小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307975" indent="-247650">
              <a:lnSpc>
                <a:spcPts val="2170"/>
              </a:lnSpc>
              <a:buSzPct val="94594"/>
              <a:buAutoNum type="arabicPeriod" startAt="4"/>
              <a:tabLst>
                <a:tab pos="307975"/>
              </a:tabLst>
            </a:pPr>
            <a:r>
              <a:rPr sz="1850" b="1" spc="-20">
                <a:latin typeface="Microsoft JhengHei"/>
                <a:cs typeface="Microsoft JhengHei"/>
              </a:rPr>
              <a:t>结薯期</a:t>
            </a:r>
            <a:endParaRPr sz="1850">
              <a:latin typeface="Microsoft JhengHei"/>
              <a:cs typeface="Microsoft JhengHei"/>
            </a:endParaRPr>
          </a:p>
          <a:p>
            <a:pPr marL="12700" marR="119380" indent="433070">
              <a:lnSpc>
                <a:spcPts val="2250"/>
              </a:lnSpc>
              <a:spcBef>
                <a:spcPts val="80"/>
              </a:spcBef>
            </a:pPr>
            <a:r>
              <a:rPr sz="1850" spc="-75">
                <a:latin typeface="宋体"/>
                <a:cs typeface="宋体"/>
              </a:rPr>
              <a:t>从现蕾开花到茎叶变黄败秧</a:t>
            </a:r>
            <a:r>
              <a:rPr sz="1850" spc="-55">
                <a:latin typeface="宋体"/>
                <a:cs typeface="宋体"/>
              </a:rPr>
              <a:t>,需</a:t>
            </a:r>
            <a:r>
              <a:rPr sz="1850" spc="-35">
                <a:latin typeface="宋体"/>
                <a:cs typeface="宋体"/>
              </a:rPr>
              <a:t>30~35d,</a:t>
            </a:r>
            <a:r>
              <a:rPr sz="1850" spc="-75">
                <a:latin typeface="宋体"/>
                <a:cs typeface="宋体"/>
              </a:rPr>
              <a:t>此期主要是块茎膨大和增重</a:t>
            </a:r>
            <a:r>
              <a:rPr sz="1850" spc="-50">
                <a:latin typeface="宋体"/>
                <a:cs typeface="宋体"/>
              </a:rPr>
              <a:t>。 </a:t>
            </a:r>
            <a:r>
              <a:rPr sz="1850" b="1" spc="180">
                <a:latin typeface="Microsoft JhengHei"/>
                <a:cs typeface="Microsoft JhengHei"/>
              </a:rPr>
              <a:t>5.</a:t>
            </a:r>
            <a:r>
              <a:rPr sz="1850" b="1">
                <a:latin typeface="Microsoft JhengHei"/>
                <a:cs typeface="Microsoft JhengHei"/>
              </a:rPr>
              <a:t>休眠</a:t>
            </a:r>
            <a:r>
              <a:rPr sz="1850" b="1" spc="-50">
                <a:latin typeface="Microsoft JhengHei"/>
                <a:cs typeface="Microsoft JhengHei"/>
              </a:rPr>
              <a:t>期</a:t>
            </a:r>
            <a:endParaRPr sz="1850">
              <a:latin typeface="Microsoft JhengHei"/>
              <a:cs typeface="Microsoft JhengHei"/>
            </a:endParaRPr>
          </a:p>
          <a:p>
            <a:pPr marL="17145" marR="123825" indent="428625">
              <a:lnSpc>
                <a:spcPts val="2250"/>
              </a:lnSpc>
            </a:pPr>
            <a:r>
              <a:rPr sz="1850" spc="-75">
                <a:latin typeface="宋体"/>
                <a:cs typeface="宋体"/>
              </a:rPr>
              <a:t>收获后的马铃薯块茎呈休眠状态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为生理休眠。只有通过休眠后栽植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才能发芽。生产上常用赤霉素打破休眠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提高贮藏温度、切块后用清水</a:t>
            </a:r>
            <a:r>
              <a:rPr sz="1850" spc="-50">
                <a:latin typeface="宋体"/>
                <a:cs typeface="宋体"/>
              </a:rPr>
              <a:t>反</a:t>
            </a:r>
            <a:r>
              <a:rPr sz="1850" spc="-75">
                <a:latin typeface="宋体"/>
                <a:cs typeface="宋体"/>
              </a:rPr>
              <a:t>复漂洗也可解除休眠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200150"/>
            <a:ext cx="7441565" cy="43116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29200">
              <a:lnSpc>
                <a:spcPct val="101400"/>
              </a:lnSpc>
              <a:spcBef>
                <a:spcPts val="90"/>
              </a:spcBef>
            </a:pPr>
            <a:r>
              <a:rPr sz="1850" b="1" spc="210">
                <a:latin typeface="Microsoft JhengHei"/>
                <a:cs typeface="Microsoft JhengHei"/>
              </a:rPr>
              <a:t>(三)</a:t>
            </a:r>
            <a:r>
              <a:rPr sz="1850" b="1">
                <a:latin typeface="Microsoft JhengHei"/>
                <a:cs typeface="Microsoft JhengHei"/>
              </a:rPr>
              <a:t>对环境条件的要</a:t>
            </a:r>
            <a:r>
              <a:rPr sz="1850" b="1" spc="-50">
                <a:latin typeface="Microsoft JhengHei"/>
                <a:cs typeface="Microsoft JhengHei"/>
              </a:rPr>
              <a:t>求 </a:t>
            </a:r>
            <a:r>
              <a:rPr sz="1850" b="1" spc="180">
                <a:latin typeface="Microsoft JhengHei"/>
                <a:cs typeface="Microsoft JhengHei"/>
              </a:rPr>
              <a:t>1</a:t>
            </a:r>
            <a:r>
              <a:rPr sz="1850" b="1" spc="40">
                <a:latin typeface="Microsoft JhengHei"/>
                <a:cs typeface="Microsoft JhengHei"/>
              </a:rPr>
              <a:t>.温度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ts val="2250"/>
              </a:lnSpc>
              <a:spcBef>
                <a:spcPts val="80"/>
              </a:spcBef>
            </a:pPr>
            <a:r>
              <a:rPr sz="1850" spc="-75">
                <a:latin typeface="宋体"/>
                <a:cs typeface="宋体"/>
              </a:rPr>
              <a:t>马铃薯喜凉爽气候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块茎在</a:t>
            </a:r>
            <a:r>
              <a:rPr sz="1850" spc="-55">
                <a:latin typeface="宋体"/>
                <a:cs typeface="宋体"/>
              </a:rPr>
              <a:t>4℃</a:t>
            </a:r>
            <a:r>
              <a:rPr sz="1850" spc="-75">
                <a:latin typeface="宋体"/>
                <a:cs typeface="宋体"/>
              </a:rPr>
              <a:t>以上萌发</a:t>
            </a:r>
            <a:r>
              <a:rPr sz="1850" spc="-40">
                <a:latin typeface="宋体"/>
                <a:cs typeface="宋体"/>
              </a:rPr>
              <a:t>,12~18℃</a:t>
            </a:r>
            <a:r>
              <a:rPr sz="1850" spc="-75">
                <a:latin typeface="宋体"/>
                <a:cs typeface="宋体"/>
              </a:rPr>
              <a:t>为发芽适温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茎叶生</a:t>
            </a:r>
            <a:r>
              <a:rPr sz="1850" spc="-50">
                <a:latin typeface="宋体"/>
                <a:cs typeface="宋体"/>
              </a:rPr>
              <a:t>长</a:t>
            </a:r>
            <a:r>
              <a:rPr sz="1850" spc="-75">
                <a:latin typeface="宋体"/>
                <a:cs typeface="宋体"/>
              </a:rPr>
              <a:t>适温为</a:t>
            </a:r>
            <a:r>
              <a:rPr sz="1850" spc="-45">
                <a:latin typeface="宋体"/>
                <a:cs typeface="宋体"/>
              </a:rPr>
              <a:t>20℃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块茎膨大适温为</a:t>
            </a:r>
            <a:r>
              <a:rPr sz="1850" spc="-40">
                <a:latin typeface="宋体"/>
                <a:cs typeface="宋体"/>
              </a:rPr>
              <a:t>16~18℃,25℃</a:t>
            </a:r>
            <a:r>
              <a:rPr sz="1850" spc="-75">
                <a:latin typeface="宋体"/>
                <a:cs typeface="宋体"/>
              </a:rPr>
              <a:t>以上不利于块茎发育</a:t>
            </a:r>
            <a:r>
              <a:rPr sz="1850" spc="-55">
                <a:latin typeface="宋体"/>
                <a:cs typeface="宋体"/>
              </a:rPr>
              <a:t>,利于</a:t>
            </a:r>
            <a:r>
              <a:rPr sz="1850" spc="-75">
                <a:latin typeface="宋体"/>
                <a:cs typeface="宋体"/>
              </a:rPr>
              <a:t>芽的发育。</a:t>
            </a:r>
            <a:r>
              <a:rPr sz="1850" spc="-45">
                <a:latin typeface="宋体"/>
                <a:cs typeface="宋体"/>
              </a:rPr>
              <a:t>0~4℃</a:t>
            </a:r>
            <a:r>
              <a:rPr sz="1850" spc="-75">
                <a:latin typeface="宋体"/>
                <a:cs typeface="宋体"/>
              </a:rPr>
              <a:t>为块茎休眠期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ts val="2170"/>
              </a:lnSpc>
              <a:buSzPct val="94594"/>
              <a:buAutoNum type="arabicPeriod" startAt="2"/>
              <a:tabLst>
                <a:tab pos="260350"/>
              </a:tabLst>
            </a:pPr>
            <a:r>
              <a:rPr sz="1850" b="1" spc="-25">
                <a:latin typeface="Microsoft JhengHei"/>
                <a:cs typeface="Microsoft JhengHei"/>
              </a:rPr>
              <a:t>光照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ts val="2250"/>
              </a:lnSpc>
              <a:spcBef>
                <a:spcPts val="80"/>
              </a:spcBef>
            </a:pPr>
            <a:r>
              <a:rPr sz="1850" spc="-75">
                <a:latin typeface="宋体"/>
                <a:cs typeface="宋体"/>
              </a:rPr>
              <a:t>马铃薯喜光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短日照有利于块茎形成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一般应每天</a:t>
            </a:r>
            <a:r>
              <a:rPr sz="1850" spc="-35">
                <a:latin typeface="宋体"/>
                <a:cs typeface="宋体"/>
              </a:rPr>
              <a:t>11~13h</a:t>
            </a:r>
            <a:r>
              <a:rPr sz="1850" spc="-75">
                <a:latin typeface="宋体"/>
                <a:cs typeface="宋体"/>
              </a:rPr>
              <a:t>的日照条件</a:t>
            </a:r>
            <a:r>
              <a:rPr sz="1850" spc="-45">
                <a:latin typeface="宋体"/>
                <a:cs typeface="宋体"/>
              </a:rPr>
              <a:t>,马</a:t>
            </a:r>
            <a:r>
              <a:rPr sz="1850" spc="-75">
                <a:latin typeface="宋体"/>
                <a:cs typeface="宋体"/>
              </a:rPr>
              <a:t>铃薯生长良好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ts val="2170"/>
              </a:lnSpc>
              <a:buSzPct val="94594"/>
              <a:buAutoNum type="arabicPeriod" startAt="3"/>
              <a:tabLst>
                <a:tab pos="260350"/>
              </a:tabLst>
            </a:pPr>
            <a:r>
              <a:rPr sz="1850" b="1" spc="-25">
                <a:latin typeface="Microsoft JhengHei"/>
                <a:cs typeface="Microsoft JhengHei"/>
              </a:rPr>
              <a:t>水分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ts val="2250"/>
              </a:lnSpc>
              <a:spcBef>
                <a:spcPts val="80"/>
              </a:spcBef>
            </a:pPr>
            <a:r>
              <a:rPr sz="1850" spc="-75">
                <a:latin typeface="宋体"/>
                <a:cs typeface="宋体"/>
              </a:rPr>
              <a:t>马铃薯播种后发芽慢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发芽期长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为确保苗全苗齐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要求保证土壤湿润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在旺盛生长期应供给充足水分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后期适当控水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以利转入结薯期。结薯期</a:t>
            </a:r>
            <a:r>
              <a:rPr sz="1850" spc="-50">
                <a:latin typeface="宋体"/>
                <a:cs typeface="宋体"/>
              </a:rPr>
              <a:t>要</a:t>
            </a:r>
            <a:r>
              <a:rPr sz="1850" spc="-75">
                <a:latin typeface="宋体"/>
                <a:cs typeface="宋体"/>
              </a:rPr>
              <a:t>求土壤始终保持湿润状态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适宜的土壤湿度为</a:t>
            </a:r>
            <a:r>
              <a:rPr sz="1850" spc="-35">
                <a:latin typeface="宋体"/>
                <a:cs typeface="宋体"/>
              </a:rPr>
              <a:t>80%~85%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ts val="2170"/>
              </a:lnSpc>
              <a:buSzPct val="94594"/>
              <a:buAutoNum type="arabicPeriod" startAt="4"/>
              <a:tabLst>
                <a:tab pos="260350"/>
              </a:tabLst>
            </a:pPr>
            <a:r>
              <a:rPr sz="1850" b="1" spc="-10">
                <a:latin typeface="Microsoft JhengHei"/>
                <a:cs typeface="Microsoft JhengHei"/>
              </a:rPr>
              <a:t>土壤及营养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ts val="2250"/>
              </a:lnSpc>
              <a:spcBef>
                <a:spcPts val="80"/>
              </a:spcBef>
            </a:pPr>
            <a:r>
              <a:rPr sz="1850" spc="-75">
                <a:latin typeface="宋体"/>
                <a:cs typeface="宋体"/>
              </a:rPr>
              <a:t>马铃薯喜疏松、肥沃的壤土或沙壤土</a:t>
            </a:r>
            <a:r>
              <a:rPr sz="1850" spc="-35">
                <a:latin typeface="宋体"/>
                <a:cs typeface="宋体"/>
              </a:rPr>
              <a:t>,pH</a:t>
            </a:r>
            <a:r>
              <a:rPr sz="1850" spc="-75">
                <a:latin typeface="宋体"/>
                <a:cs typeface="宋体"/>
              </a:rPr>
              <a:t>值</a:t>
            </a:r>
            <a:r>
              <a:rPr sz="1850" spc="-35">
                <a:latin typeface="宋体"/>
                <a:cs typeface="宋体"/>
              </a:rPr>
              <a:t>5.6~6.0,</a:t>
            </a:r>
            <a:r>
              <a:rPr sz="1850" spc="-75">
                <a:latin typeface="宋体"/>
                <a:cs typeface="宋体"/>
              </a:rPr>
              <a:t>黏重土壤不利于</a:t>
            </a:r>
            <a:r>
              <a:rPr sz="1850" spc="-50">
                <a:latin typeface="宋体"/>
                <a:cs typeface="宋体"/>
              </a:rPr>
              <a:t>根</a:t>
            </a:r>
            <a:r>
              <a:rPr sz="1850" spc="-75">
                <a:latin typeface="宋体"/>
                <a:cs typeface="宋体"/>
              </a:rPr>
              <a:t>系发育和块茎膨大。钾肥的吸收量最多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其次是氮、磷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47402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210">
                <a:latin typeface="Microsoft JhengHei"/>
                <a:cs typeface="Microsoft JhengHei"/>
              </a:rPr>
              <a:t>(四)</a:t>
            </a:r>
            <a:r>
              <a:rPr sz="1850" b="1">
                <a:latin typeface="Microsoft JhengHei"/>
                <a:cs typeface="Microsoft JhengHei"/>
              </a:rPr>
              <a:t>马铃薯种性退化的原因及其防止措</a:t>
            </a:r>
            <a:r>
              <a:rPr sz="1850" b="1" spc="-50">
                <a:latin typeface="Microsoft JhengHei"/>
                <a:cs typeface="Microsoft JhengHei"/>
              </a:rPr>
              <a:t>施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马铃薯使用块茎繁殖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植株长势逐年衰弱、矮化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叶片卷起皱缩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分枝</a:t>
            </a:r>
            <a:r>
              <a:rPr sz="1850" spc="-50">
                <a:latin typeface="宋体"/>
                <a:cs typeface="宋体"/>
              </a:rPr>
              <a:t>变</a:t>
            </a:r>
            <a:r>
              <a:rPr sz="1850" spc="-55">
                <a:latin typeface="宋体"/>
                <a:cs typeface="宋体"/>
              </a:rPr>
              <a:t>少,</a:t>
            </a:r>
            <a:r>
              <a:rPr sz="1850" spc="-75">
                <a:latin typeface="宋体"/>
                <a:cs typeface="宋体"/>
              </a:rPr>
              <a:t>所结块茎变小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产量逐年下降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此现象称为种性退化现象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90805" indent="428625" algn="just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马铃薯种性退化主要是由传染性病毒引起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品种抗病毒、抗逆性差</a:t>
            </a:r>
            <a:r>
              <a:rPr sz="1850" spc="-45">
                <a:latin typeface="宋体"/>
                <a:cs typeface="宋体"/>
              </a:rPr>
              <a:t>,高</a:t>
            </a:r>
            <a:r>
              <a:rPr sz="1850" spc="-75">
                <a:latin typeface="宋体"/>
                <a:cs typeface="宋体"/>
              </a:rPr>
              <a:t>温加重病毒病的发生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并使块茎芽的生长锥细胞衰老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植株低营养等使种</a:t>
            </a:r>
            <a:r>
              <a:rPr sz="1850" spc="-50">
                <a:latin typeface="宋体"/>
                <a:cs typeface="宋体"/>
              </a:rPr>
              <a:t>性</a:t>
            </a:r>
            <a:r>
              <a:rPr sz="1850" spc="-75">
                <a:latin typeface="宋体"/>
                <a:cs typeface="宋体"/>
              </a:rPr>
              <a:t>退化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1850" b="1" spc="180">
                <a:latin typeface="Microsoft JhengHei"/>
                <a:cs typeface="Microsoft JhengHei"/>
              </a:rPr>
              <a:t>1</a:t>
            </a:r>
            <a:r>
              <a:rPr sz="1850" b="1">
                <a:latin typeface="Microsoft JhengHei"/>
                <a:cs typeface="Microsoft JhengHei"/>
              </a:rPr>
              <a:t>.选育推广抗退化品种</a:t>
            </a:r>
            <a:endParaRPr sz="1850">
              <a:latin typeface="Microsoft JhengHei"/>
              <a:cs typeface="Microsoft JhengHei"/>
            </a:endParaRPr>
          </a:p>
          <a:p>
            <a:pPr marL="17145" marR="233679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根据当地的自然条件和用途选用脱毒的专用品种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如油炸食品加工</a:t>
            </a:r>
            <a:r>
              <a:rPr sz="1850" spc="-50">
                <a:latin typeface="宋体"/>
                <a:cs typeface="宋体"/>
              </a:rPr>
              <a:t>用</a:t>
            </a:r>
            <a:r>
              <a:rPr sz="1850" spc="-75">
                <a:latin typeface="宋体"/>
                <a:cs typeface="宋体"/>
              </a:rPr>
              <a:t>的可选用春薯</a:t>
            </a:r>
            <a:r>
              <a:rPr sz="1850" spc="-35">
                <a:latin typeface="宋体"/>
                <a:cs typeface="宋体"/>
              </a:rPr>
              <a:t>5</a:t>
            </a:r>
            <a:r>
              <a:rPr sz="1850" spc="-75">
                <a:latin typeface="宋体"/>
                <a:cs typeface="宋体"/>
              </a:rPr>
              <a:t>号、大西洋、克新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号、冀张薯</a:t>
            </a:r>
            <a:r>
              <a:rPr sz="1850" spc="-35">
                <a:latin typeface="宋体"/>
                <a:cs typeface="宋体"/>
              </a:rPr>
              <a:t>4</a:t>
            </a:r>
            <a:r>
              <a:rPr sz="1850" spc="-75">
                <a:latin typeface="宋体"/>
                <a:cs typeface="宋体"/>
              </a:rPr>
              <a:t>号等品种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鲜薯食用和</a:t>
            </a:r>
            <a:r>
              <a:rPr sz="1850" spc="-50">
                <a:latin typeface="宋体"/>
                <a:cs typeface="宋体"/>
              </a:rPr>
              <a:t>鲜</a:t>
            </a:r>
            <a:r>
              <a:rPr sz="1850" spc="-75">
                <a:latin typeface="宋体"/>
                <a:cs typeface="宋体"/>
              </a:rPr>
              <a:t>薯出口用的可选用中薯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号、中薯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号、中薯</a:t>
            </a:r>
            <a:r>
              <a:rPr sz="1850" spc="-35">
                <a:latin typeface="宋体"/>
                <a:cs typeface="宋体"/>
              </a:rPr>
              <a:t>4</a:t>
            </a:r>
            <a:r>
              <a:rPr sz="1850" spc="-75">
                <a:latin typeface="宋体"/>
                <a:cs typeface="宋体"/>
              </a:rPr>
              <a:t>号、东农</a:t>
            </a:r>
            <a:r>
              <a:rPr sz="1850" spc="-35">
                <a:latin typeface="宋体"/>
                <a:cs typeface="宋体"/>
              </a:rPr>
              <a:t>303</a:t>
            </a:r>
            <a:r>
              <a:rPr sz="1850" spc="-75">
                <a:latin typeface="宋体"/>
                <a:cs typeface="宋体"/>
              </a:rPr>
              <a:t>、豫马</a:t>
            </a:r>
            <a:r>
              <a:rPr sz="1850" spc="-50">
                <a:latin typeface="宋体"/>
                <a:cs typeface="宋体"/>
              </a:rPr>
              <a:t>铃</a:t>
            </a:r>
            <a:endParaRPr sz="1850">
              <a:latin typeface="宋体"/>
              <a:cs typeface="宋体"/>
            </a:endParaRPr>
          </a:p>
          <a:p>
            <a:pPr marL="445770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薯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号、鄂马铃薯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号、川芋</a:t>
            </a:r>
            <a:r>
              <a:rPr sz="1850" spc="-35">
                <a:latin typeface="宋体"/>
                <a:cs typeface="宋体"/>
              </a:rPr>
              <a:t>56</a:t>
            </a:r>
            <a:r>
              <a:rPr sz="1850" spc="-75">
                <a:latin typeface="宋体"/>
                <a:cs typeface="宋体"/>
              </a:rPr>
              <a:t>、冀张薯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号、宁薯</a:t>
            </a:r>
            <a:r>
              <a:rPr sz="1850" spc="-35">
                <a:latin typeface="宋体"/>
                <a:cs typeface="宋体"/>
              </a:rPr>
              <a:t>7</a:t>
            </a:r>
            <a:r>
              <a:rPr sz="1850" spc="-75">
                <a:latin typeface="宋体"/>
                <a:cs typeface="宋体"/>
              </a:rPr>
              <a:t>号等品种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47402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2"/>
              <a:tabLst>
                <a:tab pos="260350"/>
              </a:tabLst>
            </a:pPr>
            <a:r>
              <a:rPr sz="1850" b="1" spc="-5">
                <a:latin typeface="Microsoft JhengHei"/>
                <a:cs typeface="Microsoft JhengHei"/>
              </a:rPr>
              <a:t>利用冷凉季节栽培复壮种薯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选好播种期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利用早春或晚秋季节栽培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使结薯期避免高温季节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或高</a:t>
            </a:r>
            <a:r>
              <a:rPr sz="1850" spc="15">
                <a:latin typeface="宋体"/>
                <a:cs typeface="宋体"/>
              </a:rPr>
              <a:t>温</a:t>
            </a:r>
            <a:r>
              <a:rPr sz="1850" spc="-70">
                <a:latin typeface="宋体"/>
                <a:cs typeface="宋体"/>
              </a:rPr>
              <a:t>季节小水勤浇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以降低田间温度控制病毒的发生。同时避免与有翅蚜虫</a:t>
            </a:r>
            <a:r>
              <a:rPr sz="1850" spc="15">
                <a:latin typeface="宋体"/>
                <a:cs typeface="宋体"/>
              </a:rPr>
              <a:t>迁</a:t>
            </a:r>
            <a:r>
              <a:rPr sz="1850" spc="-70">
                <a:latin typeface="宋体"/>
                <a:cs typeface="宋体"/>
              </a:rPr>
              <a:t>飞高峰期相遇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在出苗后即喷洒杀蚜药剂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消灭传毒媒介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防止病毒侵染</a:t>
            </a:r>
            <a:r>
              <a:rPr sz="1850" spc="-10">
                <a:latin typeface="宋体"/>
                <a:cs typeface="宋体"/>
              </a:rPr>
              <a:t>;增</a:t>
            </a:r>
            <a:r>
              <a:rPr sz="1850" spc="-70">
                <a:latin typeface="宋体"/>
                <a:cs typeface="宋体"/>
              </a:rPr>
              <a:t>施肥料以缓解由病毒影响引起的植株营养下降。在栽培过程中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若发现</a:t>
            </a:r>
            <a:r>
              <a:rPr sz="1850" spc="15">
                <a:latin typeface="宋体"/>
                <a:cs typeface="宋体"/>
              </a:rPr>
              <a:t>病</a:t>
            </a:r>
            <a:r>
              <a:rPr sz="1850" spc="-70">
                <a:latin typeface="宋体"/>
                <a:cs typeface="宋体"/>
              </a:rPr>
              <a:t>株应及早拔除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3"/>
              <a:tabLst>
                <a:tab pos="260350"/>
              </a:tabLst>
            </a:pPr>
            <a:r>
              <a:rPr sz="1850" b="1" spc="-5">
                <a:latin typeface="Microsoft JhengHei"/>
                <a:cs typeface="Microsoft JhengHei"/>
              </a:rPr>
              <a:t>采用整薯播种法减轻病毒引起的退化</a:t>
            </a:r>
            <a:endParaRPr sz="1850">
              <a:latin typeface="Microsoft JhengHei"/>
              <a:cs typeface="Microsoft JhengHei"/>
            </a:endParaRPr>
          </a:p>
          <a:p>
            <a:pPr marL="17145" marR="90805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马铃薯病毒可借切刀传染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在退化严重地块结合防治传毒昆虫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采用</a:t>
            </a:r>
            <a:r>
              <a:rPr sz="1850" spc="-50">
                <a:latin typeface="宋体"/>
                <a:cs typeface="宋体"/>
              </a:rPr>
              <a:t>整</a:t>
            </a:r>
            <a:r>
              <a:rPr sz="1850" spc="-75">
                <a:latin typeface="宋体"/>
                <a:cs typeface="宋体"/>
              </a:rPr>
              <a:t>薯播种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可使苗齐苗壮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早发棵、抗病性强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以减轻病毒危害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提高单产。</a:t>
            </a:r>
            <a:r>
              <a:rPr sz="1850" spc="-50">
                <a:latin typeface="宋体"/>
                <a:cs typeface="宋体"/>
              </a:rPr>
              <a:t>选</a:t>
            </a:r>
            <a:r>
              <a:rPr sz="1850" spc="-75">
                <a:latin typeface="宋体"/>
                <a:cs typeface="宋体"/>
              </a:rPr>
              <a:t>用整薯播种时不宜选太小块茎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因为早期感病枯死的植株多结小薯或畸</a:t>
            </a:r>
            <a:r>
              <a:rPr sz="1850" spc="-50">
                <a:latin typeface="宋体"/>
                <a:cs typeface="宋体"/>
              </a:rPr>
              <a:t>形</a:t>
            </a:r>
            <a:r>
              <a:rPr sz="1850" spc="-55">
                <a:latin typeface="宋体"/>
                <a:cs typeface="宋体"/>
              </a:rPr>
              <a:t>薯;</a:t>
            </a:r>
            <a:r>
              <a:rPr sz="1850" spc="-75">
                <a:latin typeface="宋体"/>
                <a:cs typeface="宋体"/>
              </a:rPr>
              <a:t>应选用直径</a:t>
            </a:r>
            <a:r>
              <a:rPr sz="1850" spc="-35">
                <a:latin typeface="宋体"/>
                <a:cs typeface="宋体"/>
              </a:rPr>
              <a:t>3cm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55">
                <a:latin typeface="宋体"/>
                <a:cs typeface="宋体"/>
              </a:rPr>
              <a:t>,重</a:t>
            </a:r>
            <a:r>
              <a:rPr sz="1850" spc="-35">
                <a:latin typeface="宋体"/>
                <a:cs typeface="宋体"/>
              </a:rPr>
              <a:t>45g</a:t>
            </a:r>
            <a:r>
              <a:rPr sz="1850" spc="-75">
                <a:latin typeface="宋体"/>
                <a:cs typeface="宋体"/>
              </a:rPr>
              <a:t>左右的种薯为宜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2762" y="1162050"/>
            <a:ext cx="7432040" cy="388302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984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4"/>
              <a:tabLst>
                <a:tab pos="298450"/>
              </a:tabLst>
            </a:pPr>
            <a:r>
              <a:rPr sz="1850" b="1" spc="-5">
                <a:latin typeface="Microsoft JhengHei"/>
                <a:cs typeface="Microsoft JhengHei"/>
              </a:rPr>
              <a:t>利用种子繁殖生产无病毒种薯</a:t>
            </a:r>
            <a:endParaRPr sz="1850">
              <a:latin typeface="Microsoft JhengHei"/>
              <a:cs typeface="Microsoft JhengHei"/>
            </a:endParaRPr>
          </a:p>
          <a:p>
            <a:pPr marL="55244" marR="47625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除马铃薯纺锤形块茎病毒外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病毒不能借感病株的实生种子传毒。</a:t>
            </a:r>
            <a:r>
              <a:rPr sz="1850" spc="15">
                <a:latin typeface="宋体"/>
                <a:cs typeface="宋体"/>
              </a:rPr>
              <a:t>因</a:t>
            </a:r>
            <a:r>
              <a:rPr sz="1850" spc="-70">
                <a:latin typeface="宋体"/>
                <a:cs typeface="宋体"/>
              </a:rPr>
              <a:t>此可利用种子繁殖不带病毒的健株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但后代性状分离大。马铃薯种子细小</a:t>
            </a:r>
            <a:r>
              <a:rPr sz="1850" spc="15">
                <a:latin typeface="宋体"/>
                <a:cs typeface="宋体"/>
              </a:rPr>
              <a:t>,</a:t>
            </a:r>
            <a:endParaRPr sz="1850">
              <a:latin typeface="宋体"/>
              <a:cs typeface="宋体"/>
            </a:endParaRPr>
          </a:p>
          <a:p>
            <a:pPr marL="55244" marR="81280">
              <a:lnSpc>
                <a:spcPct val="141900"/>
              </a:lnSpc>
              <a:spcBef>
                <a:spcPts val="450"/>
              </a:spcBef>
            </a:pPr>
            <a:r>
              <a:rPr sz="1850" spc="-75">
                <a:latin typeface="宋体"/>
                <a:cs typeface="宋体"/>
              </a:rPr>
              <a:t>幼苗期时间长</a:t>
            </a:r>
            <a:r>
              <a:rPr sz="1850" spc="-55">
                <a:latin typeface="宋体"/>
                <a:cs typeface="宋体"/>
              </a:rPr>
              <a:t>,达</a:t>
            </a:r>
            <a:r>
              <a:rPr sz="1850" spc="-35">
                <a:latin typeface="宋体"/>
                <a:cs typeface="宋体"/>
              </a:rPr>
              <a:t>70~80d,</a:t>
            </a:r>
            <a:r>
              <a:rPr sz="1850" spc="-75">
                <a:latin typeface="宋体"/>
                <a:cs typeface="宋体"/>
              </a:rPr>
              <a:t>需先育苗后移植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定植密度</a:t>
            </a:r>
            <a:r>
              <a:rPr sz="1850" spc="-35">
                <a:latin typeface="宋体"/>
                <a:cs typeface="宋体"/>
              </a:rPr>
              <a:t>6000~8000</a:t>
            </a:r>
            <a:r>
              <a:rPr sz="1850" spc="-75">
                <a:latin typeface="宋体"/>
                <a:cs typeface="宋体"/>
              </a:rPr>
              <a:t>株</a:t>
            </a:r>
            <a:r>
              <a:rPr sz="1850" spc="-35">
                <a:latin typeface="宋体"/>
                <a:cs typeface="宋体"/>
              </a:rPr>
              <a:t>/667m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种子繁殖应选健株采种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984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5"/>
              <a:tabLst>
                <a:tab pos="298450"/>
              </a:tabLst>
            </a:pPr>
            <a:r>
              <a:rPr sz="1850" b="1" spc="-5">
                <a:latin typeface="Microsoft JhengHei"/>
                <a:cs typeface="Microsoft JhengHei"/>
              </a:rPr>
              <a:t>利用茎尖培养脱毒健苗</a:t>
            </a:r>
            <a:endParaRPr sz="1850">
              <a:latin typeface="Microsoft JhengHei"/>
              <a:cs typeface="Microsoft JhengHei"/>
            </a:endParaRPr>
          </a:p>
          <a:p>
            <a:pPr marL="55244" marR="431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在一些退化比较严重的地区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可采用茎尖培养排除病毒。由于病毒</a:t>
            </a:r>
            <a:r>
              <a:rPr sz="1850" spc="15">
                <a:latin typeface="宋体"/>
                <a:cs typeface="宋体"/>
              </a:rPr>
              <a:t>在</a:t>
            </a:r>
            <a:r>
              <a:rPr sz="1850" spc="-70">
                <a:latin typeface="宋体"/>
                <a:cs typeface="宋体"/>
              </a:rPr>
              <a:t>植物体内分布不匀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在种子的胚、茎尖、根的生长点上不带病毒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由这些</a:t>
            </a:r>
            <a:r>
              <a:rPr sz="1850" spc="15">
                <a:latin typeface="宋体"/>
                <a:cs typeface="宋体"/>
              </a:rPr>
              <a:t>组</a:t>
            </a:r>
            <a:r>
              <a:rPr sz="1850" spc="-70">
                <a:latin typeface="宋体"/>
                <a:cs typeface="宋体"/>
              </a:rPr>
              <a:t>织产生的植株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为不带病毒的健苗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90625"/>
            <a:ext cx="7470140" cy="435927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850" b="1">
                <a:latin typeface="Microsoft JhengHei"/>
                <a:cs typeface="Microsoft JhengHei"/>
              </a:rPr>
              <a:t>二、品种类型与优良品</a:t>
            </a:r>
            <a:r>
              <a:rPr sz="1850" b="1" spc="-50">
                <a:latin typeface="Microsoft JhengHei"/>
                <a:cs typeface="Microsoft JhengHei"/>
              </a:rPr>
              <a:t>种</a:t>
            </a:r>
            <a:endParaRPr sz="1850">
              <a:latin typeface="Microsoft JhengHei"/>
              <a:cs typeface="Microsoft JhengHei"/>
            </a:endParaRPr>
          </a:p>
          <a:p>
            <a:pPr marL="17145" marR="233679" algn="just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按皮色可分为白皮、黄皮、红皮和紫皮等品种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按块茎形状分为圆形、</a:t>
            </a:r>
            <a:r>
              <a:rPr sz="1850" spc="-50">
                <a:latin typeface="宋体"/>
                <a:cs typeface="宋体"/>
              </a:rPr>
              <a:t>椭</a:t>
            </a:r>
            <a:r>
              <a:rPr sz="1850" spc="-75">
                <a:latin typeface="宋体"/>
                <a:cs typeface="宋体"/>
              </a:rPr>
              <a:t>圆形、长筒形和卵形等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按薯块颜色分为黄肉种、白肉种。栽培生产上</a:t>
            </a:r>
            <a:r>
              <a:rPr sz="1850" spc="-50">
                <a:latin typeface="宋体"/>
                <a:cs typeface="宋体"/>
              </a:rPr>
              <a:t>常</a:t>
            </a:r>
            <a:r>
              <a:rPr sz="1850" spc="-75">
                <a:latin typeface="宋体"/>
                <a:cs typeface="宋体"/>
              </a:rPr>
              <a:t>依照成熟期不同分为早熟品种、中熟品种和晚熟品种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早熟品</a:t>
            </a:r>
            <a:r>
              <a:rPr sz="1850" b="1" spc="-50">
                <a:latin typeface="Microsoft JhengHei"/>
                <a:cs typeface="Microsoft JhengHei"/>
              </a:rPr>
              <a:t>种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4445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从出苗到块茎成熟需</a:t>
            </a:r>
            <a:r>
              <a:rPr sz="1850" spc="-35">
                <a:latin typeface="宋体"/>
                <a:cs typeface="宋体"/>
              </a:rPr>
              <a:t>50~70d,</a:t>
            </a:r>
            <a:r>
              <a:rPr sz="1850" spc="-75">
                <a:latin typeface="宋体"/>
                <a:cs typeface="宋体"/>
              </a:rPr>
              <a:t>植株低矮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产量低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薯块中淀粉含量中等</a:t>
            </a:r>
            <a:r>
              <a:rPr sz="1850" spc="-55">
                <a:latin typeface="宋体"/>
                <a:cs typeface="宋体"/>
              </a:rPr>
              <a:t>,不耐</a:t>
            </a:r>
            <a:r>
              <a:rPr sz="1850" spc="-75">
                <a:latin typeface="宋体"/>
                <a:cs typeface="宋体"/>
              </a:rPr>
              <a:t>贮藏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芽眼多而浅。优良品种有东农</a:t>
            </a:r>
            <a:r>
              <a:rPr sz="1850" spc="-35">
                <a:latin typeface="宋体"/>
                <a:cs typeface="宋体"/>
              </a:rPr>
              <a:t>303</a:t>
            </a:r>
            <a:r>
              <a:rPr sz="1850" spc="-75">
                <a:latin typeface="宋体"/>
                <a:cs typeface="宋体"/>
              </a:rPr>
              <a:t>、泰山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号、克新</a:t>
            </a:r>
            <a:r>
              <a:rPr sz="1850" spc="-35">
                <a:latin typeface="宋体"/>
                <a:cs typeface="宋体"/>
              </a:rPr>
              <a:t>4</a:t>
            </a:r>
            <a:r>
              <a:rPr sz="1850" spc="-75">
                <a:latin typeface="宋体"/>
                <a:cs typeface="宋体"/>
              </a:rPr>
              <a:t>号、郑薯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号等</a:t>
            </a:r>
            <a:r>
              <a:rPr sz="1850" spc="-50">
                <a:latin typeface="宋体"/>
                <a:cs typeface="宋体"/>
              </a:rPr>
              <a:t>。 </a:t>
            </a:r>
            <a:r>
              <a:rPr sz="1850" b="1" spc="210">
                <a:latin typeface="Microsoft JhengHei"/>
                <a:cs typeface="Microsoft JhengHei"/>
              </a:rPr>
              <a:t>(二)</a:t>
            </a:r>
            <a:r>
              <a:rPr sz="1850" b="1">
                <a:latin typeface="Microsoft JhengHei"/>
                <a:cs typeface="Microsoft JhengHei"/>
              </a:rPr>
              <a:t>中熟品</a:t>
            </a:r>
            <a:r>
              <a:rPr sz="1850" b="1" spc="-50">
                <a:latin typeface="Microsoft JhengHei"/>
                <a:cs typeface="Microsoft JhengHei"/>
              </a:rPr>
              <a:t>种</a:t>
            </a:r>
            <a:endParaRPr sz="1850">
              <a:latin typeface="Microsoft JhengHei"/>
              <a:cs typeface="Microsoft JhengHei"/>
            </a:endParaRPr>
          </a:p>
          <a:p>
            <a:pPr marL="17145" marR="233679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从出苗到块茎成熟需</a:t>
            </a:r>
            <a:r>
              <a:rPr sz="1850" spc="-35">
                <a:latin typeface="宋体"/>
                <a:cs typeface="宋体"/>
              </a:rPr>
              <a:t>80~90d,</a:t>
            </a:r>
            <a:r>
              <a:rPr sz="1850" spc="-75">
                <a:latin typeface="宋体"/>
                <a:cs typeface="宋体"/>
              </a:rPr>
              <a:t>植株较高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产量中等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薯块中淀粉含量中等</a:t>
            </a:r>
            <a:r>
              <a:rPr sz="1850" spc="-50">
                <a:latin typeface="宋体"/>
                <a:cs typeface="宋体"/>
              </a:rPr>
              <a:t>偏</a:t>
            </a:r>
            <a:r>
              <a:rPr sz="1850" spc="-75">
                <a:latin typeface="宋体"/>
                <a:cs typeface="宋体"/>
              </a:rPr>
              <a:t>高。优良品种有晋薯</a:t>
            </a:r>
            <a:r>
              <a:rPr sz="1850" spc="-35">
                <a:latin typeface="宋体"/>
                <a:cs typeface="宋体"/>
              </a:rPr>
              <a:t>5</a:t>
            </a:r>
            <a:r>
              <a:rPr sz="1850" spc="-75">
                <a:latin typeface="宋体"/>
                <a:cs typeface="宋体"/>
              </a:rPr>
              <a:t>号、晋薯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号、克新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号、克新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号、协作</a:t>
            </a:r>
            <a:r>
              <a:rPr sz="1850" spc="-35">
                <a:latin typeface="宋体"/>
                <a:cs typeface="宋体"/>
              </a:rPr>
              <a:t>33</a:t>
            </a:r>
            <a:r>
              <a:rPr sz="1850" spc="-65">
                <a:latin typeface="宋体"/>
                <a:cs typeface="宋体"/>
              </a:rPr>
              <a:t>等。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sz="1850" b="1" spc="210">
                <a:latin typeface="Microsoft JhengHei"/>
                <a:cs typeface="Microsoft JhengHei"/>
              </a:rPr>
              <a:t>(三)</a:t>
            </a:r>
            <a:r>
              <a:rPr sz="1850" b="1">
                <a:latin typeface="Microsoft JhengHei"/>
                <a:cs typeface="Microsoft JhengHei"/>
              </a:rPr>
              <a:t>晚熟品</a:t>
            </a:r>
            <a:r>
              <a:rPr sz="1850" b="1" spc="-50">
                <a:latin typeface="Microsoft JhengHei"/>
                <a:cs typeface="Microsoft JhengHei"/>
              </a:rPr>
              <a:t>种</a:t>
            </a:r>
            <a:endParaRPr sz="1850">
              <a:latin typeface="Microsoft JhengHei"/>
              <a:cs typeface="Microsoft JhengHei"/>
            </a:endParaRPr>
          </a:p>
          <a:p>
            <a:pPr marL="17145" marR="119380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从出苗到块茎成熟需</a:t>
            </a:r>
            <a:r>
              <a:rPr sz="1850" spc="-35">
                <a:latin typeface="宋体"/>
                <a:cs typeface="宋体"/>
              </a:rPr>
              <a:t>100d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植株高大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产量高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薯块中淀粉含量高</a:t>
            </a:r>
            <a:r>
              <a:rPr sz="1850" spc="-55">
                <a:latin typeface="宋体"/>
                <a:cs typeface="宋体"/>
              </a:rPr>
              <a:t>,较耐</a:t>
            </a:r>
            <a:r>
              <a:rPr sz="1850" spc="-75">
                <a:latin typeface="宋体"/>
                <a:cs typeface="宋体"/>
              </a:rPr>
              <a:t>贮藏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芽眼较深。优良品种有高原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号、高原</a:t>
            </a:r>
            <a:r>
              <a:rPr sz="1850" spc="-35">
                <a:latin typeface="宋体"/>
                <a:cs typeface="宋体"/>
              </a:rPr>
              <a:t>7</a:t>
            </a:r>
            <a:r>
              <a:rPr sz="1850" spc="-75">
                <a:latin typeface="宋体"/>
                <a:cs typeface="宋体"/>
              </a:rPr>
              <a:t>号、高原</a:t>
            </a:r>
            <a:r>
              <a:rPr sz="1850" spc="-35">
                <a:latin typeface="宋体"/>
                <a:cs typeface="宋体"/>
              </a:rPr>
              <a:t>4</a:t>
            </a:r>
            <a:r>
              <a:rPr sz="1850" spc="-75">
                <a:latin typeface="宋体"/>
                <a:cs typeface="宋体"/>
              </a:rPr>
              <a:t>号、晋薯</a:t>
            </a:r>
            <a:r>
              <a:rPr sz="1850" spc="-35">
                <a:latin typeface="宋体"/>
                <a:cs typeface="宋体"/>
              </a:rPr>
              <a:t>7</a:t>
            </a:r>
            <a:r>
              <a:rPr sz="1850" spc="-75">
                <a:latin typeface="宋体"/>
                <a:cs typeface="宋体"/>
              </a:rPr>
              <a:t>号等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90625"/>
            <a:ext cx="7441565" cy="469265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850" b="1">
                <a:latin typeface="Microsoft JhengHei"/>
                <a:cs typeface="Microsoft JhengHei"/>
              </a:rPr>
              <a:t>三、栽培季节与茬口安</a:t>
            </a:r>
            <a:r>
              <a:rPr sz="1850" b="1" spc="-50">
                <a:latin typeface="Microsoft JhengHei"/>
                <a:cs typeface="Microsoft JhengHei"/>
              </a:rPr>
              <a:t>排</a:t>
            </a:r>
            <a:endParaRPr sz="1850">
              <a:latin typeface="Microsoft JhengHei"/>
              <a:cs typeface="Microsoft JhengHei"/>
            </a:endParaRPr>
          </a:p>
          <a:p>
            <a:pPr marL="17145" marR="90805" indent="428625" algn="just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全国各地均有栽培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在无霜期</a:t>
            </a:r>
            <a:r>
              <a:rPr sz="1850" spc="-35">
                <a:latin typeface="宋体"/>
                <a:cs typeface="宋体"/>
              </a:rPr>
              <a:t>110~170d</a:t>
            </a:r>
            <a:r>
              <a:rPr sz="1850" spc="-75">
                <a:latin typeface="宋体"/>
                <a:cs typeface="宋体"/>
              </a:rPr>
              <a:t>的地区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一般春种夏收或春种</a:t>
            </a:r>
            <a:r>
              <a:rPr sz="1850" spc="-50">
                <a:latin typeface="宋体"/>
                <a:cs typeface="宋体"/>
              </a:rPr>
              <a:t>秋</a:t>
            </a:r>
            <a:r>
              <a:rPr sz="1850" spc="-55">
                <a:latin typeface="宋体"/>
                <a:cs typeface="宋体"/>
              </a:rPr>
              <a:t>收;</a:t>
            </a:r>
            <a:r>
              <a:rPr sz="1850" spc="-75">
                <a:latin typeface="宋体"/>
                <a:cs typeface="宋体"/>
              </a:rPr>
              <a:t>无霜期</a:t>
            </a:r>
            <a:r>
              <a:rPr sz="1850" spc="-35">
                <a:latin typeface="宋体"/>
                <a:cs typeface="宋体"/>
              </a:rPr>
              <a:t>200d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且夏季高温多雨地区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一般分别于春、秋栽培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所以</a:t>
            </a:r>
            <a:r>
              <a:rPr sz="1850" spc="-50">
                <a:latin typeface="宋体"/>
                <a:cs typeface="宋体"/>
              </a:rPr>
              <a:t>构</a:t>
            </a:r>
            <a:r>
              <a:rPr sz="1850" spc="-75">
                <a:latin typeface="宋体"/>
                <a:cs typeface="宋体"/>
              </a:rPr>
              <a:t>成了不同的栽培区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405"/>
              </a:spcBef>
              <a:buSzPct val="94594"/>
              <a:buAutoNum type="arabicPeriod"/>
              <a:tabLst>
                <a:tab pos="260350"/>
              </a:tabLst>
            </a:pPr>
            <a:r>
              <a:rPr sz="1850" b="1" spc="-10">
                <a:latin typeface="Microsoft JhengHei"/>
                <a:cs typeface="Microsoft JhengHei"/>
              </a:rPr>
              <a:t>北方一作区</a:t>
            </a:r>
            <a:endParaRPr sz="1850">
              <a:latin typeface="Microsoft JhengHei"/>
              <a:cs typeface="Microsoft JhengHei"/>
            </a:endParaRPr>
          </a:p>
          <a:p>
            <a:pPr marL="17145" marR="90805" indent="428625">
              <a:lnSpc>
                <a:spcPct val="118200"/>
              </a:lnSpc>
            </a:pPr>
            <a:r>
              <a:rPr sz="1850" spc="-70">
                <a:latin typeface="宋体"/>
                <a:cs typeface="宋体"/>
              </a:rPr>
              <a:t>黑龙江、辽宁、吉林、呼和浩特、兰州、西宁、乌鲁木齐等地</a:t>
            </a:r>
            <a:r>
              <a:rPr sz="1850" spc="-30">
                <a:latin typeface="宋体"/>
                <a:cs typeface="宋体"/>
              </a:rPr>
              <a:t>,昼夜</a:t>
            </a:r>
            <a:r>
              <a:rPr sz="1850" spc="-70">
                <a:latin typeface="宋体"/>
                <a:cs typeface="宋体"/>
              </a:rPr>
              <a:t>温差大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日照充足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气候凉爽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适于马铃薯的生长发育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但因无霜期短</a:t>
            </a:r>
            <a:r>
              <a:rPr sz="1850" spc="-10">
                <a:latin typeface="宋体"/>
                <a:cs typeface="宋体"/>
              </a:rPr>
              <a:t>,仅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30">
                <a:latin typeface="宋体"/>
                <a:cs typeface="宋体"/>
              </a:rPr>
              <a:t>110~170d,</a:t>
            </a:r>
            <a:r>
              <a:rPr sz="1850" spc="-70">
                <a:latin typeface="宋体"/>
                <a:cs typeface="宋体"/>
              </a:rPr>
              <a:t>所以只能进行一熟栽培。一般于</a:t>
            </a:r>
            <a:r>
              <a:rPr sz="1850" spc="-30">
                <a:latin typeface="宋体"/>
                <a:cs typeface="宋体"/>
              </a:rPr>
              <a:t>4</a:t>
            </a:r>
            <a:r>
              <a:rPr sz="1850" spc="-70">
                <a:latin typeface="宋体"/>
                <a:cs typeface="宋体"/>
              </a:rPr>
              <a:t>月下旬至</a:t>
            </a:r>
            <a:r>
              <a:rPr sz="1850" spc="-30">
                <a:latin typeface="宋体"/>
                <a:cs typeface="宋体"/>
              </a:rPr>
              <a:t>5</a:t>
            </a:r>
            <a:r>
              <a:rPr sz="1850" spc="-70">
                <a:latin typeface="宋体"/>
                <a:cs typeface="宋体"/>
              </a:rPr>
              <a:t>月上旬播种</a:t>
            </a:r>
            <a:r>
              <a:rPr sz="1850" spc="-30">
                <a:latin typeface="宋体"/>
                <a:cs typeface="宋体"/>
              </a:rPr>
              <a:t>,8~10</a:t>
            </a:r>
            <a:r>
              <a:rPr sz="1850" spc="15">
                <a:latin typeface="宋体"/>
                <a:cs typeface="宋体"/>
              </a:rPr>
              <a:t>月</a:t>
            </a:r>
            <a:r>
              <a:rPr sz="1850" spc="-70">
                <a:latin typeface="宋体"/>
                <a:cs typeface="宋体"/>
              </a:rPr>
              <a:t>份收获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应选择休眠期长、贮性强的中晚熟品种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405"/>
              </a:spcBef>
              <a:buSzPct val="94594"/>
              <a:buAutoNum type="arabicPeriod" startAt="2"/>
              <a:tabLst>
                <a:tab pos="260350"/>
              </a:tabLst>
            </a:pPr>
            <a:r>
              <a:rPr sz="1850" b="1" spc="-10">
                <a:latin typeface="Microsoft JhengHei"/>
                <a:cs typeface="Microsoft JhengHei"/>
              </a:rPr>
              <a:t>中原二作区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18200"/>
              </a:lnSpc>
            </a:pPr>
            <a:r>
              <a:rPr sz="1850" spc="-70">
                <a:latin typeface="宋体"/>
                <a:cs typeface="宋体"/>
              </a:rPr>
              <a:t>北京、西安、上海、南昌等地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无霜期较长</a:t>
            </a:r>
            <a:r>
              <a:rPr sz="1850" spc="-50">
                <a:latin typeface="宋体"/>
                <a:cs typeface="宋体"/>
              </a:rPr>
              <a:t>,为</a:t>
            </a:r>
            <a:r>
              <a:rPr sz="1850" spc="-30">
                <a:latin typeface="宋体"/>
                <a:cs typeface="宋体"/>
              </a:rPr>
              <a:t>180~300d,</a:t>
            </a:r>
            <a:r>
              <a:rPr sz="1850" spc="-70">
                <a:latin typeface="宋体"/>
                <a:cs typeface="宋体"/>
              </a:rPr>
              <a:t>但夏季持续</a:t>
            </a:r>
            <a:r>
              <a:rPr sz="1850" spc="15">
                <a:latin typeface="宋体"/>
                <a:cs typeface="宋体"/>
              </a:rPr>
              <a:t>时</a:t>
            </a:r>
            <a:r>
              <a:rPr sz="1850" spc="-70">
                <a:latin typeface="宋体"/>
                <a:cs typeface="宋体"/>
              </a:rPr>
              <a:t>间长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温度高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不利于马铃薯生长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应进行春、秋两季栽培。春季</a:t>
            </a:r>
            <a:r>
              <a:rPr sz="1850" spc="-30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月下旬</a:t>
            </a:r>
            <a:r>
              <a:rPr sz="1850" spc="15">
                <a:latin typeface="宋体"/>
                <a:cs typeface="宋体"/>
              </a:rPr>
              <a:t>到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30">
                <a:latin typeface="宋体"/>
                <a:cs typeface="宋体"/>
              </a:rPr>
              <a:t>3</a:t>
            </a:r>
            <a:r>
              <a:rPr sz="1850" spc="-70">
                <a:latin typeface="宋体"/>
                <a:cs typeface="宋体"/>
              </a:rPr>
              <a:t>月上旬播种</a:t>
            </a:r>
            <a:r>
              <a:rPr sz="1850" spc="-30">
                <a:latin typeface="宋体"/>
                <a:cs typeface="宋体"/>
              </a:rPr>
              <a:t>,5</a:t>
            </a:r>
            <a:r>
              <a:rPr sz="1850" spc="-70">
                <a:latin typeface="宋体"/>
                <a:cs typeface="宋体"/>
              </a:rPr>
              <a:t>月下旬到</a:t>
            </a:r>
            <a:r>
              <a:rPr sz="1850" spc="-30">
                <a:latin typeface="宋体"/>
                <a:cs typeface="宋体"/>
              </a:rPr>
              <a:t>6</a:t>
            </a:r>
            <a:r>
              <a:rPr sz="1850" spc="-70">
                <a:latin typeface="宋体"/>
                <a:cs typeface="宋体"/>
              </a:rPr>
              <a:t>月中旬收获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秋季</a:t>
            </a:r>
            <a:r>
              <a:rPr sz="1850" spc="-30">
                <a:latin typeface="宋体"/>
                <a:cs typeface="宋体"/>
              </a:rPr>
              <a:t>8</a:t>
            </a:r>
            <a:r>
              <a:rPr sz="1850" spc="-70">
                <a:latin typeface="宋体"/>
                <a:cs typeface="宋体"/>
              </a:rPr>
              <a:t>月份播种</a:t>
            </a:r>
            <a:r>
              <a:rPr sz="1850" spc="-30">
                <a:latin typeface="宋体"/>
                <a:cs typeface="宋体"/>
              </a:rPr>
              <a:t>,11</a:t>
            </a:r>
            <a:r>
              <a:rPr sz="1850" spc="-70">
                <a:latin typeface="宋体"/>
                <a:cs typeface="宋体"/>
              </a:rPr>
              <a:t>月份收获。宜</a:t>
            </a:r>
            <a:r>
              <a:rPr sz="1850" spc="15">
                <a:latin typeface="宋体"/>
                <a:cs typeface="宋体"/>
              </a:rPr>
              <a:t>选</a:t>
            </a:r>
            <a:r>
              <a:rPr sz="1850" spc="-70">
                <a:latin typeface="宋体"/>
                <a:cs typeface="宋体"/>
              </a:rPr>
              <a:t>用早熟、抗病、休眠期短的优良品种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388302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3"/>
              <a:tabLst>
                <a:tab pos="260350"/>
              </a:tabLst>
            </a:pPr>
            <a:r>
              <a:rPr sz="1850" b="1" spc="-10">
                <a:latin typeface="Microsoft JhengHei"/>
                <a:cs typeface="Microsoft JhengHei"/>
              </a:rPr>
              <a:t>南方冬作区</a:t>
            </a:r>
            <a:endParaRPr sz="1850">
              <a:latin typeface="Microsoft JhengHei"/>
              <a:cs typeface="Microsoft JhengHei"/>
            </a:endParaRPr>
          </a:p>
          <a:p>
            <a:pPr marL="17145" marR="233679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贵州、云南、四川等地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冬季月平均气温为</a:t>
            </a:r>
            <a:r>
              <a:rPr sz="1850" spc="-40">
                <a:latin typeface="宋体"/>
                <a:cs typeface="宋体"/>
              </a:rPr>
              <a:t>14~19℃,</a:t>
            </a:r>
            <a:r>
              <a:rPr sz="1850" spc="-75">
                <a:latin typeface="宋体"/>
                <a:cs typeface="宋体"/>
              </a:rPr>
              <a:t>主要是利用水</a:t>
            </a:r>
            <a:r>
              <a:rPr sz="1850" spc="-50">
                <a:latin typeface="宋体"/>
                <a:cs typeface="宋体"/>
              </a:rPr>
              <a:t>稻</a:t>
            </a:r>
            <a:r>
              <a:rPr sz="1850" spc="-75">
                <a:latin typeface="宋体"/>
                <a:cs typeface="宋体"/>
              </a:rPr>
              <a:t>田的冬闲期种植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4"/>
              <a:tabLst>
                <a:tab pos="260350"/>
              </a:tabLst>
            </a:pPr>
            <a:r>
              <a:rPr sz="1850" b="1" spc="-10">
                <a:latin typeface="Microsoft JhengHei"/>
                <a:cs typeface="Microsoft JhengHei"/>
              </a:rPr>
              <a:t>西南单、双季混作区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广东、福建、广西等地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在高寒山区多为一年一作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春种秋收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低山河</a:t>
            </a:r>
            <a:r>
              <a:rPr sz="1850" spc="-50">
                <a:latin typeface="宋体"/>
                <a:cs typeface="宋体"/>
              </a:rPr>
              <a:t>谷</a:t>
            </a:r>
            <a:r>
              <a:rPr sz="1850" spc="-75">
                <a:latin typeface="宋体"/>
                <a:cs typeface="宋体"/>
              </a:rPr>
              <a:t>区或盆地适于春秋两季栽培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90805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马铃薯忌连作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不能与茄科和块根类作物连作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应进行</a:t>
            </a:r>
            <a:r>
              <a:rPr sz="1850" spc="-30">
                <a:latin typeface="宋体"/>
                <a:cs typeface="宋体"/>
              </a:rPr>
              <a:t>3~4</a:t>
            </a:r>
            <a:r>
              <a:rPr sz="1850" spc="-70">
                <a:latin typeface="宋体"/>
                <a:cs typeface="宋体"/>
              </a:rPr>
              <a:t>年轮作。</a:t>
            </a:r>
            <a:r>
              <a:rPr sz="1850" spc="15">
                <a:latin typeface="宋体"/>
                <a:cs typeface="宋体"/>
              </a:rPr>
              <a:t>前</a:t>
            </a:r>
            <a:r>
              <a:rPr sz="1850" spc="-70">
                <a:latin typeface="宋体"/>
                <a:cs typeface="宋体"/>
              </a:rPr>
              <a:t>茬以豆类、禾谷类或油菜茬为宜。马铃薯植株矮小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生长周期短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可以和</a:t>
            </a:r>
            <a:r>
              <a:rPr sz="1850" spc="15">
                <a:latin typeface="宋体"/>
                <a:cs typeface="宋体"/>
              </a:rPr>
              <a:t>各</a:t>
            </a:r>
            <a:r>
              <a:rPr sz="1850" spc="-70">
                <a:latin typeface="宋体"/>
                <a:cs typeface="宋体"/>
              </a:rPr>
              <a:t>种高秆、生长期长的喜温作物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如棉花、玉米、中幼年果树等进行套作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7525" y="1162050"/>
            <a:ext cx="7487920" cy="3454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5720" marR="5003800" indent="286385">
              <a:lnSpc>
                <a:spcPct val="152000"/>
              </a:lnSpc>
              <a:spcBef>
                <a:spcPts val="95"/>
              </a:spcBef>
              <a:buChar char="●"/>
              <a:tabLst>
                <a:tab pos="332105"/>
              </a:tabLst>
            </a:pPr>
            <a:r>
              <a:rPr sz="1850" b="1" spc="-10">
                <a:latin typeface="Microsoft JhengHei"/>
                <a:cs typeface="Microsoft JhengHei"/>
              </a:rPr>
              <a:t>任务实施的生产操作一、春马铃薯生产</a:t>
            </a:r>
            <a:endParaRPr sz="1850">
              <a:latin typeface="Microsoft JhengHei"/>
              <a:cs typeface="Microsoft JhengHei"/>
            </a:endParaRPr>
          </a:p>
          <a:p>
            <a:pPr marL="45720">
              <a:lnSpc>
                <a:spcPct val="100000"/>
              </a:lnSpc>
              <a:spcBef>
                <a:spcPts val="1155"/>
              </a:spcBef>
            </a:pP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整地作</a:t>
            </a:r>
            <a:r>
              <a:rPr sz="1850" b="1" spc="-50">
                <a:latin typeface="Microsoft JhengHei"/>
                <a:cs typeface="Microsoft JhengHei"/>
              </a:rPr>
              <a:t>畦</a:t>
            </a:r>
            <a:endParaRPr sz="1850">
              <a:latin typeface="Microsoft JhengHei"/>
              <a:cs typeface="Microsoft JhengHei"/>
            </a:endParaRPr>
          </a:p>
          <a:p>
            <a:pPr marL="479425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秋作物收获后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深翻</a:t>
            </a:r>
            <a:r>
              <a:rPr sz="1850" spc="-35">
                <a:latin typeface="宋体"/>
                <a:cs typeface="宋体"/>
              </a:rPr>
              <a:t>20~25cm,</a:t>
            </a:r>
            <a:r>
              <a:rPr sz="1850" spc="-75">
                <a:latin typeface="宋体"/>
                <a:cs typeface="宋体"/>
              </a:rPr>
              <a:t>春季土壤解冻后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结合浅耕耙地施基肥</a:t>
            </a:r>
            <a:r>
              <a:rPr sz="1850" spc="-45">
                <a:latin typeface="宋体"/>
                <a:cs typeface="宋体"/>
              </a:rPr>
              <a:t>,每</a:t>
            </a:r>
            <a:endParaRPr sz="1850">
              <a:latin typeface="宋体"/>
              <a:cs typeface="宋体"/>
            </a:endParaRPr>
          </a:p>
          <a:p>
            <a:pPr marL="50800" marR="146050">
              <a:lnSpc>
                <a:spcPct val="148600"/>
              </a:lnSpc>
              <a:spcBef>
                <a:spcPts val="300"/>
              </a:spcBef>
            </a:pP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施用优质农家肥</a:t>
            </a:r>
            <a:r>
              <a:rPr sz="1850" spc="-35">
                <a:latin typeface="宋体"/>
                <a:cs typeface="宋体"/>
              </a:rPr>
              <a:t>5000kg,</a:t>
            </a:r>
            <a:r>
              <a:rPr sz="1850" spc="-75">
                <a:latin typeface="宋体"/>
                <a:cs typeface="宋体"/>
              </a:rPr>
              <a:t>过磷酸钙</a:t>
            </a:r>
            <a:r>
              <a:rPr sz="1850" spc="-35">
                <a:latin typeface="宋体"/>
                <a:cs typeface="宋体"/>
              </a:rPr>
              <a:t>25kg,</a:t>
            </a:r>
            <a:r>
              <a:rPr sz="1850" spc="-75">
                <a:latin typeface="宋体"/>
                <a:cs typeface="宋体"/>
              </a:rPr>
              <a:t>硫酸钾</a:t>
            </a:r>
            <a:r>
              <a:rPr sz="1850" spc="-35">
                <a:latin typeface="宋体"/>
                <a:cs typeface="宋体"/>
              </a:rPr>
              <a:t>15kg</a:t>
            </a:r>
            <a:r>
              <a:rPr sz="1850" spc="-75">
                <a:latin typeface="宋体"/>
                <a:cs typeface="宋体"/>
              </a:rPr>
              <a:t>作基肥。播种时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沟施复合肥</a:t>
            </a:r>
            <a:r>
              <a:rPr sz="1850" spc="-35">
                <a:latin typeface="宋体"/>
                <a:cs typeface="宋体"/>
              </a:rPr>
              <a:t>5~10kg</a:t>
            </a:r>
            <a:r>
              <a:rPr sz="1850" spc="-75">
                <a:latin typeface="宋体"/>
                <a:cs typeface="宋体"/>
              </a:rPr>
              <a:t>。一般华南、西南地区畦作。东北、华北地</a:t>
            </a:r>
            <a:r>
              <a:rPr sz="1850" spc="-50">
                <a:latin typeface="宋体"/>
                <a:cs typeface="宋体"/>
              </a:rPr>
              <a:t>区</a:t>
            </a:r>
            <a:r>
              <a:rPr sz="1850" spc="-75">
                <a:latin typeface="宋体"/>
                <a:cs typeface="宋体"/>
              </a:rPr>
              <a:t>垄作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垄面宽</a:t>
            </a:r>
            <a:r>
              <a:rPr sz="1850" spc="-35">
                <a:latin typeface="宋体"/>
                <a:cs typeface="宋体"/>
              </a:rPr>
              <a:t>50~60cm,</a:t>
            </a:r>
            <a:r>
              <a:rPr sz="1850" spc="-75">
                <a:latin typeface="宋体"/>
                <a:cs typeface="宋体"/>
              </a:rPr>
              <a:t>垄高</a:t>
            </a:r>
            <a:r>
              <a:rPr sz="1850" spc="-35">
                <a:latin typeface="宋体"/>
                <a:cs typeface="宋体"/>
              </a:rPr>
              <a:t>15~20cm,</a:t>
            </a:r>
            <a:r>
              <a:rPr sz="1850" spc="-75">
                <a:latin typeface="宋体"/>
                <a:cs typeface="宋体"/>
              </a:rPr>
              <a:t>拍实垄面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做到垄面平滑、呈鱼背形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无坷垃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无残茬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7525" y="1162050"/>
            <a:ext cx="7627620" cy="30257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5720" marR="6134100">
              <a:lnSpc>
                <a:spcPct val="152000"/>
              </a:lnSpc>
              <a:spcBef>
                <a:spcPts val="95"/>
              </a:spcBef>
            </a:pPr>
            <a:r>
              <a:rPr sz="1850" b="1" spc="210">
                <a:latin typeface="Microsoft JhengHei"/>
                <a:cs typeface="Microsoft JhengHei"/>
              </a:rPr>
              <a:t>(二)</a:t>
            </a:r>
            <a:r>
              <a:rPr sz="1850" b="1">
                <a:latin typeface="Microsoft JhengHei"/>
                <a:cs typeface="Microsoft JhengHei"/>
              </a:rPr>
              <a:t>种薯处</a:t>
            </a:r>
            <a:r>
              <a:rPr sz="1850" b="1" spc="-50">
                <a:latin typeface="Microsoft JhengHei"/>
                <a:cs typeface="Microsoft JhengHei"/>
              </a:rPr>
              <a:t>理 </a:t>
            </a:r>
            <a:r>
              <a:rPr sz="1850" b="1" spc="180">
                <a:latin typeface="Microsoft JhengHei"/>
                <a:cs typeface="Microsoft JhengHei"/>
              </a:rPr>
              <a:t>1.</a:t>
            </a:r>
            <a:r>
              <a:rPr sz="1850" b="1">
                <a:latin typeface="Microsoft JhengHei"/>
                <a:cs typeface="Microsoft JhengHei"/>
              </a:rPr>
              <a:t>选种及处</a:t>
            </a:r>
            <a:r>
              <a:rPr sz="1850" b="1" spc="-50">
                <a:latin typeface="Microsoft JhengHei"/>
                <a:cs typeface="Microsoft JhengHei"/>
              </a:rPr>
              <a:t>理</a:t>
            </a:r>
            <a:endParaRPr sz="1850">
              <a:latin typeface="Microsoft JhengHei"/>
              <a:cs typeface="Microsoft JhengHei"/>
            </a:endParaRPr>
          </a:p>
          <a:p>
            <a:pPr marL="50800" marR="157480" indent="428625">
              <a:lnSpc>
                <a:spcPts val="3600"/>
              </a:lnSpc>
              <a:spcBef>
                <a:spcPts val="125"/>
              </a:spcBef>
            </a:pPr>
            <a:r>
              <a:rPr sz="1850" spc="-75">
                <a:latin typeface="宋体"/>
                <a:cs typeface="宋体"/>
              </a:rPr>
              <a:t>选择符合本品种特征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大小适中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薯皮光滑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颜色鲜正的薯块作种薯。</a:t>
            </a:r>
            <a:r>
              <a:rPr sz="1850" spc="-50">
                <a:latin typeface="宋体"/>
                <a:cs typeface="宋体"/>
              </a:rPr>
              <a:t>一</a:t>
            </a:r>
            <a:r>
              <a:rPr sz="1850" spc="-75">
                <a:latin typeface="宋体"/>
                <a:cs typeface="宋体"/>
              </a:rPr>
              <a:t>般每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用种量为</a:t>
            </a:r>
            <a:r>
              <a:rPr sz="1850" spc="-35">
                <a:latin typeface="宋体"/>
                <a:cs typeface="宋体"/>
              </a:rPr>
              <a:t>100~125kg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79425">
              <a:lnSpc>
                <a:spcPct val="100000"/>
              </a:lnSpc>
              <a:spcBef>
                <a:spcPts val="580"/>
              </a:spcBef>
            </a:pPr>
            <a:r>
              <a:rPr sz="1850" spc="-75">
                <a:latin typeface="宋体"/>
                <a:cs typeface="宋体"/>
              </a:rPr>
              <a:t>对窖藏期间已发芽的种薯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应将幼芽全部掰掉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以利健壮幼芽快速生长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50800" marR="361950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从外地引种时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为防止种薯带病传染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栽植前应对种薯进行消毒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可用</a:t>
            </a:r>
            <a:r>
              <a:rPr sz="1850" spc="-20">
                <a:latin typeface="宋体"/>
                <a:cs typeface="宋体"/>
              </a:rPr>
              <a:t>0.5%</a:t>
            </a:r>
            <a:r>
              <a:rPr sz="1850" spc="-75">
                <a:latin typeface="宋体"/>
                <a:cs typeface="宋体"/>
              </a:rPr>
              <a:t>的甲酫溶液浸种</a:t>
            </a:r>
            <a:r>
              <a:rPr sz="1850" spc="-35">
                <a:latin typeface="宋体"/>
                <a:cs typeface="宋体"/>
              </a:rPr>
              <a:t>20~30min,</a:t>
            </a:r>
            <a:r>
              <a:rPr sz="1850" spc="-75">
                <a:latin typeface="宋体"/>
                <a:cs typeface="宋体"/>
              </a:rPr>
              <a:t>浸后捞出闷</a:t>
            </a:r>
            <a:r>
              <a:rPr sz="1850" spc="-35">
                <a:latin typeface="宋体"/>
                <a:cs typeface="宋体"/>
              </a:rPr>
              <a:t>6~8h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546340" cy="345440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2</a:t>
            </a:r>
            <a:r>
              <a:rPr sz="1850" b="1" spc="40">
                <a:latin typeface="Microsoft JhengHei"/>
                <a:cs typeface="Microsoft JhengHei"/>
              </a:rPr>
              <a:t>.催芽</a:t>
            </a:r>
            <a:endParaRPr sz="1850">
              <a:latin typeface="Microsoft JhengHei"/>
              <a:cs typeface="Microsoft JhengHei"/>
            </a:endParaRPr>
          </a:p>
          <a:p>
            <a:pPr marL="17145" marR="195580" indent="-5080">
              <a:lnSpc>
                <a:spcPct val="152000"/>
              </a:lnSpc>
              <a:buSzPct val="94594"/>
              <a:buAutoNum type="arabicParenBoth"/>
              <a:tabLst>
                <a:tab pos="384175"/>
                <a:tab pos="1807845"/>
              </a:tabLst>
            </a:pPr>
            <a:r>
              <a:rPr sz="1850" b="1">
                <a:latin typeface="Microsoft JhengHei"/>
                <a:cs typeface="Microsoft JhengHei"/>
              </a:rPr>
              <a:t>暖种、晒</a:t>
            </a:r>
            <a:r>
              <a:rPr sz="1850" b="1" spc="-50">
                <a:latin typeface="Microsoft JhengHei"/>
                <a:cs typeface="Microsoft JhengHei"/>
              </a:rPr>
              <a:t>种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播前</a:t>
            </a:r>
            <a:r>
              <a:rPr sz="1850" spc="-35">
                <a:latin typeface="宋体"/>
                <a:cs typeface="宋体"/>
              </a:rPr>
              <a:t>30~40d,</a:t>
            </a:r>
            <a:r>
              <a:rPr sz="1850" spc="-75">
                <a:latin typeface="宋体"/>
                <a:cs typeface="宋体"/>
              </a:rPr>
              <a:t>将种薯放在</a:t>
            </a:r>
            <a:r>
              <a:rPr sz="1850" spc="-45">
                <a:latin typeface="宋体"/>
                <a:cs typeface="宋体"/>
              </a:rPr>
              <a:t>20℃</a:t>
            </a:r>
            <a:r>
              <a:rPr sz="1850" spc="-75">
                <a:latin typeface="宋体"/>
                <a:cs typeface="宋体"/>
              </a:rPr>
              <a:t>左右黑暗条件下暖种催芽</a:t>
            </a:r>
            <a:r>
              <a:rPr sz="1850" spc="-50">
                <a:latin typeface="宋体"/>
                <a:cs typeface="宋体"/>
              </a:rPr>
              <a:t>, </a:t>
            </a:r>
            <a:r>
              <a:rPr sz="1850" spc="-35">
                <a:latin typeface="宋体"/>
                <a:cs typeface="宋体"/>
              </a:rPr>
              <a:t>10~15d</a:t>
            </a:r>
            <a:r>
              <a:rPr sz="1850" spc="-75">
                <a:latin typeface="宋体"/>
                <a:cs typeface="宋体"/>
              </a:rPr>
              <a:t>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当芽长到</a:t>
            </a:r>
            <a:r>
              <a:rPr sz="1850" spc="-35">
                <a:latin typeface="宋体"/>
                <a:cs typeface="宋体"/>
              </a:rPr>
              <a:t>1.0~1.5cm</a:t>
            </a:r>
            <a:r>
              <a:rPr sz="1850" spc="-75">
                <a:latin typeface="宋体"/>
                <a:cs typeface="宋体"/>
              </a:rPr>
              <a:t>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再将种薯放在阳光下晒种壮芽</a:t>
            </a:r>
            <a:r>
              <a:rPr sz="1850" spc="-45">
                <a:latin typeface="宋体"/>
                <a:cs typeface="宋体"/>
              </a:rPr>
              <a:t>,15℃</a:t>
            </a:r>
            <a:r>
              <a:rPr sz="1850" spc="-75">
                <a:latin typeface="宋体"/>
                <a:cs typeface="宋体"/>
              </a:rPr>
              <a:t>左</a:t>
            </a:r>
            <a:r>
              <a:rPr sz="1850" spc="-50">
                <a:latin typeface="宋体"/>
                <a:cs typeface="宋体"/>
              </a:rPr>
              <a:t>右</a:t>
            </a:r>
            <a:r>
              <a:rPr sz="1850" spc="-75">
                <a:latin typeface="宋体"/>
                <a:cs typeface="宋体"/>
              </a:rPr>
              <a:t>大约需</a:t>
            </a:r>
            <a:r>
              <a:rPr sz="1850" spc="-35">
                <a:latin typeface="宋体"/>
                <a:cs typeface="宋体"/>
              </a:rPr>
              <a:t>20d</a:t>
            </a:r>
            <a:r>
              <a:rPr sz="1850" spc="-75">
                <a:latin typeface="宋体"/>
                <a:cs typeface="宋体"/>
              </a:rPr>
              <a:t>。暖种、晒种可在室内、阳畦、日光温室内进行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及时剔除</a:t>
            </a:r>
            <a:r>
              <a:rPr sz="1850" spc="-50">
                <a:latin typeface="宋体"/>
                <a:cs typeface="宋体"/>
              </a:rPr>
              <a:t>个 </a:t>
            </a:r>
            <a:r>
              <a:rPr sz="1850" spc="-75">
                <a:latin typeface="宋体"/>
                <a:cs typeface="宋体"/>
              </a:rPr>
              <a:t>别烂薯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-5080">
              <a:lnSpc>
                <a:spcPct val="152000"/>
              </a:lnSpc>
              <a:buSzPct val="94594"/>
              <a:buAutoNum type="arabicParenBoth"/>
              <a:tabLst>
                <a:tab pos="384175"/>
                <a:tab pos="1807845"/>
              </a:tabLst>
            </a:pPr>
            <a:r>
              <a:rPr sz="1850" b="1" spc="5">
                <a:latin typeface="Microsoft JhengHei"/>
                <a:cs typeface="Microsoft JhengHei"/>
              </a:rPr>
              <a:t>赤霉素浸</a:t>
            </a:r>
            <a:r>
              <a:rPr sz="1850" b="1" spc="15">
                <a:latin typeface="Microsoft JhengHei"/>
                <a:cs typeface="Microsoft JhengHei"/>
              </a:rPr>
              <a:t>种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0">
                <a:latin typeface="宋体"/>
                <a:cs typeface="宋体"/>
              </a:rPr>
              <a:t>未经催芽的种薯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在切块后用</a:t>
            </a:r>
            <a:r>
              <a:rPr sz="1850" spc="-30">
                <a:latin typeface="宋体"/>
                <a:cs typeface="宋体"/>
              </a:rPr>
              <a:t>0.4~0.5mg/L</a:t>
            </a:r>
            <a:r>
              <a:rPr sz="1850" spc="-70">
                <a:latin typeface="宋体"/>
                <a:cs typeface="宋体"/>
              </a:rPr>
              <a:t>的赤霉素溶液</a:t>
            </a:r>
            <a:r>
              <a:rPr sz="1850" spc="15">
                <a:latin typeface="宋体"/>
                <a:cs typeface="宋体"/>
              </a:rPr>
              <a:t>浸</a:t>
            </a:r>
            <a:r>
              <a:rPr sz="1850" spc="-70">
                <a:latin typeface="宋体"/>
                <a:cs typeface="宋体"/>
              </a:rPr>
              <a:t>种</a:t>
            </a:r>
            <a:r>
              <a:rPr sz="1850" spc="-30">
                <a:latin typeface="宋体"/>
                <a:cs typeface="宋体"/>
              </a:rPr>
              <a:t>10~15min;</a:t>
            </a:r>
            <a:r>
              <a:rPr sz="1850" spc="-70">
                <a:latin typeface="宋体"/>
                <a:cs typeface="宋体"/>
              </a:rPr>
              <a:t>也可将整薯用</a:t>
            </a:r>
            <a:r>
              <a:rPr sz="1850" spc="-30">
                <a:latin typeface="宋体"/>
                <a:cs typeface="宋体"/>
              </a:rPr>
              <a:t>3~5mg/L</a:t>
            </a:r>
            <a:r>
              <a:rPr sz="1850" spc="-70">
                <a:latin typeface="宋体"/>
                <a:cs typeface="宋体"/>
              </a:rPr>
              <a:t>的赤霉素溶液浸种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时间同上。经催</a:t>
            </a:r>
            <a:r>
              <a:rPr sz="1850" spc="15">
                <a:latin typeface="宋体"/>
                <a:cs typeface="宋体"/>
              </a:rPr>
              <a:t>芽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70">
                <a:latin typeface="宋体"/>
                <a:cs typeface="宋体"/>
              </a:rPr>
              <a:t>处理的种薯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物候期可提早</a:t>
            </a:r>
            <a:r>
              <a:rPr sz="1850" spc="-30">
                <a:latin typeface="宋体"/>
                <a:cs typeface="宋体"/>
              </a:rPr>
              <a:t>7~10d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65695" cy="25971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3</a:t>
            </a:r>
            <a:r>
              <a:rPr sz="1850" b="1" spc="40">
                <a:latin typeface="Microsoft JhengHei"/>
                <a:cs typeface="Microsoft JhengHei"/>
              </a:rPr>
              <a:t>.切块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每块必须有</a:t>
            </a:r>
            <a:r>
              <a:rPr sz="1850" spc="-35">
                <a:latin typeface="宋体"/>
                <a:cs typeface="宋体"/>
              </a:rPr>
              <a:t>1~2</a:t>
            </a:r>
            <a:r>
              <a:rPr sz="1850" spc="-75">
                <a:latin typeface="宋体"/>
                <a:cs typeface="宋体"/>
              </a:rPr>
              <a:t>个芽眼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切成立体三角形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应大小均匀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尽量多带薯肉</a:t>
            </a:r>
            <a:r>
              <a:rPr sz="1850" spc="-45">
                <a:latin typeface="宋体"/>
                <a:cs typeface="宋体"/>
              </a:rPr>
              <a:t>,一</a:t>
            </a:r>
            <a:r>
              <a:rPr sz="1850" spc="-75">
                <a:latin typeface="宋体"/>
                <a:cs typeface="宋体"/>
              </a:rPr>
              <a:t>般重</a:t>
            </a:r>
            <a:r>
              <a:rPr sz="1850" spc="-35">
                <a:latin typeface="宋体"/>
                <a:cs typeface="宋体"/>
              </a:rPr>
              <a:t>20~25g</a:t>
            </a:r>
            <a:r>
              <a:rPr sz="1850" spc="-75">
                <a:latin typeface="宋体"/>
                <a:cs typeface="宋体"/>
              </a:rPr>
              <a:t>。较大块茎按芽眼切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种薯切块方法如图</a:t>
            </a:r>
            <a:r>
              <a:rPr sz="1850" spc="-35">
                <a:latin typeface="宋体"/>
                <a:cs typeface="宋体"/>
              </a:rPr>
              <a:t>9-2</a:t>
            </a:r>
            <a:r>
              <a:rPr sz="1850" spc="-75">
                <a:latin typeface="宋体"/>
                <a:cs typeface="宋体"/>
              </a:rPr>
              <a:t>所示。切刀要用</a:t>
            </a:r>
            <a:r>
              <a:rPr sz="1850" spc="-25">
                <a:latin typeface="宋体"/>
                <a:cs typeface="宋体"/>
              </a:rPr>
              <a:t>75%</a:t>
            </a:r>
            <a:r>
              <a:rPr sz="1850" spc="-75">
                <a:latin typeface="宋体"/>
                <a:cs typeface="宋体"/>
              </a:rPr>
              <a:t>的酒精或</a:t>
            </a:r>
            <a:r>
              <a:rPr sz="1850" spc="-35">
                <a:latin typeface="宋体"/>
                <a:cs typeface="宋体"/>
              </a:rPr>
              <a:t>3%</a:t>
            </a:r>
            <a:r>
              <a:rPr sz="1850" spc="-75">
                <a:latin typeface="宋体"/>
                <a:cs typeface="宋体"/>
              </a:rPr>
              <a:t>的高锰酸钾溶液消毒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切到病薯要随即剔除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并将切刀再次</a:t>
            </a:r>
            <a:r>
              <a:rPr sz="1850" spc="-50">
                <a:latin typeface="宋体"/>
                <a:cs typeface="宋体"/>
              </a:rPr>
              <a:t>消  </a:t>
            </a:r>
            <a:r>
              <a:rPr sz="1850" spc="-75">
                <a:latin typeface="宋体"/>
                <a:cs typeface="宋体"/>
              </a:rPr>
              <a:t>毒。切好的薯块要放置室内一段时间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使伤口愈合后再进行栽植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或将切</a:t>
            </a:r>
            <a:r>
              <a:rPr sz="1850" spc="-50">
                <a:latin typeface="宋体"/>
                <a:cs typeface="宋体"/>
              </a:rPr>
              <a:t>块</a:t>
            </a:r>
            <a:r>
              <a:rPr sz="1850" spc="-75">
                <a:latin typeface="宋体"/>
                <a:cs typeface="宋体"/>
              </a:rPr>
              <a:t>用草木灰拌匀后进行栽植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873250" y="3860800"/>
            <a:ext cx="5114925" cy="17145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636962" y="5667375"/>
            <a:ext cx="2035810" cy="3683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  <a:tabLst>
                <a:tab pos="466090"/>
              </a:tabLst>
            </a:pPr>
            <a:r>
              <a:rPr sz="1100" spc="-65">
                <a:latin typeface="宋体"/>
                <a:cs typeface="宋体"/>
              </a:rPr>
              <a:t>图</a:t>
            </a:r>
            <a:r>
              <a:rPr sz="1100" spc="-35">
                <a:latin typeface="宋体"/>
                <a:cs typeface="宋体"/>
              </a:rPr>
              <a:t>9-</a:t>
            </a:r>
            <a:r>
              <a:rPr sz="1100" spc="-50">
                <a:latin typeface="宋体"/>
                <a:cs typeface="宋体"/>
              </a:rPr>
              <a:t>2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65">
                <a:latin typeface="宋体"/>
                <a:cs typeface="宋体"/>
              </a:rPr>
              <a:t>种薯切块方法示意</a:t>
            </a:r>
            <a:r>
              <a:rPr sz="1100" spc="-50">
                <a:latin typeface="宋体"/>
                <a:cs typeface="宋体"/>
              </a:rPr>
              <a:t>图</a:t>
            </a:r>
            <a:endParaRPr sz="11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30"/>
              </a:spcBef>
            </a:pPr>
            <a:r>
              <a:rPr sz="1100" spc="-35">
                <a:latin typeface="宋体"/>
                <a:cs typeface="宋体"/>
              </a:rPr>
              <a:t>a</a:t>
            </a:r>
            <a:r>
              <a:rPr sz="1100" spc="90">
                <a:latin typeface="宋体"/>
                <a:cs typeface="宋体"/>
              </a:rPr>
              <a:t>)小薯 </a:t>
            </a:r>
            <a:r>
              <a:rPr sz="1100" spc="-35">
                <a:latin typeface="宋体"/>
                <a:cs typeface="宋体"/>
              </a:rPr>
              <a:t>b</a:t>
            </a:r>
            <a:r>
              <a:rPr sz="1100" spc="90">
                <a:latin typeface="宋体"/>
                <a:cs typeface="宋体"/>
              </a:rPr>
              <a:t>)中薯 </a:t>
            </a:r>
            <a:r>
              <a:rPr sz="1100" spc="-35">
                <a:latin typeface="宋体"/>
                <a:cs typeface="宋体"/>
              </a:rPr>
              <a:t>c</a:t>
            </a:r>
            <a:r>
              <a:rPr sz="1100" spc="90">
                <a:latin typeface="宋体"/>
                <a:cs typeface="宋体"/>
              </a:rPr>
              <a:t>)大薯 </a:t>
            </a:r>
            <a:r>
              <a:rPr sz="1100" spc="-35">
                <a:latin typeface="宋体"/>
                <a:cs typeface="宋体"/>
              </a:rPr>
              <a:t>d</a:t>
            </a:r>
            <a:r>
              <a:rPr sz="1100" spc="-50">
                <a:latin typeface="宋体"/>
                <a:cs typeface="宋体"/>
              </a:rPr>
              <a:t>)切块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095375"/>
            <a:ext cx="7437120" cy="3378200"/>
          </a:xfrm>
          <a:prstGeom prst="rect">
            <a:avLst/>
          </a:prstGeom>
        </p:spPr>
        <p:txBody>
          <a:bodyPr vert="horz" wrap="square" lIns="0" tIns="1206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0"/>
              </a:spcBef>
            </a:pPr>
            <a:r>
              <a:rPr sz="1850" b="1" spc="110">
                <a:latin typeface="Microsoft JhengHei"/>
                <a:cs typeface="Microsoft JhengHei"/>
              </a:rPr>
              <a:t>(三)栽植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ts val="3379"/>
              </a:lnSpc>
            </a:pPr>
            <a:r>
              <a:rPr sz="1850" spc="-70">
                <a:latin typeface="宋体"/>
                <a:cs typeface="宋体"/>
              </a:rPr>
              <a:t>于当地晚霜前</a:t>
            </a:r>
            <a:r>
              <a:rPr sz="1850" spc="-30">
                <a:latin typeface="宋体"/>
                <a:cs typeface="宋体"/>
              </a:rPr>
              <a:t>20~30d,</a:t>
            </a:r>
            <a:r>
              <a:rPr sz="1850" spc="-70">
                <a:latin typeface="宋体"/>
                <a:cs typeface="宋体"/>
              </a:rPr>
              <a:t>气温稳定在</a:t>
            </a:r>
            <a:r>
              <a:rPr sz="1850" spc="-40">
                <a:latin typeface="宋体"/>
                <a:cs typeface="宋体"/>
              </a:rPr>
              <a:t>5~7℃</a:t>
            </a:r>
            <a:r>
              <a:rPr sz="1850" spc="-70">
                <a:latin typeface="宋体"/>
                <a:cs typeface="宋体"/>
              </a:rPr>
              <a:t>时栽植。北方地区用地膜覆盖</a:t>
            </a:r>
            <a:r>
              <a:rPr sz="1850" spc="15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可提前</a:t>
            </a:r>
            <a:r>
              <a:rPr sz="1850" spc="-30">
                <a:latin typeface="宋体"/>
                <a:cs typeface="宋体"/>
              </a:rPr>
              <a:t>10~15d</a:t>
            </a:r>
            <a:r>
              <a:rPr sz="1850" spc="-70">
                <a:latin typeface="宋体"/>
                <a:cs typeface="宋体"/>
              </a:rPr>
              <a:t>栽植。每垄栽两行马铃薯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行距</a:t>
            </a:r>
            <a:r>
              <a:rPr sz="1850" spc="-30">
                <a:latin typeface="宋体"/>
                <a:cs typeface="宋体"/>
              </a:rPr>
              <a:t>40~45cm,</a:t>
            </a:r>
            <a:r>
              <a:rPr sz="1850" spc="-70">
                <a:latin typeface="宋体"/>
                <a:cs typeface="宋体"/>
              </a:rPr>
              <a:t>行间播种呈三角</a:t>
            </a:r>
            <a:r>
              <a:rPr sz="1850" spc="15">
                <a:latin typeface="宋体"/>
                <a:cs typeface="宋体"/>
              </a:rPr>
              <a:t>形</a:t>
            </a:r>
            <a:r>
              <a:rPr sz="1850" spc="-70">
                <a:latin typeface="宋体"/>
                <a:cs typeface="宋体"/>
              </a:rPr>
              <a:t>错开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栽深</a:t>
            </a:r>
            <a:r>
              <a:rPr sz="1850" spc="-30">
                <a:latin typeface="宋体"/>
                <a:cs typeface="宋体"/>
              </a:rPr>
              <a:t>10cm</a:t>
            </a:r>
            <a:r>
              <a:rPr sz="1850" spc="-70">
                <a:latin typeface="宋体"/>
                <a:cs typeface="宋体"/>
              </a:rPr>
              <a:t>左右。栽后立即覆盖地膜。待</a:t>
            </a:r>
            <a:r>
              <a:rPr sz="1850" spc="-30">
                <a:latin typeface="宋体"/>
                <a:cs typeface="宋体"/>
              </a:rPr>
              <a:t>80%</a:t>
            </a:r>
            <a:r>
              <a:rPr sz="1850" spc="-70">
                <a:latin typeface="宋体"/>
                <a:cs typeface="宋体"/>
              </a:rPr>
              <a:t>的芽苗露出地面时及</a:t>
            </a:r>
            <a:r>
              <a:rPr sz="1850" spc="10">
                <a:latin typeface="宋体"/>
                <a:cs typeface="宋体"/>
              </a:rPr>
              <a:t>时 </a:t>
            </a:r>
            <a:r>
              <a:rPr sz="1850" spc="-70">
                <a:latin typeface="宋体"/>
                <a:cs typeface="宋体"/>
              </a:rPr>
              <a:t>破膜放苗。一般晚熟品种宜稀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早熟品种宜密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春薯宜稀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秋薯、夏薯或</a:t>
            </a:r>
            <a:r>
              <a:rPr sz="1850" spc="15">
                <a:latin typeface="宋体"/>
                <a:cs typeface="宋体"/>
              </a:rPr>
              <a:t>冬</a:t>
            </a:r>
            <a:r>
              <a:rPr sz="1850" spc="-70">
                <a:latin typeface="宋体"/>
                <a:cs typeface="宋体"/>
              </a:rPr>
              <a:t>薯宜密。覆盖地膜可以提早</a:t>
            </a:r>
            <a:r>
              <a:rPr sz="1850" spc="-30">
                <a:latin typeface="宋体"/>
                <a:cs typeface="宋体"/>
              </a:rPr>
              <a:t>10~15d</a:t>
            </a:r>
            <a:r>
              <a:rPr sz="1850" spc="-70">
                <a:latin typeface="宋体"/>
                <a:cs typeface="宋体"/>
              </a:rPr>
              <a:t>收获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而且可以增产</a:t>
            </a:r>
            <a:r>
              <a:rPr sz="1850" spc="-30">
                <a:latin typeface="宋体"/>
                <a:cs typeface="宋体"/>
              </a:rPr>
              <a:t>15%</a:t>
            </a:r>
            <a:r>
              <a:rPr sz="1850" spc="-70">
                <a:latin typeface="宋体"/>
                <a:cs typeface="宋体"/>
              </a:rPr>
              <a:t>以上。南方</a:t>
            </a:r>
            <a:r>
              <a:rPr sz="1850" spc="10">
                <a:latin typeface="宋体"/>
                <a:cs typeface="宋体"/>
              </a:rPr>
              <a:t>地 </a:t>
            </a:r>
            <a:r>
              <a:rPr sz="1850" spc="-70">
                <a:latin typeface="宋体"/>
                <a:cs typeface="宋体"/>
              </a:rPr>
              <a:t>区栽植马铃薯可以不覆盖地膜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45770">
              <a:lnSpc>
                <a:spcPct val="100000"/>
              </a:lnSpc>
              <a:spcBef>
                <a:spcPts val="825"/>
              </a:spcBef>
            </a:pPr>
            <a:r>
              <a:rPr sz="1850" spc="-75">
                <a:latin typeface="宋体"/>
                <a:cs typeface="宋体"/>
              </a:rPr>
              <a:t>马铃薯播前种薯处理技能训练评价表见表</a:t>
            </a:r>
            <a:r>
              <a:rPr sz="1850" spc="-35">
                <a:latin typeface="宋体"/>
                <a:cs typeface="宋体"/>
              </a:rPr>
              <a:t>9-1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675" y="1393825"/>
            <a:ext cx="7953374" cy="21240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7525" y="1162050"/>
            <a:ext cx="7613015" cy="3454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5720" marR="6120765">
              <a:lnSpc>
                <a:spcPct val="152000"/>
              </a:lnSpc>
              <a:spcBef>
                <a:spcPts val="95"/>
              </a:spcBef>
            </a:pPr>
            <a:r>
              <a:rPr sz="1850" b="1" spc="210">
                <a:latin typeface="Microsoft JhengHei"/>
                <a:cs typeface="Microsoft JhengHei"/>
              </a:rPr>
              <a:t>(四)</a:t>
            </a:r>
            <a:r>
              <a:rPr sz="1850" b="1">
                <a:latin typeface="Microsoft JhengHei"/>
                <a:cs typeface="Microsoft JhengHei"/>
              </a:rPr>
              <a:t>田间管</a:t>
            </a:r>
            <a:r>
              <a:rPr sz="1850" b="1" spc="-50">
                <a:latin typeface="Microsoft JhengHei"/>
                <a:cs typeface="Microsoft JhengHei"/>
              </a:rPr>
              <a:t>理 </a:t>
            </a:r>
            <a:r>
              <a:rPr sz="1850" b="1" spc="180">
                <a:latin typeface="Microsoft JhengHei"/>
                <a:cs typeface="Microsoft JhengHei"/>
              </a:rPr>
              <a:t>1.</a:t>
            </a:r>
            <a:r>
              <a:rPr sz="1850" b="1">
                <a:latin typeface="Microsoft JhengHei"/>
                <a:cs typeface="Microsoft JhengHei"/>
              </a:rPr>
              <a:t>出苗前管</a:t>
            </a:r>
            <a:r>
              <a:rPr sz="1850" b="1" spc="-50">
                <a:latin typeface="Microsoft JhengHei"/>
                <a:cs typeface="Microsoft JhengHei"/>
              </a:rPr>
              <a:t>理</a:t>
            </a:r>
            <a:endParaRPr sz="1850">
              <a:latin typeface="Microsoft JhengHei"/>
              <a:cs typeface="Microsoft JhengHei"/>
            </a:endParaRPr>
          </a:p>
          <a:p>
            <a:pPr marL="50800" marR="257175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马铃薯块茎栽植后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地温比较低</a:t>
            </a:r>
            <a:r>
              <a:rPr sz="1850" spc="-55">
                <a:latin typeface="宋体"/>
                <a:cs typeface="宋体"/>
              </a:rPr>
              <a:t>,需</a:t>
            </a:r>
            <a:r>
              <a:rPr sz="1850" spc="-35">
                <a:latin typeface="宋体"/>
                <a:cs typeface="宋体"/>
              </a:rPr>
              <a:t>20~30d</a:t>
            </a:r>
            <a:r>
              <a:rPr sz="1850" spc="-75">
                <a:latin typeface="宋体"/>
                <a:cs typeface="宋体"/>
              </a:rPr>
              <a:t>才能出苗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应及时松土</a:t>
            </a:r>
            <a:r>
              <a:rPr sz="1850" spc="-55">
                <a:latin typeface="宋体"/>
                <a:cs typeface="宋体"/>
              </a:rPr>
              <a:t>,消灭</a:t>
            </a:r>
            <a:r>
              <a:rPr sz="1850" spc="-75">
                <a:latin typeface="宋体"/>
                <a:cs typeface="宋体"/>
              </a:rPr>
              <a:t>杂草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如遇严重干旱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应浇小水促进出苗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并中耕防止土壤板结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5720">
              <a:lnSpc>
                <a:spcPct val="100000"/>
              </a:lnSpc>
              <a:spcBef>
                <a:spcPts val="1155"/>
              </a:spcBef>
            </a:pPr>
            <a:r>
              <a:rPr sz="1850" b="1" spc="180">
                <a:latin typeface="Microsoft JhengHei"/>
                <a:cs typeface="Microsoft JhengHei"/>
              </a:rPr>
              <a:t>2</a:t>
            </a:r>
            <a:r>
              <a:rPr sz="1850" b="1" spc="20">
                <a:latin typeface="Microsoft JhengHei"/>
                <a:cs typeface="Microsoft JhengHei"/>
              </a:rPr>
              <a:t>.幼苗期管理</a:t>
            </a:r>
            <a:endParaRPr sz="1850">
              <a:latin typeface="Microsoft JhengHei"/>
              <a:cs typeface="Microsoft JhengHei"/>
            </a:endParaRPr>
          </a:p>
          <a:p>
            <a:pPr marL="479425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齐苗后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间去细弱的苗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每穴留</a:t>
            </a:r>
            <a:r>
              <a:rPr sz="1850" spc="-35">
                <a:latin typeface="宋体"/>
                <a:cs typeface="宋体"/>
              </a:rPr>
              <a:t>2~3</a:t>
            </a:r>
            <a:r>
              <a:rPr sz="1850" spc="-55">
                <a:latin typeface="宋体"/>
                <a:cs typeface="宋体"/>
              </a:rPr>
              <a:t>株,</a:t>
            </a:r>
            <a:r>
              <a:rPr sz="1850" spc="-75">
                <a:latin typeface="宋体"/>
                <a:cs typeface="宋体"/>
              </a:rPr>
              <a:t>种植较稀的每穴可留</a:t>
            </a:r>
            <a:r>
              <a:rPr sz="1850" spc="-35">
                <a:latin typeface="宋体"/>
                <a:cs typeface="宋体"/>
              </a:rPr>
              <a:t>3~5</a:t>
            </a:r>
            <a:r>
              <a:rPr sz="1850" spc="-75">
                <a:latin typeface="宋体"/>
                <a:cs typeface="宋体"/>
              </a:rPr>
              <a:t>株苗。</a:t>
            </a:r>
            <a:r>
              <a:rPr sz="1850" spc="-50">
                <a:latin typeface="宋体"/>
                <a:cs typeface="宋体"/>
              </a:rPr>
              <a:t>同</a:t>
            </a:r>
            <a:endParaRPr sz="1850">
              <a:latin typeface="宋体"/>
              <a:cs typeface="宋体"/>
            </a:endParaRPr>
          </a:p>
          <a:p>
            <a:pPr marL="50800" marR="43180">
              <a:lnSpc>
                <a:spcPct val="141900"/>
              </a:lnSpc>
              <a:spcBef>
                <a:spcPts val="450"/>
              </a:spcBef>
            </a:pPr>
            <a:r>
              <a:rPr sz="1850" spc="-75">
                <a:latin typeface="宋体"/>
                <a:cs typeface="宋体"/>
              </a:rPr>
              <a:t>时每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追施尿素</a:t>
            </a:r>
            <a:r>
              <a:rPr sz="1850" spc="-35">
                <a:latin typeface="宋体"/>
                <a:cs typeface="宋体"/>
              </a:rPr>
              <a:t>10kg,</a:t>
            </a:r>
            <a:r>
              <a:rPr sz="1850" spc="-75">
                <a:latin typeface="宋体"/>
                <a:cs typeface="宋体"/>
              </a:rPr>
              <a:t>追肥后浇水。出苗后</a:t>
            </a:r>
            <a:r>
              <a:rPr sz="1850" spc="-35">
                <a:latin typeface="宋体"/>
                <a:cs typeface="宋体"/>
              </a:rPr>
              <a:t>10d,</a:t>
            </a:r>
            <a:r>
              <a:rPr sz="1850" spc="-75">
                <a:latin typeface="宋体"/>
                <a:cs typeface="宋体"/>
              </a:rPr>
              <a:t>浅锄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55">
                <a:latin typeface="宋体"/>
                <a:cs typeface="宋体"/>
              </a:rPr>
              <a:t>次,</a:t>
            </a:r>
            <a:r>
              <a:rPr sz="1850" spc="-75">
                <a:latin typeface="宋体"/>
                <a:cs typeface="宋体"/>
              </a:rPr>
              <a:t>松土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消灭杂草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促进幼苗生长。同时进行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次浅培土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以培上第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片单叶为度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2762" y="1162050"/>
            <a:ext cx="7403465" cy="47402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984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3"/>
              <a:tabLst>
                <a:tab pos="298450"/>
              </a:tabLst>
            </a:pPr>
            <a:r>
              <a:rPr sz="1850" b="1" spc="-10">
                <a:latin typeface="Microsoft JhengHei"/>
                <a:cs typeface="Microsoft JhengHei"/>
              </a:rPr>
              <a:t>发棵期管理</a:t>
            </a:r>
            <a:endParaRPr sz="1850">
              <a:latin typeface="Microsoft JhengHei"/>
              <a:cs typeface="Microsoft JhengHei"/>
            </a:endParaRPr>
          </a:p>
          <a:p>
            <a:pPr marL="55244" marR="1905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当植株长到</a:t>
            </a:r>
            <a:r>
              <a:rPr sz="1850" spc="-30">
                <a:latin typeface="宋体"/>
                <a:cs typeface="宋体"/>
              </a:rPr>
              <a:t>30cm</a:t>
            </a:r>
            <a:r>
              <a:rPr sz="1850" spc="-70">
                <a:latin typeface="宋体"/>
                <a:cs typeface="宋体"/>
              </a:rPr>
              <a:t>高时进行第</a:t>
            </a:r>
            <a:r>
              <a:rPr sz="1850" spc="-30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次中耕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同时培土</a:t>
            </a:r>
            <a:r>
              <a:rPr sz="1850" spc="-30">
                <a:latin typeface="宋体"/>
                <a:cs typeface="宋体"/>
              </a:rPr>
              <a:t>3~6cm</a:t>
            </a:r>
            <a:r>
              <a:rPr sz="1850" spc="-70">
                <a:latin typeface="宋体"/>
                <a:cs typeface="宋体"/>
              </a:rPr>
              <a:t>。到植株即将</a:t>
            </a:r>
            <a:r>
              <a:rPr sz="1850" spc="15">
                <a:latin typeface="宋体"/>
                <a:cs typeface="宋体"/>
              </a:rPr>
              <a:t>封</a:t>
            </a:r>
            <a:r>
              <a:rPr sz="1850" spc="-70">
                <a:latin typeface="宋体"/>
                <a:cs typeface="宋体"/>
              </a:rPr>
              <a:t>行时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进行最后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次大培土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培土</a:t>
            </a:r>
            <a:r>
              <a:rPr sz="1850" spc="-30">
                <a:latin typeface="宋体"/>
                <a:cs typeface="宋体"/>
              </a:rPr>
              <a:t>6~9cm</a:t>
            </a:r>
            <a:r>
              <a:rPr sz="1850" spc="-70">
                <a:latin typeface="宋体"/>
                <a:cs typeface="宋体"/>
              </a:rPr>
              <a:t>。培成高畦或高垄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并深耕垄间土层</a:t>
            </a:r>
            <a:r>
              <a:rPr sz="1850" spc="15">
                <a:latin typeface="宋体"/>
                <a:cs typeface="宋体"/>
              </a:rPr>
              <a:t>,</a:t>
            </a:r>
            <a:endParaRPr sz="1850">
              <a:latin typeface="宋体"/>
              <a:cs typeface="宋体"/>
            </a:endParaRPr>
          </a:p>
          <a:p>
            <a:pPr marL="55244" marR="128905" algn="just">
              <a:lnSpc>
                <a:spcPct val="147000"/>
              </a:lnSpc>
              <a:spcBef>
                <a:spcPts val="335"/>
              </a:spcBef>
            </a:pPr>
            <a:r>
              <a:rPr sz="1850" spc="-75">
                <a:latin typeface="宋体"/>
                <a:cs typeface="宋体"/>
              </a:rPr>
              <a:t>促薯控秧。一般不需追肥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如表现缺肥的症状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应在初花期每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追施</a:t>
            </a:r>
            <a:r>
              <a:rPr sz="1850" spc="-50">
                <a:latin typeface="宋体"/>
                <a:cs typeface="宋体"/>
              </a:rPr>
              <a:t>尿</a:t>
            </a:r>
            <a:r>
              <a:rPr sz="1850" spc="-75">
                <a:latin typeface="宋体"/>
                <a:cs typeface="宋体"/>
              </a:rPr>
              <a:t>素</a:t>
            </a:r>
            <a:r>
              <a:rPr sz="1850" spc="-35">
                <a:latin typeface="宋体"/>
                <a:cs typeface="宋体"/>
              </a:rPr>
              <a:t>10~15kg</a:t>
            </a:r>
            <a:r>
              <a:rPr sz="1850" spc="-75">
                <a:latin typeface="宋体"/>
                <a:cs typeface="宋体"/>
              </a:rPr>
              <a:t>。如茎叶徒长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可用</a:t>
            </a:r>
            <a:r>
              <a:rPr sz="1850" spc="-35">
                <a:latin typeface="宋体"/>
                <a:cs typeface="宋体"/>
              </a:rPr>
              <a:t>50~100mg/L</a:t>
            </a:r>
            <a:r>
              <a:rPr sz="1850" spc="-75">
                <a:latin typeface="宋体"/>
                <a:cs typeface="宋体"/>
              </a:rPr>
              <a:t>的多效唑喷洒心叶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控制徒长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及时摘除花薹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有利于养分向薯块集中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984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4"/>
              <a:tabLst>
                <a:tab pos="298450"/>
              </a:tabLst>
            </a:pPr>
            <a:r>
              <a:rPr sz="1850" b="1" spc="-10">
                <a:latin typeface="Microsoft JhengHei"/>
                <a:cs typeface="Microsoft JhengHei"/>
              </a:rPr>
              <a:t>结薯期管理</a:t>
            </a:r>
            <a:endParaRPr sz="1850">
              <a:latin typeface="Microsoft JhengHei"/>
              <a:cs typeface="Microsoft JhengHei"/>
            </a:endParaRPr>
          </a:p>
          <a:p>
            <a:pPr marL="55244" marR="431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开花后进入结薯盛期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应保持土壤湿润状态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遇旱浇水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遇雨排水</a:t>
            </a:r>
            <a:r>
              <a:rPr sz="1850" spc="-30">
                <a:latin typeface="宋体"/>
                <a:cs typeface="宋体"/>
              </a:rPr>
              <a:t>,收获</a:t>
            </a:r>
            <a:r>
              <a:rPr sz="1850" spc="-70">
                <a:latin typeface="宋体"/>
                <a:cs typeface="宋体"/>
              </a:rPr>
              <a:t>前一周停止浇水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促进薯皮老化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以利于及早进入休眠和减少病害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便于</a:t>
            </a:r>
            <a:r>
              <a:rPr sz="1850" spc="15">
                <a:latin typeface="宋体"/>
                <a:cs typeface="宋体"/>
              </a:rPr>
              <a:t>贮</a:t>
            </a:r>
            <a:r>
              <a:rPr sz="1850" spc="-70">
                <a:latin typeface="宋体"/>
                <a:cs typeface="宋体"/>
              </a:rPr>
              <a:t>运。同时用</a:t>
            </a:r>
            <a:r>
              <a:rPr sz="1850" spc="-30">
                <a:latin typeface="宋体"/>
                <a:cs typeface="宋体"/>
              </a:rPr>
              <a:t>1%~2%</a:t>
            </a:r>
            <a:r>
              <a:rPr sz="1850" spc="-70">
                <a:latin typeface="宋体"/>
                <a:cs typeface="宋体"/>
              </a:rPr>
              <a:t>的尿素溶液或</a:t>
            </a:r>
            <a:r>
              <a:rPr sz="1850" spc="-30">
                <a:latin typeface="宋体"/>
                <a:cs typeface="宋体"/>
              </a:rPr>
              <a:t>0.2%~0.3%</a:t>
            </a:r>
            <a:r>
              <a:rPr sz="1850" spc="-70">
                <a:latin typeface="宋体"/>
                <a:cs typeface="宋体"/>
              </a:rPr>
              <a:t>的磷酸二氢钾溶液进行叶面</a:t>
            </a:r>
            <a:r>
              <a:rPr sz="1850" spc="-30">
                <a:latin typeface="宋体"/>
                <a:cs typeface="宋体"/>
              </a:rPr>
              <a:t>喷肥,</a:t>
            </a:r>
            <a:r>
              <a:rPr sz="1850" spc="-70">
                <a:latin typeface="宋体"/>
                <a:cs typeface="宋体"/>
              </a:rPr>
              <a:t>补充养分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延长茎叶功能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增加产量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37120" cy="38830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511165">
              <a:lnSpc>
                <a:spcPct val="152000"/>
              </a:lnSpc>
              <a:spcBef>
                <a:spcPts val="95"/>
              </a:spcBef>
            </a:pPr>
            <a:r>
              <a:rPr sz="1850" b="1">
                <a:latin typeface="Microsoft JhengHei"/>
                <a:cs typeface="Microsoft JhengHei"/>
              </a:rPr>
              <a:t>二、秋马铃薯生</a:t>
            </a:r>
            <a:r>
              <a:rPr sz="1850" b="1" spc="-50">
                <a:latin typeface="Microsoft JhengHei"/>
                <a:cs typeface="Microsoft JhengHei"/>
              </a:rPr>
              <a:t>产 </a:t>
            </a: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种薯处</a:t>
            </a:r>
            <a:r>
              <a:rPr sz="1850" b="1" spc="-50">
                <a:latin typeface="Microsoft JhengHei"/>
                <a:cs typeface="Microsoft JhengHei"/>
              </a:rPr>
              <a:t>理</a:t>
            </a:r>
            <a:endParaRPr sz="1850">
              <a:latin typeface="Microsoft JhengHei"/>
              <a:cs typeface="Microsoft JhengHei"/>
            </a:endParaRPr>
          </a:p>
          <a:p>
            <a:pPr marL="17145" marR="85725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种薯应选择品种特征明显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形状、大小一致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无病虫害、无严重机械</a:t>
            </a:r>
            <a:r>
              <a:rPr sz="1850" spc="-50">
                <a:latin typeface="宋体"/>
                <a:cs typeface="宋体"/>
              </a:rPr>
              <a:t>损</a:t>
            </a:r>
            <a:r>
              <a:rPr sz="1850" spc="-55">
                <a:latin typeface="宋体"/>
                <a:cs typeface="宋体"/>
              </a:rPr>
              <a:t>伤,</a:t>
            </a:r>
            <a:r>
              <a:rPr sz="1850" spc="-75">
                <a:latin typeface="宋体"/>
                <a:cs typeface="宋体"/>
              </a:rPr>
              <a:t>丰产稳产的块茎作种薯。未解除休眠的种薯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切块后用浓度</a:t>
            </a:r>
            <a:r>
              <a:rPr sz="1850" spc="-50">
                <a:latin typeface="宋体"/>
                <a:cs typeface="宋体"/>
              </a:rPr>
              <a:t>为 </a:t>
            </a:r>
            <a:r>
              <a:rPr sz="1850" spc="-35">
                <a:latin typeface="宋体"/>
                <a:cs typeface="宋体"/>
              </a:rPr>
              <a:t>0.5~1mg/L</a:t>
            </a:r>
            <a:r>
              <a:rPr sz="1850" spc="-75">
                <a:latin typeface="宋体"/>
                <a:cs typeface="宋体"/>
              </a:rPr>
              <a:t>的赤霉素液浸泡</a:t>
            </a:r>
            <a:r>
              <a:rPr sz="1850" spc="-35">
                <a:latin typeface="宋体"/>
                <a:cs typeface="宋体"/>
              </a:rPr>
              <a:t>15min,</a:t>
            </a:r>
            <a:r>
              <a:rPr sz="1850" spc="-75">
                <a:latin typeface="宋体"/>
                <a:cs typeface="宋体"/>
              </a:rPr>
              <a:t>以打破休眠。切块方法同春马铃薯</a:t>
            </a:r>
            <a:r>
              <a:rPr sz="1850" spc="-55">
                <a:latin typeface="宋体"/>
                <a:cs typeface="宋体"/>
              </a:rPr>
              <a:t>,已解</a:t>
            </a:r>
            <a:r>
              <a:rPr sz="1850" spc="-75">
                <a:latin typeface="宋体"/>
                <a:cs typeface="宋体"/>
              </a:rPr>
              <a:t>除休眠的种薯可切块催芽播种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催芽宜采用温床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选择向阳背风的地方作床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床内保持干燥和空气流通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温度控制在</a:t>
            </a:r>
            <a:r>
              <a:rPr sz="1850" spc="-45">
                <a:latin typeface="宋体"/>
                <a:cs typeface="宋体"/>
              </a:rPr>
              <a:t>25℃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切块晾干后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置温床上分层催芽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每铺满一层块茎</a:t>
            </a:r>
            <a:r>
              <a:rPr sz="1850" spc="-45">
                <a:latin typeface="宋体"/>
                <a:cs typeface="宋体"/>
              </a:rPr>
              <a:t>,覆</a:t>
            </a:r>
            <a:r>
              <a:rPr sz="1850" spc="-75">
                <a:latin typeface="宋体"/>
                <a:cs typeface="宋体"/>
              </a:rPr>
              <a:t>盖湿润的土壤</a:t>
            </a:r>
            <a:r>
              <a:rPr sz="1850" spc="-35">
                <a:latin typeface="宋体"/>
                <a:cs typeface="宋体"/>
              </a:rPr>
              <a:t>1cm</a:t>
            </a:r>
            <a:r>
              <a:rPr sz="1850" spc="-65">
                <a:latin typeface="宋体"/>
                <a:cs typeface="宋体"/>
              </a:rPr>
              <a:t>厚,共</a:t>
            </a:r>
            <a:r>
              <a:rPr sz="1850" spc="-35">
                <a:latin typeface="宋体"/>
                <a:cs typeface="宋体"/>
              </a:rPr>
              <a:t>3~5</a:t>
            </a:r>
            <a:r>
              <a:rPr sz="1850" spc="-55">
                <a:latin typeface="宋体"/>
                <a:cs typeface="宋体"/>
              </a:rPr>
              <a:t>层,</a:t>
            </a:r>
            <a:r>
              <a:rPr sz="1850" spc="-75">
                <a:latin typeface="宋体"/>
                <a:cs typeface="宋体"/>
              </a:rPr>
              <a:t>顶层盖土</a:t>
            </a:r>
            <a:r>
              <a:rPr sz="1850" spc="-35">
                <a:latin typeface="宋体"/>
                <a:cs typeface="宋体"/>
              </a:rPr>
              <a:t>5~6cm,</a:t>
            </a:r>
            <a:r>
              <a:rPr sz="1850" spc="-75">
                <a:latin typeface="宋体"/>
                <a:cs typeface="宋体"/>
              </a:rPr>
              <a:t>芽长</a:t>
            </a:r>
            <a:r>
              <a:rPr sz="1850" spc="-35">
                <a:latin typeface="宋体"/>
                <a:cs typeface="宋体"/>
              </a:rPr>
              <a:t>3cm</a:t>
            </a:r>
            <a:r>
              <a:rPr sz="1850" spc="-75">
                <a:latin typeface="宋体"/>
                <a:cs typeface="宋体"/>
              </a:rPr>
              <a:t>时炼芽栽植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87362" y="1162050"/>
            <a:ext cx="7543165" cy="391160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1250"/>
              </a:spcBef>
            </a:pPr>
            <a:r>
              <a:rPr sz="1850" b="1" spc="110">
                <a:latin typeface="Microsoft JhengHei"/>
                <a:cs typeface="Microsoft JhengHei"/>
              </a:rPr>
              <a:t>(二)栽植</a:t>
            </a:r>
            <a:endParaRPr sz="1850">
              <a:latin typeface="Microsoft JhengHei"/>
              <a:cs typeface="Microsoft JhengHei"/>
            </a:endParaRPr>
          </a:p>
          <a:p>
            <a:pPr marL="80645" marR="431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一般在</a:t>
            </a:r>
            <a:r>
              <a:rPr sz="1850" spc="-35">
                <a:latin typeface="宋体"/>
                <a:cs typeface="宋体"/>
              </a:rPr>
              <a:t>9</a:t>
            </a:r>
            <a:r>
              <a:rPr sz="1850" spc="-75">
                <a:latin typeface="宋体"/>
                <a:cs typeface="宋体"/>
              </a:rPr>
              <a:t>月上旬</a:t>
            </a:r>
            <a:r>
              <a:rPr sz="1850" spc="-35">
                <a:latin typeface="宋体"/>
                <a:cs typeface="宋体"/>
              </a:rPr>
              <a:t>(</a:t>
            </a:r>
            <a:r>
              <a:rPr sz="1850" spc="-75">
                <a:latin typeface="宋体"/>
                <a:cs typeface="宋体"/>
              </a:rPr>
              <a:t>白露</a:t>
            </a:r>
            <a:r>
              <a:rPr sz="1850" spc="-35">
                <a:latin typeface="宋体"/>
                <a:cs typeface="宋体"/>
              </a:rPr>
              <a:t>)</a:t>
            </a:r>
            <a:r>
              <a:rPr sz="1850" spc="-75">
                <a:latin typeface="宋体"/>
                <a:cs typeface="宋体"/>
              </a:rPr>
              <a:t>播种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高海拔山区应提早到</a:t>
            </a:r>
            <a:r>
              <a:rPr sz="1850" spc="-35">
                <a:latin typeface="宋体"/>
                <a:cs typeface="宋体"/>
              </a:rPr>
              <a:t>8</a:t>
            </a:r>
            <a:r>
              <a:rPr sz="1850" spc="-75">
                <a:latin typeface="宋体"/>
                <a:cs typeface="宋体"/>
              </a:rPr>
              <a:t>月下旬</a:t>
            </a:r>
            <a:r>
              <a:rPr sz="1850" spc="-35">
                <a:latin typeface="宋体"/>
                <a:cs typeface="宋体"/>
              </a:rPr>
              <a:t>(</a:t>
            </a:r>
            <a:r>
              <a:rPr sz="1850" spc="-75">
                <a:latin typeface="宋体"/>
                <a:cs typeface="宋体"/>
              </a:rPr>
              <a:t>处暑</a:t>
            </a:r>
            <a:r>
              <a:rPr sz="1850" spc="-35">
                <a:latin typeface="宋体"/>
                <a:cs typeface="宋体"/>
              </a:rPr>
              <a:t>)</a:t>
            </a:r>
            <a:r>
              <a:rPr sz="1850" spc="-75">
                <a:latin typeface="宋体"/>
                <a:cs typeface="宋体"/>
              </a:rPr>
              <a:t>播种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秋季温度高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植株长得较小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应适当密植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一般行距</a:t>
            </a:r>
            <a:r>
              <a:rPr sz="1850" spc="-35">
                <a:latin typeface="宋体"/>
                <a:cs typeface="宋体"/>
              </a:rPr>
              <a:t>45cm,</a:t>
            </a:r>
            <a:r>
              <a:rPr sz="1850" spc="-75">
                <a:latin typeface="宋体"/>
                <a:cs typeface="宋体"/>
              </a:rPr>
              <a:t>株距</a:t>
            </a:r>
            <a:r>
              <a:rPr sz="1850" spc="-35">
                <a:latin typeface="宋体"/>
                <a:cs typeface="宋体"/>
              </a:rPr>
              <a:t>25~30cm</a:t>
            </a:r>
            <a:r>
              <a:rPr sz="1850" spc="-65">
                <a:latin typeface="宋体"/>
                <a:cs typeface="宋体"/>
              </a:rPr>
              <a:t>左右</a:t>
            </a:r>
            <a:endParaRPr sz="1850">
              <a:latin typeface="宋体"/>
              <a:cs typeface="宋体"/>
            </a:endParaRPr>
          </a:p>
          <a:p>
            <a:pPr marL="76200" marR="128905" indent="4445">
              <a:lnSpc>
                <a:spcPct val="147000"/>
              </a:lnSpc>
              <a:spcBef>
                <a:spcPts val="335"/>
              </a:spcBef>
            </a:pPr>
            <a:r>
              <a:rPr sz="1850" spc="-75">
                <a:latin typeface="宋体"/>
                <a:cs typeface="宋体"/>
              </a:rPr>
              <a:t>为宜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栽植</a:t>
            </a:r>
            <a:r>
              <a:rPr sz="1850" spc="-35">
                <a:latin typeface="宋体"/>
                <a:cs typeface="宋体"/>
              </a:rPr>
              <a:t>5000~6000</a:t>
            </a:r>
            <a:r>
              <a:rPr sz="1850" spc="-75">
                <a:latin typeface="宋体"/>
                <a:cs typeface="宋体"/>
              </a:rPr>
              <a:t>株。栽植时应深栽浅盖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栽深</a:t>
            </a:r>
            <a:r>
              <a:rPr sz="1850" spc="-35">
                <a:latin typeface="宋体"/>
                <a:cs typeface="宋体"/>
              </a:rPr>
              <a:t>10cm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55">
                <a:latin typeface="宋体"/>
                <a:cs typeface="宋体"/>
              </a:rPr>
              <a:t>,盖土</a:t>
            </a:r>
            <a:r>
              <a:rPr sz="1850" spc="-50">
                <a:latin typeface="宋体"/>
                <a:cs typeface="宋体"/>
              </a:rPr>
              <a:t> </a:t>
            </a:r>
            <a:r>
              <a:rPr sz="1850" spc="-35">
                <a:latin typeface="宋体"/>
                <a:cs typeface="宋体"/>
              </a:rPr>
              <a:t>4cm</a:t>
            </a:r>
            <a:r>
              <a:rPr sz="1850" spc="-75">
                <a:latin typeface="宋体"/>
                <a:cs typeface="宋体"/>
              </a:rPr>
              <a:t>左右。培土过浅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地下匍匐茎伸出地面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发育成地上茎的枝条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不结薯</a:t>
            </a:r>
            <a:r>
              <a:rPr sz="1850" spc="-50">
                <a:latin typeface="宋体"/>
                <a:cs typeface="宋体"/>
              </a:rPr>
              <a:t>。 </a:t>
            </a:r>
            <a:r>
              <a:rPr sz="1850" b="1" spc="210">
                <a:latin typeface="Microsoft JhengHei"/>
                <a:cs typeface="Microsoft JhengHei"/>
              </a:rPr>
              <a:t>(三)</a:t>
            </a:r>
            <a:r>
              <a:rPr sz="1850" b="1">
                <a:latin typeface="Microsoft JhengHei"/>
                <a:cs typeface="Microsoft JhengHei"/>
              </a:rPr>
              <a:t>田间管</a:t>
            </a:r>
            <a:r>
              <a:rPr sz="1850" b="1" spc="-50">
                <a:latin typeface="Microsoft JhengHei"/>
                <a:cs typeface="Microsoft JhengHei"/>
              </a:rPr>
              <a:t>理</a:t>
            </a:r>
            <a:endParaRPr sz="1850">
              <a:latin typeface="Microsoft JhengHei"/>
              <a:cs typeface="Microsoft JhengHei"/>
            </a:endParaRPr>
          </a:p>
          <a:p>
            <a:pPr marL="80645" marR="195580" indent="428625">
              <a:lnSpc>
                <a:spcPct val="141900"/>
              </a:lnSpc>
              <a:spcBef>
                <a:spcPts val="450"/>
              </a:spcBef>
            </a:pPr>
            <a:r>
              <a:rPr sz="1850" spc="-75">
                <a:latin typeface="宋体"/>
                <a:cs typeface="宋体"/>
              </a:rPr>
              <a:t>追肥应早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幼苗出土便重施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次提苗肥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追施尿素</a:t>
            </a:r>
            <a:r>
              <a:rPr sz="1850" spc="-35">
                <a:latin typeface="宋体"/>
                <a:cs typeface="宋体"/>
              </a:rPr>
              <a:t>15kg</a:t>
            </a:r>
            <a:r>
              <a:rPr sz="1850" spc="-75">
                <a:latin typeface="宋体"/>
                <a:cs typeface="宋体"/>
              </a:rPr>
              <a:t>。及时</a:t>
            </a:r>
            <a:r>
              <a:rPr sz="1850" spc="-50">
                <a:latin typeface="宋体"/>
                <a:cs typeface="宋体"/>
              </a:rPr>
              <a:t>浇</a:t>
            </a:r>
            <a:r>
              <a:rPr sz="1850" spc="-75">
                <a:latin typeface="宋体"/>
                <a:cs typeface="宋体"/>
              </a:rPr>
              <a:t>水中耕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保持土壤疏松湿润。在</a:t>
            </a:r>
            <a:r>
              <a:rPr sz="1850" spc="-35">
                <a:latin typeface="宋体"/>
                <a:cs typeface="宋体"/>
              </a:rPr>
              <a:t>10</a:t>
            </a:r>
            <a:r>
              <a:rPr sz="1850" spc="-75">
                <a:latin typeface="宋体"/>
                <a:cs typeface="宋体"/>
              </a:rPr>
              <a:t>月中下旬达到茎粗叶大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现蕾时追第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50">
                <a:latin typeface="宋体"/>
                <a:cs typeface="宋体"/>
              </a:rPr>
              <a:t>次</a:t>
            </a:r>
            <a:endParaRPr sz="1850">
              <a:latin typeface="宋体"/>
              <a:cs typeface="宋体"/>
            </a:endParaRPr>
          </a:p>
          <a:p>
            <a:pPr marL="80645">
              <a:lnSpc>
                <a:spcPct val="100000"/>
              </a:lnSpc>
              <a:spcBef>
                <a:spcPts val="1380"/>
              </a:spcBef>
            </a:pPr>
            <a:r>
              <a:rPr sz="1850" spc="-65">
                <a:latin typeface="宋体"/>
                <a:cs typeface="宋体"/>
              </a:rPr>
              <a:t>肥,每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追施复合肥</a:t>
            </a:r>
            <a:r>
              <a:rPr sz="1850" spc="-35">
                <a:latin typeface="宋体"/>
                <a:cs typeface="宋体"/>
              </a:rPr>
              <a:t>20kg</a:t>
            </a:r>
            <a:r>
              <a:rPr sz="1850" spc="-75">
                <a:latin typeface="宋体"/>
                <a:cs typeface="宋体"/>
              </a:rPr>
              <a:t>。利用秋凉气候促进块茎生长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667375">
              <a:lnSpc>
                <a:spcPct val="152000"/>
              </a:lnSpc>
              <a:spcBef>
                <a:spcPts val="95"/>
              </a:spcBef>
            </a:pPr>
            <a:r>
              <a:rPr/>
              <a:t>三、采收与贮</a:t>
            </a:r>
            <a:r>
              <a:rPr spc="-50"/>
              <a:t>藏 </a:t>
            </a:r>
            <a:r>
              <a:rPr spc="110"/>
              <a:t>(一)采收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从块茎形成到植株变黄这段时间可随时收获。但收获越早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产量越低</a:t>
            </a:r>
            <a:r>
              <a:rPr b="0" spc="15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越晚产量越高。一般情况下植株达到生理成熟期即大部分茎叶由绿变黄</a:t>
            </a:r>
            <a:r>
              <a:rPr b="0" spc="15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地上部分倒伏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块茎停止膨大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易从植株上脱落便可及时采收。但作种薯</a:t>
            </a:r>
            <a:r>
              <a:rPr b="0" spc="15">
                <a:latin typeface="宋体"/>
                <a:cs typeface="宋体"/>
              </a:rPr>
              <a:t>用</a:t>
            </a:r>
            <a:r>
              <a:rPr b="0" spc="-70">
                <a:latin typeface="宋体"/>
                <a:cs typeface="宋体"/>
              </a:rPr>
              <a:t>的应适当早收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避免后期高温加剧种性的退化。作储藏、加工、饲料用</a:t>
            </a:r>
            <a:r>
              <a:rPr b="0" spc="15">
                <a:latin typeface="宋体"/>
                <a:cs typeface="宋体"/>
              </a:rPr>
              <a:t>时</a:t>
            </a:r>
            <a:r>
              <a:rPr b="0" spc="-70">
                <a:latin typeface="宋体"/>
                <a:cs typeface="宋体"/>
              </a:rPr>
              <a:t>应适当晚收。作商品薯还可视市场价格适时收获。采收时要避免损伤</a:t>
            </a:r>
            <a:r>
              <a:rPr b="0" spc="15">
                <a:latin typeface="宋体"/>
                <a:cs typeface="宋体"/>
              </a:rPr>
              <a:t>。</a:t>
            </a:r>
          </a:p>
          <a:p>
            <a:pPr marL="17145" marR="33655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北方一作区于早霜来临前后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双作区在雨季或高温临近时及早收获</a:t>
            </a:r>
            <a:r>
              <a:rPr b="0" spc="-10">
                <a:latin typeface="宋体"/>
                <a:cs typeface="宋体"/>
              </a:rPr>
              <a:t>,选</a:t>
            </a:r>
            <a:r>
              <a:rPr b="0" spc="-70">
                <a:latin typeface="宋体"/>
                <a:cs typeface="宋体"/>
              </a:rPr>
              <a:t>择晴天和土壤干爽时进行。冬暖大棚、冬春大棚多层覆盖、中小拱棚</a:t>
            </a:r>
            <a:r>
              <a:rPr b="0" spc="15">
                <a:latin typeface="宋体"/>
                <a:cs typeface="宋体"/>
              </a:rPr>
              <a:t>收</a:t>
            </a:r>
            <a:r>
              <a:rPr b="0" spc="-70">
                <a:latin typeface="宋体"/>
                <a:cs typeface="宋体"/>
              </a:rPr>
              <a:t>获期一般分别从</a:t>
            </a:r>
            <a:r>
              <a:rPr b="0" spc="-30">
                <a:latin typeface="宋体"/>
                <a:cs typeface="宋体"/>
              </a:rPr>
              <a:t>1</a:t>
            </a:r>
            <a:r>
              <a:rPr b="0" spc="-70">
                <a:latin typeface="宋体"/>
                <a:cs typeface="宋体"/>
              </a:rPr>
              <a:t>月上、中旬开始到</a:t>
            </a:r>
            <a:r>
              <a:rPr b="0" spc="-30">
                <a:latin typeface="宋体"/>
                <a:cs typeface="宋体"/>
              </a:rPr>
              <a:t>3</a:t>
            </a:r>
            <a:r>
              <a:rPr b="0" spc="-70">
                <a:latin typeface="宋体"/>
                <a:cs typeface="宋体"/>
              </a:rPr>
              <a:t>月下旬</a:t>
            </a:r>
            <a:r>
              <a:rPr b="0" spc="-30">
                <a:latin typeface="宋体"/>
                <a:cs typeface="宋体"/>
              </a:rPr>
              <a:t>,4</a:t>
            </a:r>
            <a:r>
              <a:rPr b="0" spc="-70">
                <a:latin typeface="宋体"/>
                <a:cs typeface="宋体"/>
              </a:rPr>
              <a:t>月上、中旬</a:t>
            </a:r>
            <a:r>
              <a:rPr b="0" spc="-30">
                <a:latin typeface="宋体"/>
                <a:cs typeface="宋体"/>
              </a:rPr>
              <a:t>,5</a:t>
            </a:r>
            <a:r>
              <a:rPr b="0" spc="-70">
                <a:latin typeface="宋体"/>
                <a:cs typeface="宋体"/>
              </a:rPr>
              <a:t>月上旬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马铃薯生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pc="110"/>
              <a:t>(二)贮藏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块茎采收后防止雨淋和阳光曝晒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应贮藏在阴凉、通风的场所。马</a:t>
            </a:r>
            <a:r>
              <a:rPr b="0" spc="15">
                <a:latin typeface="宋体"/>
                <a:cs typeface="宋体"/>
              </a:rPr>
              <a:t>铃</a:t>
            </a:r>
            <a:r>
              <a:rPr b="0" spc="-70">
                <a:latin typeface="宋体"/>
                <a:cs typeface="宋体"/>
              </a:rPr>
              <a:t>薯适宜的贮藏温度为</a:t>
            </a:r>
            <a:r>
              <a:rPr b="0" spc="-40">
                <a:latin typeface="宋体"/>
                <a:cs typeface="宋体"/>
              </a:rPr>
              <a:t>3~5℃,4℃</a:t>
            </a:r>
            <a:r>
              <a:rPr b="0" spc="-70">
                <a:latin typeface="宋体"/>
                <a:cs typeface="宋体"/>
              </a:rPr>
              <a:t>是大部分品种的最适贮藏温度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相对湿度</a:t>
            </a:r>
            <a:r>
              <a:rPr b="0" spc="15">
                <a:latin typeface="宋体"/>
                <a:cs typeface="宋体"/>
              </a:rPr>
              <a:t>为</a:t>
            </a:r>
            <a:r>
              <a:rPr b="0" spc="5">
                <a:latin typeface="宋体"/>
                <a:cs typeface="宋体"/>
              </a:rPr>
              <a:t> </a:t>
            </a:r>
            <a:r>
              <a:rPr b="0" spc="-30">
                <a:latin typeface="宋体"/>
                <a:cs typeface="宋体"/>
              </a:rPr>
              <a:t>90%~95%,</a:t>
            </a:r>
            <a:r>
              <a:rPr b="0" spc="-70">
                <a:latin typeface="宋体"/>
                <a:cs typeface="宋体"/>
              </a:rPr>
              <a:t>在这样的环境条件下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块茎不易发芽或发芽很少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也不易皱缩</a:t>
            </a:r>
            <a:r>
              <a:rPr b="0" spc="15">
                <a:latin typeface="宋体"/>
                <a:cs typeface="宋体"/>
              </a:rPr>
              <a:t>。</a:t>
            </a:r>
            <a:r>
              <a:rPr b="0" spc="5">
                <a:latin typeface="宋体"/>
                <a:cs typeface="宋体"/>
              </a:rPr>
              <a:t> </a:t>
            </a:r>
            <a:r>
              <a:rPr b="0" spc="-70">
                <a:latin typeface="宋体"/>
                <a:cs typeface="宋体"/>
              </a:rPr>
              <a:t>另外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马铃薯收获后有明显的生理休眠期</a:t>
            </a:r>
            <a:r>
              <a:rPr b="0" spc="-50">
                <a:latin typeface="宋体"/>
                <a:cs typeface="宋体"/>
              </a:rPr>
              <a:t>,为</a:t>
            </a:r>
            <a:r>
              <a:rPr b="0" spc="-30">
                <a:latin typeface="宋体"/>
                <a:cs typeface="宋体"/>
              </a:rPr>
              <a:t>2~3</a:t>
            </a:r>
            <a:r>
              <a:rPr b="0" spc="-70">
                <a:latin typeface="宋体"/>
                <a:cs typeface="宋体"/>
              </a:rPr>
              <a:t>个月。贮藏前要严格挑选</a:t>
            </a:r>
            <a:r>
              <a:rPr b="0" spc="15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去除病、烂、受伤及有麻斑和受潮的不良薯块。贮藏期间应翻倒几次</a:t>
            </a:r>
            <a:r>
              <a:rPr b="0" spc="-10">
                <a:latin typeface="宋体"/>
                <a:cs typeface="宋体"/>
              </a:rPr>
              <a:t>,及</a:t>
            </a:r>
            <a:r>
              <a:rPr b="0" spc="-70">
                <a:latin typeface="宋体"/>
                <a:cs typeface="宋体"/>
              </a:rPr>
              <a:t>时剔除病、烂薯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77900" y="4279900"/>
            <a:ext cx="6038849" cy="15620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095375"/>
            <a:ext cx="7441565" cy="2092325"/>
          </a:xfrm>
          <a:prstGeom prst="rect">
            <a:avLst/>
          </a:prstGeom>
        </p:spPr>
        <p:txBody>
          <a:bodyPr vert="horz" wrap="square" lIns="0" tIns="12065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950"/>
              </a:spcBef>
              <a:buChar char="●"/>
              <a:tabLst>
                <a:tab pos="298450"/>
              </a:tabLst>
            </a:pPr>
            <a:r>
              <a:rPr sz="1850" b="1" spc="-10">
                <a:latin typeface="Microsoft JhengHei"/>
                <a:cs typeface="Microsoft JhengHei"/>
              </a:rPr>
              <a:t>任务实施的专业知识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ts val="3379"/>
              </a:lnSpc>
            </a:pPr>
            <a:r>
              <a:rPr sz="1850" spc="-75">
                <a:latin typeface="宋体"/>
                <a:cs typeface="宋体"/>
              </a:rPr>
              <a:t>甘薯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又名番薯、红薯、白薯、地瓜等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为旋花科甘薯属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多年生或一</a:t>
            </a:r>
            <a:r>
              <a:rPr sz="1850" spc="-50">
                <a:latin typeface="宋体"/>
                <a:cs typeface="宋体"/>
              </a:rPr>
              <a:t>年</a:t>
            </a:r>
            <a:r>
              <a:rPr sz="1850" spc="-75">
                <a:latin typeface="宋体"/>
                <a:cs typeface="宋体"/>
              </a:rPr>
              <a:t>生蔓生草本。在热带地区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四季常绿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开花结果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周而复始。在温带地区</a:t>
            </a:r>
            <a:r>
              <a:rPr sz="1850" spc="-45">
                <a:latin typeface="宋体"/>
                <a:cs typeface="宋体"/>
              </a:rPr>
              <a:t>,茎</a:t>
            </a:r>
            <a:r>
              <a:rPr sz="1850" spc="-75">
                <a:latin typeface="宋体"/>
                <a:cs typeface="宋体"/>
              </a:rPr>
              <a:t>叶遭遇霜冻会枯死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被认为是一年生植物。根、茎、叶均可食用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块根也</a:t>
            </a:r>
            <a:r>
              <a:rPr sz="1850" spc="-50">
                <a:latin typeface="宋体"/>
                <a:cs typeface="宋体"/>
              </a:rPr>
              <a:t>可</a:t>
            </a:r>
            <a:r>
              <a:rPr sz="1850" spc="-75">
                <a:latin typeface="宋体"/>
                <a:cs typeface="宋体"/>
              </a:rPr>
              <a:t>作粮食、饲料和工业原料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667375">
              <a:lnSpc>
                <a:spcPct val="131800"/>
              </a:lnSpc>
              <a:spcBef>
                <a:spcPts val="95"/>
              </a:spcBef>
            </a:pPr>
            <a:r>
              <a:rPr/>
              <a:t>一、生物学特</a:t>
            </a:r>
            <a:r>
              <a:rPr spc="-50"/>
              <a:t>性 </a:t>
            </a:r>
            <a:r>
              <a:rPr spc="210"/>
              <a:t>(一)</a:t>
            </a:r>
            <a:r>
              <a:rPr/>
              <a:t>形态特</a:t>
            </a:r>
            <a:r>
              <a:rPr spc="-50"/>
              <a:t>征 </a:t>
            </a:r>
            <a:r>
              <a:rPr spc="180"/>
              <a:t>1</a:t>
            </a:r>
            <a:r>
              <a:rPr spc="65"/>
              <a:t>.根</a:t>
            </a:r>
          </a:p>
          <a:p>
            <a:pPr marL="17145" marR="5080" indent="428625">
              <a:lnSpc>
                <a:spcPct val="131800"/>
              </a:lnSpc>
            </a:pPr>
            <a:r>
              <a:rPr b="0" spc="-70">
                <a:latin typeface="宋体"/>
                <a:cs typeface="宋体"/>
              </a:rPr>
              <a:t>根分为须根、柴根和块根</a:t>
            </a:r>
            <a:r>
              <a:rPr b="0" spc="-30">
                <a:latin typeface="宋体"/>
                <a:cs typeface="宋体"/>
              </a:rPr>
              <a:t>3</a:t>
            </a:r>
            <a:r>
              <a:rPr b="0" spc="-70">
                <a:latin typeface="宋体"/>
                <a:cs typeface="宋体"/>
              </a:rPr>
              <a:t>种形态。须根呈纤维状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有根毛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一般分</a:t>
            </a:r>
            <a:r>
              <a:rPr b="0" spc="15">
                <a:latin typeface="宋体"/>
                <a:cs typeface="宋体"/>
              </a:rPr>
              <a:t>布</a:t>
            </a:r>
            <a:r>
              <a:rPr b="0" spc="-70">
                <a:latin typeface="宋体"/>
                <a:cs typeface="宋体"/>
              </a:rPr>
              <a:t>在</a:t>
            </a:r>
            <a:r>
              <a:rPr b="0" spc="-30">
                <a:latin typeface="宋体"/>
                <a:cs typeface="宋体"/>
              </a:rPr>
              <a:t>30cm</a:t>
            </a:r>
            <a:r>
              <a:rPr b="0" spc="-70">
                <a:latin typeface="宋体"/>
                <a:cs typeface="宋体"/>
              </a:rPr>
              <a:t>土层内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具有吸收水分和养分的功能。柴根粗约</a:t>
            </a:r>
            <a:r>
              <a:rPr b="0" spc="-30">
                <a:latin typeface="宋体"/>
                <a:cs typeface="宋体"/>
              </a:rPr>
              <a:t>1cm</a:t>
            </a:r>
            <a:r>
              <a:rPr b="0" spc="-70">
                <a:latin typeface="宋体"/>
                <a:cs typeface="宋体"/>
              </a:rPr>
              <a:t>左右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是须根</a:t>
            </a:r>
            <a:r>
              <a:rPr b="0" spc="15">
                <a:latin typeface="宋体"/>
                <a:cs typeface="宋体"/>
              </a:rPr>
              <a:t>在</a:t>
            </a:r>
            <a:r>
              <a:rPr b="0" spc="-70">
                <a:latin typeface="宋体"/>
                <a:cs typeface="宋体"/>
              </a:rPr>
              <a:t>生长过程中遇到不良环境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形成的畸形的肉质根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没有利用价值。块根是</a:t>
            </a:r>
            <a:r>
              <a:rPr b="0" spc="15">
                <a:latin typeface="宋体"/>
                <a:cs typeface="宋体"/>
              </a:rPr>
              <a:t>贮</a:t>
            </a:r>
            <a:r>
              <a:rPr b="0" spc="-70">
                <a:latin typeface="宋体"/>
                <a:cs typeface="宋体"/>
              </a:rPr>
              <a:t>藏养分的器官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也是供食用的部分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分布在</a:t>
            </a:r>
            <a:r>
              <a:rPr b="0" spc="-30">
                <a:latin typeface="宋体"/>
                <a:cs typeface="宋体"/>
              </a:rPr>
              <a:t>5~25cm</a:t>
            </a:r>
            <a:r>
              <a:rPr b="0" spc="-70">
                <a:latin typeface="宋体"/>
                <a:cs typeface="宋体"/>
              </a:rPr>
              <a:t>深的土层中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其形状、</a:t>
            </a:r>
            <a:r>
              <a:rPr b="0" spc="15">
                <a:latin typeface="宋体"/>
                <a:cs typeface="宋体"/>
              </a:rPr>
              <a:t>大</a:t>
            </a:r>
            <a:r>
              <a:rPr b="0" spc="-70">
                <a:latin typeface="宋体"/>
                <a:cs typeface="宋体"/>
              </a:rPr>
              <a:t>小、皮肉颜色等因品种、土壤和栽培条件不同而有差异。其具有根出</a:t>
            </a:r>
            <a:r>
              <a:rPr b="0" spc="15">
                <a:latin typeface="宋体"/>
                <a:cs typeface="宋体"/>
              </a:rPr>
              <a:t>芽</a:t>
            </a:r>
            <a:r>
              <a:rPr b="0" spc="5">
                <a:latin typeface="宋体"/>
                <a:cs typeface="宋体"/>
              </a:rPr>
              <a:t> </a:t>
            </a:r>
            <a:r>
              <a:rPr b="0" spc="-70">
                <a:latin typeface="宋体"/>
                <a:cs typeface="宋体"/>
              </a:rPr>
              <a:t>特性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是育苗繁殖的重要器官</a:t>
            </a:r>
            <a:r>
              <a:rPr b="0" spc="15">
                <a:latin typeface="宋体"/>
                <a:cs typeface="宋体"/>
              </a:rPr>
              <a:t>。</a:t>
            </a: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pc="180"/>
              <a:t>2</a:t>
            </a:r>
            <a:r>
              <a:rPr spc="65"/>
              <a:t>.茎</a:t>
            </a:r>
          </a:p>
          <a:p>
            <a:pPr marL="17145" marR="147955" indent="428625">
              <a:lnSpc>
                <a:spcPct val="131800"/>
              </a:lnSpc>
            </a:pPr>
            <a:r>
              <a:rPr b="0" spc="-75">
                <a:latin typeface="宋体"/>
                <a:cs typeface="宋体"/>
              </a:rPr>
              <a:t>茎匍匐蔓生或半直立</a:t>
            </a:r>
            <a:r>
              <a:rPr b="0" spc="-55">
                <a:latin typeface="宋体"/>
                <a:cs typeface="宋体"/>
              </a:rPr>
              <a:t>,长</a:t>
            </a:r>
            <a:r>
              <a:rPr b="0" spc="-35">
                <a:latin typeface="宋体"/>
                <a:cs typeface="宋体"/>
              </a:rPr>
              <a:t>1~7m,</a:t>
            </a:r>
            <a:r>
              <a:rPr b="0" spc="-75">
                <a:latin typeface="宋体"/>
                <a:cs typeface="宋体"/>
              </a:rPr>
              <a:t>平卧地面斜上生长。茎节能生芽</a:t>
            </a:r>
            <a:r>
              <a:rPr b="0" spc="-55">
                <a:latin typeface="宋体"/>
                <a:cs typeface="宋体"/>
              </a:rPr>
              <a:t>,长出</a:t>
            </a:r>
            <a:r>
              <a:rPr b="0" spc="-75">
                <a:latin typeface="宋体"/>
                <a:cs typeface="宋体"/>
              </a:rPr>
              <a:t>分枝和发根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利用这种再生力强的特点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可剪蔓栽插繁殖</a:t>
            </a:r>
            <a:r>
              <a:rPr b="0" spc="-50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555865" cy="388302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3"/>
              <a:tabLst>
                <a:tab pos="260350"/>
              </a:tabLst>
            </a:pPr>
            <a:r>
              <a:rPr sz="1850" b="1" spc="30">
                <a:latin typeface="Microsoft JhengHei"/>
                <a:cs typeface="Microsoft JhengHei"/>
              </a:rPr>
              <a:t>叶</a:t>
            </a:r>
            <a:endParaRPr sz="1850">
              <a:latin typeface="Microsoft JhengHei"/>
              <a:cs typeface="Microsoft JhengHei"/>
            </a:endParaRPr>
          </a:p>
          <a:p>
            <a:pPr marL="17145" marR="205104" indent="428625" algn="just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叶互生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叶片有心脏形、肾形、三角形和掌状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全缘或具有深浅不同</a:t>
            </a:r>
            <a:r>
              <a:rPr sz="1850" spc="-50">
                <a:latin typeface="宋体"/>
                <a:cs typeface="宋体"/>
              </a:rPr>
              <a:t>的</a:t>
            </a:r>
            <a:r>
              <a:rPr sz="1850" spc="-75">
                <a:latin typeface="宋体"/>
                <a:cs typeface="宋体"/>
              </a:rPr>
              <a:t>缺刻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同一植株上的叶片形状也常不相同。绿色至紫绿色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叶脉绿色或带</a:t>
            </a:r>
            <a:r>
              <a:rPr sz="1850" spc="-50">
                <a:latin typeface="宋体"/>
                <a:cs typeface="宋体"/>
              </a:rPr>
              <a:t>紫</a:t>
            </a:r>
            <a:r>
              <a:rPr sz="1850" spc="-75">
                <a:latin typeface="宋体"/>
                <a:cs typeface="宋体"/>
              </a:rPr>
              <a:t>色等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4"/>
              <a:tabLst>
                <a:tab pos="260350"/>
              </a:tabLst>
            </a:pPr>
            <a:r>
              <a:rPr sz="1850" b="1" spc="30">
                <a:latin typeface="Microsoft JhengHei"/>
                <a:cs typeface="Microsoft JhengHei"/>
              </a:rPr>
              <a:t>花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聚伞花序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腋生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萼片长圆形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不等长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花冠钟状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漏斗形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白色、淡红或</a:t>
            </a:r>
            <a:r>
              <a:rPr sz="1850" spc="-50">
                <a:latin typeface="宋体"/>
                <a:cs typeface="宋体"/>
              </a:rPr>
              <a:t>紫</a:t>
            </a:r>
            <a:r>
              <a:rPr sz="1850" spc="-75">
                <a:latin typeface="宋体"/>
                <a:cs typeface="宋体"/>
              </a:rPr>
              <a:t>红色。雄蕊</a:t>
            </a:r>
            <a:r>
              <a:rPr sz="1850" spc="-35">
                <a:latin typeface="宋体"/>
                <a:cs typeface="宋体"/>
              </a:rPr>
              <a:t>5</a:t>
            </a:r>
            <a:r>
              <a:rPr sz="1850" spc="-55">
                <a:latin typeface="宋体"/>
                <a:cs typeface="宋体"/>
              </a:rPr>
              <a:t>个,</a:t>
            </a:r>
            <a:r>
              <a:rPr sz="1850" spc="-75">
                <a:latin typeface="宋体"/>
                <a:cs typeface="宋体"/>
              </a:rPr>
              <a:t>雌蕊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65">
                <a:latin typeface="宋体"/>
                <a:cs typeface="宋体"/>
              </a:rPr>
              <a:t>个。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5"/>
              <a:tabLst>
                <a:tab pos="260350"/>
              </a:tabLst>
            </a:pPr>
            <a:r>
              <a:rPr sz="1850" b="1" spc="-10">
                <a:latin typeface="Microsoft JhengHei"/>
                <a:cs typeface="Microsoft JhengHei"/>
              </a:rPr>
              <a:t>果实和种子</a:t>
            </a:r>
            <a:endParaRPr sz="1850">
              <a:latin typeface="Microsoft JhengHei"/>
              <a:cs typeface="Microsoft JhengHei"/>
            </a:endParaRPr>
          </a:p>
          <a:p>
            <a:pPr marL="445770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蒴果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卵形或扁圆形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着生</a:t>
            </a:r>
            <a:r>
              <a:rPr sz="1850" spc="-35">
                <a:latin typeface="宋体"/>
                <a:cs typeface="宋体"/>
              </a:rPr>
              <a:t>1~4</a:t>
            </a:r>
            <a:r>
              <a:rPr sz="1850" spc="-75">
                <a:latin typeface="宋体"/>
                <a:cs typeface="宋体"/>
              </a:rPr>
              <a:t>粒褐色的种子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419725">
              <a:lnSpc>
                <a:spcPct val="152000"/>
              </a:lnSpc>
              <a:spcBef>
                <a:spcPts val="95"/>
              </a:spcBef>
            </a:pPr>
            <a:r>
              <a:rPr spc="210"/>
              <a:t>(二)</a:t>
            </a:r>
            <a:r>
              <a:rPr/>
              <a:t>生长发育周</a:t>
            </a:r>
            <a:r>
              <a:rPr spc="-50"/>
              <a:t>期 </a:t>
            </a:r>
            <a:r>
              <a:rPr spc="180"/>
              <a:t>1.</a:t>
            </a:r>
            <a:r>
              <a:rPr/>
              <a:t>发根缓苗</a:t>
            </a:r>
            <a:r>
              <a:rPr spc="-50"/>
              <a:t>期</a:t>
            </a:r>
          </a:p>
          <a:p>
            <a:pPr marL="17145" marR="33655" indent="428625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薯苗栽插后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入土各节发根成活。地上苗开始长出新叶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幼苗能够独</a:t>
            </a:r>
            <a:r>
              <a:rPr b="0" spc="-50">
                <a:latin typeface="宋体"/>
                <a:cs typeface="宋体"/>
              </a:rPr>
              <a:t>立</a:t>
            </a:r>
            <a:r>
              <a:rPr b="0" spc="-75">
                <a:latin typeface="宋体"/>
                <a:cs typeface="宋体"/>
              </a:rPr>
              <a:t>生长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大部分秧苗长出腋芽</a:t>
            </a:r>
            <a:r>
              <a:rPr b="0" spc="-50">
                <a:latin typeface="宋体"/>
                <a:cs typeface="宋体"/>
              </a:rPr>
              <a:t>。</a:t>
            </a: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pc="180"/>
              <a:t>2</a:t>
            </a:r>
            <a:r>
              <a:rPr spc="20"/>
              <a:t>.分枝结薯期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甘薯根系继续发展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腋芽和主蔓延长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叶数明显增多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主蔓生长最快</a:t>
            </a:r>
            <a:r>
              <a:rPr b="0" spc="-10">
                <a:latin typeface="宋体"/>
                <a:cs typeface="宋体"/>
              </a:rPr>
              <a:t>,茎</a:t>
            </a:r>
            <a:r>
              <a:rPr b="0" spc="-70">
                <a:latin typeface="宋体"/>
                <a:cs typeface="宋体"/>
              </a:rPr>
              <a:t>叶开始覆盖地面并封垄。此时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地下部的不定根分化形成小薯块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后期则</a:t>
            </a:r>
            <a:r>
              <a:rPr b="0" spc="15">
                <a:latin typeface="宋体"/>
                <a:cs typeface="宋体"/>
              </a:rPr>
              <a:t>成</a:t>
            </a:r>
            <a:r>
              <a:rPr b="0" spc="-70">
                <a:latin typeface="宋体"/>
                <a:cs typeface="宋体"/>
              </a:rPr>
              <a:t>薯数基本稳定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不再增多。结薯早的品种在发根后</a:t>
            </a:r>
            <a:r>
              <a:rPr b="0" spc="-30">
                <a:latin typeface="宋体"/>
                <a:cs typeface="宋体"/>
              </a:rPr>
              <a:t>10d</a:t>
            </a:r>
            <a:r>
              <a:rPr b="0" spc="-70">
                <a:latin typeface="宋体"/>
                <a:cs typeface="宋体"/>
              </a:rPr>
              <a:t>左右开始形成块根</a:t>
            </a:r>
            <a:r>
              <a:rPr b="0" spc="15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到</a:t>
            </a:r>
            <a:r>
              <a:rPr b="0" spc="-30">
                <a:latin typeface="宋体"/>
                <a:cs typeface="宋体"/>
              </a:rPr>
              <a:t>20~30d</a:t>
            </a:r>
            <a:r>
              <a:rPr b="0" spc="-70">
                <a:latin typeface="宋体"/>
                <a:cs typeface="宋体"/>
              </a:rPr>
              <a:t>时已形成少数略具雏形的块根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3"/>
              <a:tabLst>
                <a:tab pos="260350"/>
              </a:tabLst>
            </a:pPr>
            <a:r>
              <a:rPr spc="-10"/>
              <a:t>薯蔓同长期</a:t>
            </a:r>
          </a:p>
          <a:p>
            <a:pPr marL="17145" marR="147955" indent="428625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从甘薯茎叶覆盖地面开始到叶面积生长最高峰。茎叶迅速生长</a:t>
            </a:r>
            <a:r>
              <a:rPr b="0" spc="-55">
                <a:latin typeface="宋体"/>
                <a:cs typeface="宋体"/>
              </a:rPr>
              <a:t>,茎叶</a:t>
            </a:r>
            <a:r>
              <a:rPr b="0" spc="-75">
                <a:latin typeface="宋体"/>
                <a:cs typeface="宋体"/>
              </a:rPr>
              <a:t>生长量约占整个生长期重量的</a:t>
            </a:r>
            <a:r>
              <a:rPr b="0" spc="-35">
                <a:latin typeface="宋体"/>
                <a:cs typeface="宋体"/>
              </a:rPr>
              <a:t>60%~70%</a:t>
            </a:r>
            <a:r>
              <a:rPr b="0" spc="-75">
                <a:latin typeface="宋体"/>
                <a:cs typeface="宋体"/>
              </a:rPr>
              <a:t>。地下薯块随茎叶的增长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光合</a:t>
            </a:r>
            <a:r>
              <a:rPr b="0" spc="-50">
                <a:latin typeface="宋体"/>
                <a:cs typeface="宋体"/>
              </a:rPr>
              <a:t>产</a:t>
            </a:r>
            <a:r>
              <a:rPr b="0" spc="-75">
                <a:latin typeface="宋体"/>
                <a:cs typeface="宋体"/>
              </a:rPr>
              <a:t>物不断地输送到块根而明显膨大增重</a:t>
            </a:r>
            <a:r>
              <a:rPr b="0" spc="-50">
                <a:latin typeface="宋体"/>
                <a:cs typeface="宋体"/>
              </a:rPr>
              <a:t>。</a:t>
            </a:r>
          </a:p>
          <a:p>
            <a:pPr marL="2603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4"/>
              <a:tabLst>
                <a:tab pos="260350"/>
              </a:tabLst>
            </a:pPr>
            <a:r>
              <a:rPr spc="-10"/>
              <a:t>薯块盛长期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茎叶生长由盛转衰直至收获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本期以薯块膨大为中心。茎叶生长停止</a:t>
            </a:r>
            <a:r>
              <a:rPr b="0" spc="-50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叶色由浓转淡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下部叶片枯黄脱落。地上部同化物质加快向薯块输送</a:t>
            </a:r>
            <a:r>
              <a:rPr b="0" spc="-55">
                <a:latin typeface="宋体"/>
                <a:cs typeface="宋体"/>
              </a:rPr>
              <a:t>,薯块</a:t>
            </a:r>
            <a:r>
              <a:rPr b="0" spc="-75">
                <a:latin typeface="宋体"/>
                <a:cs typeface="宋体"/>
              </a:rPr>
              <a:t>膨大增重速度加快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增重量相当于总薯重的</a:t>
            </a:r>
            <a:r>
              <a:rPr b="0" spc="-35">
                <a:latin typeface="宋体"/>
                <a:cs typeface="宋体"/>
              </a:rPr>
              <a:t>40%~50%,</a:t>
            </a:r>
            <a:r>
              <a:rPr b="0" spc="-75">
                <a:latin typeface="宋体"/>
                <a:cs typeface="宋体"/>
              </a:rPr>
              <a:t>高的可达</a:t>
            </a:r>
            <a:r>
              <a:rPr b="0" spc="-35">
                <a:latin typeface="宋体"/>
                <a:cs typeface="宋体"/>
              </a:rPr>
              <a:t>70%,</a:t>
            </a:r>
            <a:r>
              <a:rPr b="0" spc="-75">
                <a:latin typeface="宋体"/>
                <a:cs typeface="宋体"/>
              </a:rPr>
              <a:t>薯块</a:t>
            </a:r>
            <a:r>
              <a:rPr b="0" spc="-50">
                <a:latin typeface="宋体"/>
                <a:cs typeface="宋体"/>
              </a:rPr>
              <a:t>里</a:t>
            </a:r>
            <a:r>
              <a:rPr b="0" spc="-75">
                <a:latin typeface="宋体"/>
                <a:cs typeface="宋体"/>
              </a:rPr>
              <a:t>干物质的积蓄量明显增多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品质显著提高</a:t>
            </a:r>
            <a:r>
              <a:rPr b="0" spc="-50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81100"/>
            <a:ext cx="7670165" cy="4483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257800">
              <a:lnSpc>
                <a:spcPct val="131800"/>
              </a:lnSpc>
              <a:spcBef>
                <a:spcPts val="95"/>
              </a:spcBef>
            </a:pPr>
            <a:r>
              <a:rPr sz="1850" b="1" spc="210">
                <a:latin typeface="Microsoft JhengHei"/>
                <a:cs typeface="Microsoft JhengHei"/>
              </a:rPr>
              <a:t>(三)</a:t>
            </a:r>
            <a:r>
              <a:rPr sz="1850" b="1">
                <a:latin typeface="Microsoft JhengHei"/>
                <a:cs typeface="Microsoft JhengHei"/>
              </a:rPr>
              <a:t>对环境条件的要</a:t>
            </a:r>
            <a:r>
              <a:rPr sz="1850" b="1" spc="-50">
                <a:latin typeface="Microsoft JhengHei"/>
                <a:cs typeface="Microsoft JhengHei"/>
              </a:rPr>
              <a:t>求 </a:t>
            </a:r>
            <a:r>
              <a:rPr sz="1850" b="1" spc="180">
                <a:latin typeface="Microsoft JhengHei"/>
                <a:cs typeface="Microsoft JhengHei"/>
              </a:rPr>
              <a:t>1</a:t>
            </a:r>
            <a:r>
              <a:rPr sz="1850" b="1" spc="40">
                <a:latin typeface="Microsoft JhengHei"/>
                <a:cs typeface="Microsoft JhengHei"/>
              </a:rPr>
              <a:t>.温度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甘薯性喜温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不耐寒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适宜栽培于夏季平均气温</a:t>
            </a:r>
            <a:r>
              <a:rPr sz="1850" spc="-45">
                <a:latin typeface="宋体"/>
                <a:cs typeface="宋体"/>
              </a:rPr>
              <a:t>22℃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年平均气温</a:t>
            </a:r>
            <a:r>
              <a:rPr sz="1850" spc="-25">
                <a:latin typeface="宋体"/>
                <a:cs typeface="宋体"/>
              </a:rPr>
              <a:t>10℃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全生育期有效积温</a:t>
            </a:r>
            <a:r>
              <a:rPr sz="1850" spc="-40">
                <a:latin typeface="宋体"/>
                <a:cs typeface="宋体"/>
              </a:rPr>
              <a:t>3000℃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无霜期不短于</a:t>
            </a:r>
            <a:r>
              <a:rPr sz="1850" spc="-35">
                <a:latin typeface="宋体"/>
                <a:cs typeface="宋体"/>
              </a:rPr>
              <a:t>120d</a:t>
            </a:r>
            <a:r>
              <a:rPr sz="1850" spc="-75">
                <a:latin typeface="宋体"/>
                <a:cs typeface="宋体"/>
              </a:rPr>
              <a:t>的地区。加温育</a:t>
            </a:r>
            <a:r>
              <a:rPr sz="1850" spc="-50">
                <a:latin typeface="宋体"/>
                <a:cs typeface="宋体"/>
              </a:rPr>
              <a:t>苗  </a:t>
            </a:r>
            <a:r>
              <a:rPr sz="1850" spc="-75">
                <a:latin typeface="宋体"/>
                <a:cs typeface="宋体"/>
              </a:rPr>
              <a:t>时温度应保持在</a:t>
            </a:r>
            <a:r>
              <a:rPr sz="1850" spc="-40">
                <a:latin typeface="宋体"/>
                <a:cs typeface="宋体"/>
              </a:rPr>
              <a:t>16~32℃</a:t>
            </a:r>
            <a:r>
              <a:rPr sz="1850" spc="-75">
                <a:latin typeface="宋体"/>
                <a:cs typeface="宋体"/>
              </a:rPr>
              <a:t>之间。齐苗后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苗生长阶段气温宜在</a:t>
            </a:r>
            <a:r>
              <a:rPr sz="1850" spc="-40">
                <a:latin typeface="宋体"/>
                <a:cs typeface="宋体"/>
              </a:rPr>
              <a:t>27~30</a:t>
            </a:r>
            <a:r>
              <a:rPr sz="1850" spc="-55">
                <a:latin typeface="宋体"/>
                <a:cs typeface="宋体"/>
              </a:rPr>
              <a:t>℃,培育</a:t>
            </a:r>
            <a:r>
              <a:rPr sz="1850" spc="-50">
                <a:latin typeface="宋体"/>
                <a:cs typeface="宋体"/>
              </a:rPr>
              <a:t>  </a:t>
            </a:r>
            <a:r>
              <a:rPr sz="1850" spc="-75">
                <a:latin typeface="宋体"/>
                <a:cs typeface="宋体"/>
              </a:rPr>
              <a:t>壮苗以</a:t>
            </a:r>
            <a:r>
              <a:rPr sz="1850" spc="-40">
                <a:latin typeface="宋体"/>
                <a:cs typeface="宋体"/>
              </a:rPr>
              <a:t>22~25℃</a:t>
            </a:r>
            <a:r>
              <a:rPr sz="1850" spc="-75">
                <a:latin typeface="宋体"/>
                <a:cs typeface="宋体"/>
              </a:rPr>
              <a:t>为宜。薯苗栽插后需有</a:t>
            </a:r>
            <a:r>
              <a:rPr sz="1850" spc="-45">
                <a:latin typeface="宋体"/>
                <a:cs typeface="宋体"/>
              </a:rPr>
              <a:t>18℃</a:t>
            </a:r>
            <a:r>
              <a:rPr sz="1850" spc="-75">
                <a:latin typeface="宋体"/>
                <a:cs typeface="宋体"/>
              </a:rPr>
              <a:t>以上的气温才能发根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茎叶</a:t>
            </a:r>
            <a:r>
              <a:rPr sz="1850" spc="-50">
                <a:latin typeface="宋体"/>
                <a:cs typeface="宋体"/>
              </a:rPr>
              <a:t>生</a:t>
            </a:r>
            <a:endParaRPr sz="1850">
              <a:latin typeface="宋体"/>
              <a:cs typeface="宋体"/>
            </a:endParaRPr>
          </a:p>
          <a:p>
            <a:pPr marL="17145" marR="90805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长期一般气温低于</a:t>
            </a:r>
            <a:r>
              <a:rPr sz="1850" spc="-45">
                <a:latin typeface="宋体"/>
                <a:cs typeface="宋体"/>
              </a:rPr>
              <a:t>15℃</a:t>
            </a:r>
            <a:r>
              <a:rPr sz="1850" spc="-75">
                <a:latin typeface="宋体"/>
                <a:cs typeface="宋体"/>
              </a:rPr>
              <a:t>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生长停滞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低于</a:t>
            </a:r>
            <a:r>
              <a:rPr sz="1850" spc="-45">
                <a:latin typeface="宋体"/>
                <a:cs typeface="宋体"/>
              </a:rPr>
              <a:t>6~8℃</a:t>
            </a:r>
            <a:r>
              <a:rPr sz="1850" spc="-75">
                <a:latin typeface="宋体"/>
                <a:cs typeface="宋体"/>
              </a:rPr>
              <a:t>则呈现萎蔫状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经霜即枯死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块根形成的适温一般在</a:t>
            </a:r>
            <a:r>
              <a:rPr sz="1850" spc="-45">
                <a:latin typeface="宋体"/>
                <a:cs typeface="宋体"/>
              </a:rPr>
              <a:t>25℃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而块根膨大适温则在</a:t>
            </a:r>
            <a:r>
              <a:rPr sz="1850" spc="-40">
                <a:latin typeface="宋体"/>
                <a:cs typeface="宋体"/>
              </a:rPr>
              <a:t>22~24℃</a:t>
            </a:r>
            <a:r>
              <a:rPr sz="1850" spc="-75">
                <a:latin typeface="宋体"/>
                <a:cs typeface="宋体"/>
              </a:rPr>
              <a:t>之间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850" b="1" spc="180">
                <a:latin typeface="Microsoft JhengHei"/>
                <a:cs typeface="Microsoft JhengHei"/>
              </a:rPr>
              <a:t>2</a:t>
            </a:r>
            <a:r>
              <a:rPr sz="1850" b="1" spc="40">
                <a:latin typeface="Microsoft JhengHei"/>
                <a:cs typeface="Microsoft JhengHei"/>
              </a:rPr>
              <a:t>.光照</a:t>
            </a:r>
            <a:endParaRPr sz="1850">
              <a:latin typeface="Microsoft JhengHei"/>
              <a:cs typeface="Microsoft JhengHei"/>
            </a:endParaRPr>
          </a:p>
          <a:p>
            <a:pPr marL="17145" marR="433705" indent="428625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甘薯属喜光的短日照作物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经一定时期的短日照作用后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如每天光</a:t>
            </a:r>
            <a:r>
              <a:rPr sz="1850" spc="-50">
                <a:latin typeface="宋体"/>
                <a:cs typeface="宋体"/>
              </a:rPr>
              <a:t>照 </a:t>
            </a:r>
            <a:r>
              <a:rPr sz="1850" spc="-35">
                <a:latin typeface="宋体"/>
                <a:cs typeface="宋体"/>
              </a:rPr>
              <a:t>8~10h,</a:t>
            </a:r>
            <a:r>
              <a:rPr sz="1850" spc="-75">
                <a:latin typeface="宋体"/>
                <a:cs typeface="宋体"/>
              </a:rPr>
              <a:t>可促进开花。日照时间延长至</a:t>
            </a:r>
            <a:r>
              <a:rPr sz="1850" spc="-35">
                <a:latin typeface="宋体"/>
                <a:cs typeface="宋体"/>
              </a:rPr>
              <a:t>12~13h,</a:t>
            </a:r>
            <a:r>
              <a:rPr sz="1850" spc="-75">
                <a:latin typeface="宋体"/>
                <a:cs typeface="宋体"/>
              </a:rPr>
              <a:t>促进块根形成和加速光合</a:t>
            </a:r>
            <a:r>
              <a:rPr sz="1850" spc="-50">
                <a:latin typeface="宋体"/>
                <a:cs typeface="宋体"/>
              </a:rPr>
              <a:t>产</a:t>
            </a:r>
            <a:r>
              <a:rPr sz="1850" spc="-75">
                <a:latin typeface="宋体"/>
                <a:cs typeface="宋体"/>
              </a:rPr>
              <a:t>物的运转。甘薯不耐荫蔽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43116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3"/>
              <a:tabLst>
                <a:tab pos="260350"/>
              </a:tabLst>
            </a:pPr>
            <a:r>
              <a:rPr sz="1850" b="1" spc="-25">
                <a:latin typeface="Microsoft JhengHei"/>
                <a:cs typeface="Microsoft JhengHei"/>
              </a:rPr>
              <a:t>水分</a:t>
            </a:r>
            <a:endParaRPr sz="1850">
              <a:latin typeface="Microsoft JhengHei"/>
              <a:cs typeface="Microsoft JhengHei"/>
            </a:endParaRPr>
          </a:p>
          <a:p>
            <a:pPr marL="17145" marR="3479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甘薯根系发达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较耐旱。土壤水分含水量</a:t>
            </a:r>
            <a:r>
              <a:rPr sz="1850" spc="-30">
                <a:latin typeface="宋体"/>
                <a:cs typeface="宋体"/>
              </a:rPr>
              <a:t>60%~80%</a:t>
            </a:r>
            <a:r>
              <a:rPr sz="1850" spc="-70">
                <a:latin typeface="宋体"/>
                <a:cs typeface="宋体"/>
              </a:rPr>
              <a:t>为宜。随着分枝</a:t>
            </a:r>
            <a:r>
              <a:rPr sz="1850" spc="15">
                <a:latin typeface="宋体"/>
                <a:cs typeface="宋体"/>
              </a:rPr>
              <a:t>结</a:t>
            </a:r>
            <a:r>
              <a:rPr sz="1850" spc="-70">
                <a:latin typeface="宋体"/>
                <a:cs typeface="宋体"/>
              </a:rPr>
              <a:t>薯和茎叶的盛长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土壤含水量应增加到</a:t>
            </a:r>
            <a:r>
              <a:rPr sz="1850" spc="-30">
                <a:latin typeface="宋体"/>
                <a:cs typeface="宋体"/>
              </a:rPr>
              <a:t>70%~80%;</a:t>
            </a:r>
            <a:r>
              <a:rPr sz="1850" spc="-70">
                <a:latin typeface="宋体"/>
                <a:cs typeface="宋体"/>
              </a:rPr>
              <a:t>后期含水量保持</a:t>
            </a:r>
            <a:r>
              <a:rPr sz="1850" spc="15">
                <a:latin typeface="宋体"/>
                <a:cs typeface="宋体"/>
              </a:rPr>
              <a:t>在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30">
                <a:latin typeface="宋体"/>
                <a:cs typeface="宋体"/>
              </a:rPr>
              <a:t>60%~70%</a:t>
            </a:r>
            <a:r>
              <a:rPr sz="1850" spc="-70">
                <a:latin typeface="宋体"/>
                <a:cs typeface="宋体"/>
              </a:rPr>
              <a:t>时有利于块根快速膨大。生长期降水量以</a:t>
            </a:r>
            <a:r>
              <a:rPr sz="1850" spc="-30">
                <a:latin typeface="宋体"/>
                <a:cs typeface="宋体"/>
              </a:rPr>
              <a:t>400~450mm</a:t>
            </a:r>
            <a:r>
              <a:rPr sz="1850" spc="-70">
                <a:latin typeface="宋体"/>
                <a:cs typeface="宋体"/>
              </a:rPr>
              <a:t>为宜。</a:t>
            </a:r>
            <a:r>
              <a:rPr sz="1850" spc="15">
                <a:latin typeface="宋体"/>
                <a:cs typeface="宋体"/>
              </a:rPr>
              <a:t>收</a:t>
            </a:r>
            <a:r>
              <a:rPr sz="1850" spc="-70">
                <a:latin typeface="宋体"/>
                <a:cs typeface="宋体"/>
              </a:rPr>
              <a:t>获前</a:t>
            </a:r>
            <a:r>
              <a:rPr sz="1850" spc="-30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个月内若遭受涝害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块根因缺氧而腐烂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使产量、品质下降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1155"/>
              </a:spcBef>
              <a:buSzPct val="94594"/>
              <a:buAutoNum type="arabicPeriod" startAt="4"/>
              <a:tabLst>
                <a:tab pos="260350"/>
              </a:tabLst>
            </a:pPr>
            <a:r>
              <a:rPr sz="1850" b="1" spc="-10">
                <a:latin typeface="Microsoft JhengHei"/>
                <a:cs typeface="Microsoft JhengHei"/>
              </a:rPr>
              <a:t>土壤及养分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要求土壤结构良好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耕作层厚</a:t>
            </a:r>
            <a:r>
              <a:rPr sz="1850" spc="-30">
                <a:latin typeface="宋体"/>
                <a:cs typeface="宋体"/>
              </a:rPr>
              <a:t>20~30cm,</a:t>
            </a:r>
            <a:r>
              <a:rPr sz="1850" spc="-70">
                <a:latin typeface="宋体"/>
                <a:cs typeface="宋体"/>
              </a:rPr>
              <a:t>透气、排水好的壤土和沙壤土</a:t>
            </a:r>
            <a:r>
              <a:rPr sz="1850" spc="15">
                <a:latin typeface="宋体"/>
                <a:cs typeface="宋体"/>
              </a:rPr>
              <a:t>。</a:t>
            </a:r>
            <a:r>
              <a:rPr sz="1850" spc="-70">
                <a:latin typeface="宋体"/>
                <a:cs typeface="宋体"/>
              </a:rPr>
              <a:t>甘薯耐酸碱性好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能够适应土壤</a:t>
            </a:r>
            <a:r>
              <a:rPr sz="1850" spc="-30">
                <a:latin typeface="宋体"/>
                <a:cs typeface="宋体"/>
              </a:rPr>
              <a:t>pH</a:t>
            </a:r>
            <a:r>
              <a:rPr sz="1850" spc="-70">
                <a:latin typeface="宋体"/>
                <a:cs typeface="宋体"/>
              </a:rPr>
              <a:t>值</a:t>
            </a:r>
            <a:r>
              <a:rPr sz="1850" spc="-30">
                <a:latin typeface="宋体"/>
                <a:cs typeface="宋体"/>
              </a:rPr>
              <a:t>4.2~8.3,</a:t>
            </a:r>
            <a:r>
              <a:rPr sz="1850" spc="-70">
                <a:latin typeface="宋体"/>
                <a:cs typeface="宋体"/>
              </a:rPr>
              <a:t>以</a:t>
            </a:r>
            <a:r>
              <a:rPr sz="1850" spc="-30">
                <a:latin typeface="宋体"/>
                <a:cs typeface="宋体"/>
              </a:rPr>
              <a:t>pH</a:t>
            </a:r>
            <a:r>
              <a:rPr sz="1850" spc="-70">
                <a:latin typeface="宋体"/>
                <a:cs typeface="宋体"/>
              </a:rPr>
              <a:t>值</a:t>
            </a:r>
            <a:r>
              <a:rPr sz="1850" spc="-30">
                <a:latin typeface="宋体"/>
                <a:cs typeface="宋体"/>
              </a:rPr>
              <a:t>5~7</a:t>
            </a:r>
            <a:r>
              <a:rPr sz="1850" spc="-70">
                <a:latin typeface="宋体"/>
                <a:cs typeface="宋体"/>
              </a:rPr>
              <a:t>为最适宜。肥料</a:t>
            </a:r>
            <a:r>
              <a:rPr sz="1850" spc="15">
                <a:latin typeface="宋体"/>
                <a:cs typeface="宋体"/>
              </a:rPr>
              <a:t>三</a:t>
            </a:r>
            <a:r>
              <a:rPr sz="1850" spc="-70">
                <a:latin typeface="宋体"/>
                <a:cs typeface="宋体"/>
              </a:rPr>
              <a:t>要素中需钾最多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其次为氮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再次为磷。氮肥施用过多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会促使根部中柱</a:t>
            </a:r>
            <a:r>
              <a:rPr sz="1850" spc="15">
                <a:latin typeface="宋体"/>
                <a:cs typeface="宋体"/>
              </a:rPr>
              <a:t>细</a:t>
            </a:r>
            <a:r>
              <a:rPr sz="1850" spc="-70">
                <a:latin typeface="宋体"/>
                <a:cs typeface="宋体"/>
              </a:rPr>
              <a:t>胞木质化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不结或少结块根。宜施用堆肥、绿肥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81100"/>
            <a:ext cx="7422515" cy="262572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850" b="1">
                <a:latin typeface="Microsoft JhengHei"/>
                <a:cs typeface="Microsoft JhengHei"/>
              </a:rPr>
              <a:t>二、品种类型与优良品</a:t>
            </a:r>
            <a:r>
              <a:rPr sz="1850" b="1" spc="-50">
                <a:latin typeface="Microsoft JhengHei"/>
                <a:cs typeface="Microsoft JhengHei"/>
              </a:rPr>
              <a:t>种</a:t>
            </a:r>
            <a:endParaRPr sz="1850">
              <a:latin typeface="Microsoft JhengHei"/>
              <a:cs typeface="Microsoft JhengHei"/>
            </a:endParaRPr>
          </a:p>
          <a:p>
            <a:pPr marL="17145" marR="328930" indent="428625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甘薯按用途进行分类主要有加工型、鲜用型、兼用型、菜用型、</a:t>
            </a:r>
            <a:r>
              <a:rPr sz="1850" spc="-50">
                <a:latin typeface="宋体"/>
                <a:cs typeface="宋体"/>
              </a:rPr>
              <a:t>色</a:t>
            </a:r>
            <a:r>
              <a:rPr sz="1850" spc="-75">
                <a:latin typeface="宋体"/>
                <a:cs typeface="宋体"/>
              </a:rPr>
              <a:t>素加工型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-5080">
              <a:lnSpc>
                <a:spcPct val="131800"/>
              </a:lnSpc>
              <a:buSzPct val="94594"/>
              <a:buAutoNum type="arabicParenBoth"/>
              <a:tabLst>
                <a:tab pos="384175"/>
                <a:tab pos="1341120"/>
              </a:tabLst>
            </a:pPr>
            <a:r>
              <a:rPr sz="1850" b="1">
                <a:latin typeface="Microsoft JhengHei"/>
                <a:cs typeface="Microsoft JhengHei"/>
              </a:rPr>
              <a:t>加工</a:t>
            </a:r>
            <a:r>
              <a:rPr sz="1850" b="1" spc="-50">
                <a:latin typeface="Microsoft JhengHei"/>
                <a:cs typeface="Microsoft JhengHei"/>
              </a:rPr>
              <a:t>型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主要是高淀粉含量的品种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如脱毒的徐薯</a:t>
            </a:r>
            <a:r>
              <a:rPr sz="1850" spc="-35">
                <a:latin typeface="宋体"/>
                <a:cs typeface="宋体"/>
              </a:rPr>
              <a:t>18</a:t>
            </a:r>
            <a:r>
              <a:rPr sz="1850" spc="-75">
                <a:latin typeface="宋体"/>
                <a:cs typeface="宋体"/>
              </a:rPr>
              <a:t>、</a:t>
            </a:r>
            <a:r>
              <a:rPr sz="1850" spc="-35">
                <a:latin typeface="宋体"/>
                <a:cs typeface="宋体"/>
              </a:rPr>
              <a:t>86-8</a:t>
            </a:r>
            <a:r>
              <a:rPr sz="1850" spc="-75">
                <a:latin typeface="宋体"/>
                <a:cs typeface="宋体"/>
              </a:rPr>
              <a:t>、徐</a:t>
            </a:r>
            <a:r>
              <a:rPr sz="1850" spc="-35">
                <a:latin typeface="宋体"/>
                <a:cs typeface="宋体"/>
              </a:rPr>
              <a:t>22</a:t>
            </a:r>
            <a:r>
              <a:rPr sz="1850" spc="-75">
                <a:latin typeface="宋体"/>
                <a:cs typeface="宋体"/>
              </a:rPr>
              <a:t>、</a:t>
            </a:r>
            <a:r>
              <a:rPr sz="1850" spc="-50">
                <a:latin typeface="宋体"/>
                <a:cs typeface="宋体"/>
              </a:rPr>
              <a:t>徐</a:t>
            </a:r>
            <a:r>
              <a:rPr sz="1850" spc="-75">
                <a:latin typeface="宋体"/>
                <a:cs typeface="宋体"/>
              </a:rPr>
              <a:t>薯</a:t>
            </a:r>
            <a:r>
              <a:rPr sz="1850" spc="-35">
                <a:latin typeface="宋体"/>
                <a:cs typeface="宋体"/>
              </a:rPr>
              <a:t>54-1</a:t>
            </a:r>
            <a:r>
              <a:rPr sz="1850" spc="-75">
                <a:latin typeface="宋体"/>
                <a:cs typeface="宋体"/>
              </a:rPr>
              <a:t>、豫薯</a:t>
            </a:r>
            <a:r>
              <a:rPr sz="1850" spc="-35">
                <a:latin typeface="宋体"/>
                <a:cs typeface="宋体"/>
              </a:rPr>
              <a:t>7</a:t>
            </a:r>
            <a:r>
              <a:rPr sz="1850" spc="-75">
                <a:latin typeface="宋体"/>
                <a:cs typeface="宋体"/>
              </a:rPr>
              <a:t>号、苏渝</a:t>
            </a:r>
            <a:r>
              <a:rPr sz="1850" spc="-35">
                <a:latin typeface="宋体"/>
                <a:cs typeface="宋体"/>
              </a:rPr>
              <a:t>303</a:t>
            </a:r>
            <a:r>
              <a:rPr sz="1850" spc="-75">
                <a:latin typeface="宋体"/>
                <a:cs typeface="宋体"/>
              </a:rPr>
              <a:t>、梅营一号等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4604" indent="-5080">
              <a:lnSpc>
                <a:spcPct val="131800"/>
              </a:lnSpc>
              <a:buSzPct val="94594"/>
              <a:buAutoNum type="arabicParenBoth"/>
              <a:tabLst>
                <a:tab pos="384175"/>
                <a:tab pos="1331595"/>
              </a:tabLst>
            </a:pPr>
            <a:r>
              <a:rPr sz="1850" b="1">
                <a:latin typeface="Microsoft JhengHei"/>
                <a:cs typeface="Microsoft JhengHei"/>
              </a:rPr>
              <a:t>鲜用</a:t>
            </a:r>
            <a:r>
              <a:rPr sz="1850" b="1" spc="-50">
                <a:latin typeface="Microsoft JhengHei"/>
                <a:cs typeface="Microsoft JhengHei"/>
              </a:rPr>
              <a:t>型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主要有苏薯</a:t>
            </a:r>
            <a:r>
              <a:rPr sz="1850" spc="-35">
                <a:latin typeface="宋体"/>
                <a:cs typeface="宋体"/>
              </a:rPr>
              <a:t>8</a:t>
            </a:r>
            <a:r>
              <a:rPr sz="1850" spc="-75">
                <a:latin typeface="宋体"/>
                <a:cs typeface="宋体"/>
              </a:rPr>
              <a:t>号、豫薯</a:t>
            </a:r>
            <a:r>
              <a:rPr sz="1850" spc="-35">
                <a:latin typeface="宋体"/>
                <a:cs typeface="宋体"/>
              </a:rPr>
              <a:t>5</a:t>
            </a:r>
            <a:r>
              <a:rPr sz="1850" spc="-75">
                <a:latin typeface="宋体"/>
                <a:cs typeface="宋体"/>
              </a:rPr>
              <a:t>号、红宝宝、浙薯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号、赤蓬</a:t>
            </a:r>
            <a:r>
              <a:rPr sz="1850" spc="-35">
                <a:latin typeface="宋体"/>
                <a:cs typeface="宋体"/>
              </a:rPr>
              <a:t>-1</a:t>
            </a:r>
            <a:r>
              <a:rPr sz="1850" spc="-75">
                <a:latin typeface="宋体"/>
                <a:cs typeface="宋体"/>
              </a:rPr>
              <a:t>、脱</a:t>
            </a:r>
            <a:r>
              <a:rPr sz="1850" spc="-50">
                <a:latin typeface="宋体"/>
                <a:cs typeface="宋体"/>
              </a:rPr>
              <a:t>毒</a:t>
            </a:r>
            <a:r>
              <a:rPr sz="1850" spc="-75">
                <a:latin typeface="宋体"/>
                <a:cs typeface="宋体"/>
              </a:rPr>
              <a:t>的北京</a:t>
            </a:r>
            <a:r>
              <a:rPr sz="1850" spc="-35">
                <a:latin typeface="宋体"/>
                <a:cs typeface="宋体"/>
              </a:rPr>
              <a:t>553</a:t>
            </a:r>
            <a:r>
              <a:rPr sz="1850" spc="-75">
                <a:latin typeface="宋体"/>
                <a:cs typeface="宋体"/>
              </a:rPr>
              <a:t>、烟</a:t>
            </a:r>
            <a:r>
              <a:rPr sz="1850" spc="-35">
                <a:latin typeface="宋体"/>
                <a:cs typeface="宋体"/>
              </a:rPr>
              <a:t>27</a:t>
            </a:r>
            <a:r>
              <a:rPr sz="1850" spc="-75">
                <a:latin typeface="宋体"/>
                <a:cs typeface="宋体"/>
              </a:rPr>
              <a:t>、烟</a:t>
            </a:r>
            <a:r>
              <a:rPr sz="1850" spc="-35">
                <a:latin typeface="宋体"/>
                <a:cs typeface="宋体"/>
              </a:rPr>
              <a:t>251</a:t>
            </a:r>
            <a:r>
              <a:rPr sz="1850" spc="-75">
                <a:latin typeface="宋体"/>
                <a:cs typeface="宋体"/>
              </a:rPr>
              <a:t>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70075" y="3781425"/>
            <a:ext cx="6103620" cy="76835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850" spc="-75">
                <a:latin typeface="宋体"/>
                <a:cs typeface="宋体"/>
              </a:rPr>
              <a:t>既可加工又可食用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如豫薯</a:t>
            </a:r>
            <a:r>
              <a:rPr sz="1850" spc="-35">
                <a:latin typeface="宋体"/>
                <a:cs typeface="宋体"/>
              </a:rPr>
              <a:t>12</a:t>
            </a:r>
            <a:r>
              <a:rPr sz="1850" spc="-75">
                <a:latin typeface="宋体"/>
                <a:cs typeface="宋体"/>
              </a:rPr>
              <a:t>号等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2225">
              <a:lnSpc>
                <a:spcPct val="100000"/>
              </a:lnSpc>
              <a:spcBef>
                <a:spcPts val="705"/>
              </a:spcBef>
            </a:pPr>
            <a:r>
              <a:rPr sz="1850" spc="-75">
                <a:latin typeface="宋体"/>
                <a:cs typeface="宋体"/>
              </a:rPr>
              <a:t>可食用红薯的茎叶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适合南方栽培的菜用甘薯有台农</a:t>
            </a:r>
            <a:r>
              <a:rPr sz="1850" spc="-35">
                <a:latin typeface="宋体"/>
                <a:cs typeface="宋体"/>
              </a:rPr>
              <a:t>71</a:t>
            </a:r>
            <a:r>
              <a:rPr sz="1850" spc="-75">
                <a:latin typeface="宋体"/>
                <a:cs typeface="宋体"/>
              </a:rPr>
              <a:t>、福</a:t>
            </a:r>
            <a:r>
              <a:rPr sz="1850" spc="-50">
                <a:latin typeface="宋体"/>
                <a:cs typeface="宋体"/>
              </a:rPr>
              <a:t>薯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0862" y="3781425"/>
            <a:ext cx="1112520" cy="113982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84175" indent="-371475">
              <a:lnSpc>
                <a:spcPct val="100000"/>
              </a:lnSpc>
              <a:spcBef>
                <a:spcPts val="800"/>
              </a:spcBef>
              <a:buSzPct val="94594"/>
              <a:buAutoNum type="arabicParenBoth" startAt="3"/>
              <a:tabLst>
                <a:tab pos="384175"/>
              </a:tabLst>
            </a:pPr>
            <a:r>
              <a:rPr sz="1850" b="1" spc="-20">
                <a:latin typeface="Microsoft JhengHei"/>
                <a:cs typeface="Microsoft JhengHei"/>
              </a:rPr>
              <a:t>兼用型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-5080">
              <a:lnSpc>
                <a:spcPct val="131800"/>
              </a:lnSpc>
              <a:buSzPct val="94594"/>
              <a:buAutoNum type="arabicParenBoth" startAt="3"/>
              <a:tabLst>
                <a:tab pos="384175"/>
              </a:tabLst>
            </a:pPr>
            <a:r>
              <a:rPr sz="1850" b="1" spc="-20">
                <a:latin typeface="Microsoft JhengHei"/>
                <a:cs typeface="Microsoft JhengHei"/>
              </a:rPr>
              <a:t>菜用型</a:t>
            </a:r>
            <a:r>
              <a:rPr sz="1850" b="1" spc="-50">
                <a:latin typeface="Microsoft JhengHei"/>
                <a:cs typeface="Microsoft JhengHei"/>
              </a:rPr>
              <a:t> </a:t>
            </a:r>
            <a:r>
              <a:rPr sz="1850" spc="-35">
                <a:latin typeface="宋体"/>
                <a:cs typeface="宋体"/>
              </a:rPr>
              <a:t>7-6</a:t>
            </a:r>
            <a:r>
              <a:rPr sz="1850" spc="-65">
                <a:latin typeface="宋体"/>
                <a:cs typeface="宋体"/>
              </a:rPr>
              <a:t>等。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50862" y="4895850"/>
            <a:ext cx="7555865" cy="7683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145" marR="5080" indent="-5080">
              <a:lnSpc>
                <a:spcPct val="131800"/>
              </a:lnSpc>
              <a:spcBef>
                <a:spcPts val="95"/>
              </a:spcBef>
              <a:tabLst>
                <a:tab pos="1817370"/>
              </a:tabLst>
            </a:pPr>
            <a:r>
              <a:rPr sz="1850" b="1" spc="165">
                <a:latin typeface="Microsoft JhengHei"/>
                <a:cs typeface="Microsoft JhengHei"/>
              </a:rPr>
              <a:t>(5)</a:t>
            </a:r>
            <a:r>
              <a:rPr sz="1850" b="1">
                <a:latin typeface="Microsoft JhengHei"/>
                <a:cs typeface="Microsoft JhengHei"/>
              </a:rPr>
              <a:t>色素加工</a:t>
            </a:r>
            <a:r>
              <a:rPr sz="1850" b="1" spc="-50">
                <a:latin typeface="Microsoft JhengHei"/>
                <a:cs typeface="Microsoft JhengHei"/>
              </a:rPr>
              <a:t>型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主要是紫薯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如济薯</a:t>
            </a:r>
            <a:r>
              <a:rPr sz="1850" spc="-35">
                <a:latin typeface="宋体"/>
                <a:cs typeface="宋体"/>
              </a:rPr>
              <a:t>18</a:t>
            </a:r>
            <a:r>
              <a:rPr sz="1850" spc="-75">
                <a:latin typeface="宋体"/>
                <a:cs typeface="宋体"/>
              </a:rPr>
              <a:t>、徐紫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号、浙紫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号、宁紫薯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号</a:t>
            </a:r>
            <a:r>
              <a:rPr sz="1850" spc="-50">
                <a:latin typeface="宋体"/>
                <a:cs typeface="宋体"/>
              </a:rPr>
              <a:t>、</a:t>
            </a:r>
            <a:r>
              <a:rPr sz="1850" spc="-75">
                <a:latin typeface="宋体"/>
                <a:cs typeface="宋体"/>
              </a:rPr>
              <a:t>渝紫</a:t>
            </a:r>
            <a:r>
              <a:rPr sz="1850" spc="-35">
                <a:latin typeface="宋体"/>
                <a:cs typeface="宋体"/>
              </a:rPr>
              <a:t>263</a:t>
            </a:r>
            <a:r>
              <a:rPr sz="1850" spc="-75">
                <a:latin typeface="宋体"/>
                <a:cs typeface="宋体"/>
              </a:rPr>
              <a:t>、烟紫薯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号、烟紫薯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号、京薯</a:t>
            </a:r>
            <a:r>
              <a:rPr sz="1850" spc="-35">
                <a:latin typeface="宋体"/>
                <a:cs typeface="宋体"/>
              </a:rPr>
              <a:t>6</a:t>
            </a:r>
            <a:r>
              <a:rPr sz="1850" spc="-75">
                <a:latin typeface="宋体"/>
                <a:cs typeface="宋体"/>
              </a:rPr>
              <a:t>号、徐紫</a:t>
            </a:r>
            <a:r>
              <a:rPr sz="1850" spc="-35">
                <a:latin typeface="宋体"/>
                <a:cs typeface="宋体"/>
              </a:rPr>
              <a:t>20-1</a:t>
            </a:r>
            <a:r>
              <a:rPr sz="1850" spc="-75">
                <a:latin typeface="宋体"/>
                <a:cs typeface="宋体"/>
              </a:rPr>
              <a:t>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三、栽培季节与茬口安</a:t>
            </a:r>
            <a:r>
              <a:rPr spc="-50"/>
              <a:t>排</a:t>
            </a:r>
          </a:p>
          <a:p>
            <a:pPr marL="17145" marR="147955" indent="428625">
              <a:lnSpc>
                <a:spcPts val="2250"/>
              </a:lnSpc>
              <a:spcBef>
                <a:spcPts val="80"/>
              </a:spcBef>
            </a:pPr>
            <a:r>
              <a:rPr b="0" spc="-75">
                <a:latin typeface="宋体"/>
                <a:cs typeface="宋体"/>
              </a:rPr>
              <a:t>甘薯在我国种植的范围很广泛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以淮海平原、长江流域和东南沿海</a:t>
            </a:r>
            <a:r>
              <a:rPr b="0" spc="-50">
                <a:latin typeface="宋体"/>
                <a:cs typeface="宋体"/>
              </a:rPr>
              <a:t>各</a:t>
            </a:r>
            <a:r>
              <a:rPr b="0" spc="-75">
                <a:latin typeface="宋体"/>
                <a:cs typeface="宋体"/>
              </a:rPr>
              <a:t>省种植最多</a:t>
            </a:r>
            <a:r>
              <a:rPr b="0" spc="-50">
                <a:latin typeface="宋体"/>
                <a:cs typeface="宋体"/>
              </a:rPr>
              <a:t>。</a:t>
            </a:r>
          </a:p>
          <a:p>
            <a:pPr marL="12700">
              <a:lnSpc>
                <a:spcPts val="2170"/>
              </a:lnSpc>
            </a:pPr>
            <a:r>
              <a:rPr spc="210"/>
              <a:t>(一)</a:t>
            </a:r>
            <a:r>
              <a:rPr/>
              <a:t>北方春薯</a:t>
            </a:r>
            <a:r>
              <a:rPr spc="-50"/>
              <a:t>区</a:t>
            </a:r>
          </a:p>
          <a:p>
            <a:pPr marL="17145" marR="33655" indent="428625">
              <a:lnSpc>
                <a:spcPts val="2250"/>
              </a:lnSpc>
              <a:spcBef>
                <a:spcPts val="80"/>
              </a:spcBef>
            </a:pPr>
            <a:r>
              <a:rPr b="0" spc="-75">
                <a:latin typeface="宋体"/>
                <a:cs typeface="宋体"/>
              </a:rPr>
              <a:t>黑龙江南部、吉林、辽宁、河北、陕西北部等地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无霜期短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低温来</a:t>
            </a:r>
            <a:r>
              <a:rPr b="0" spc="-50">
                <a:latin typeface="宋体"/>
                <a:cs typeface="宋体"/>
              </a:rPr>
              <a:t>临</a:t>
            </a:r>
            <a:r>
              <a:rPr b="0" spc="-55">
                <a:latin typeface="宋体"/>
                <a:cs typeface="宋体"/>
              </a:rPr>
              <a:t>早,</a:t>
            </a:r>
            <a:r>
              <a:rPr b="0" spc="-75">
                <a:latin typeface="宋体"/>
                <a:cs typeface="宋体"/>
              </a:rPr>
              <a:t>多栽种春薯</a:t>
            </a:r>
            <a:r>
              <a:rPr b="0" spc="-50">
                <a:latin typeface="宋体"/>
                <a:cs typeface="宋体"/>
              </a:rPr>
              <a:t>。</a:t>
            </a:r>
          </a:p>
          <a:p>
            <a:pPr marL="12700">
              <a:lnSpc>
                <a:spcPts val="2170"/>
              </a:lnSpc>
            </a:pPr>
            <a:r>
              <a:rPr spc="210"/>
              <a:t>(二)</a:t>
            </a:r>
            <a:r>
              <a:rPr/>
              <a:t>黄淮流域春夏薯</a:t>
            </a:r>
            <a:r>
              <a:rPr spc="-50"/>
              <a:t>区</a:t>
            </a:r>
          </a:p>
          <a:p>
            <a:pPr marL="17145" marR="33655" indent="428625">
              <a:lnSpc>
                <a:spcPts val="2250"/>
              </a:lnSpc>
              <a:spcBef>
                <a:spcPts val="80"/>
              </a:spcBef>
            </a:pPr>
            <a:r>
              <a:rPr b="0" spc="-75">
                <a:latin typeface="宋体"/>
                <a:cs typeface="宋体"/>
              </a:rPr>
              <a:t>本区属于季风暖温带气候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栽种春夏薯均较适宜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种植面积约占全国</a:t>
            </a:r>
            <a:r>
              <a:rPr b="0" spc="-50">
                <a:latin typeface="宋体"/>
                <a:cs typeface="宋体"/>
              </a:rPr>
              <a:t>总</a:t>
            </a:r>
            <a:r>
              <a:rPr b="0" spc="-75">
                <a:latin typeface="宋体"/>
                <a:cs typeface="宋体"/>
              </a:rPr>
              <a:t>面积的</a:t>
            </a:r>
            <a:r>
              <a:rPr b="0" spc="-35">
                <a:latin typeface="宋体"/>
                <a:cs typeface="宋体"/>
              </a:rPr>
              <a:t>40%</a:t>
            </a:r>
            <a:r>
              <a:rPr b="0" spc="-50">
                <a:latin typeface="宋体"/>
                <a:cs typeface="宋体"/>
              </a:rPr>
              <a:t>。</a:t>
            </a:r>
          </a:p>
          <a:p>
            <a:pPr marL="12700">
              <a:lnSpc>
                <a:spcPts val="2170"/>
              </a:lnSpc>
            </a:pPr>
            <a:r>
              <a:rPr spc="210"/>
              <a:t>(三)</a:t>
            </a:r>
            <a:r>
              <a:rPr/>
              <a:t>长江流域夏薯</a:t>
            </a:r>
            <a:r>
              <a:rPr spc="-50"/>
              <a:t>区</a:t>
            </a:r>
          </a:p>
          <a:p>
            <a:pPr marL="12700" marR="2976880" indent="4445">
              <a:lnSpc>
                <a:spcPts val="2250"/>
              </a:lnSpc>
              <a:spcBef>
                <a:spcPts val="80"/>
              </a:spcBef>
            </a:pPr>
            <a:r>
              <a:rPr b="0" spc="-75">
                <a:latin typeface="宋体"/>
                <a:cs typeface="宋体"/>
              </a:rPr>
              <a:t>除青海和川西北高原以外的整个长江流域</a:t>
            </a:r>
            <a:r>
              <a:rPr b="0" spc="-50">
                <a:latin typeface="宋体"/>
                <a:cs typeface="宋体"/>
              </a:rPr>
              <a:t>。 </a:t>
            </a:r>
            <a:r>
              <a:rPr spc="210"/>
              <a:t>(四)</a:t>
            </a:r>
            <a:r>
              <a:rPr/>
              <a:t>南方夏秋薯</a:t>
            </a:r>
            <a:r>
              <a:rPr spc="-50"/>
              <a:t>区</a:t>
            </a:r>
          </a:p>
          <a:p>
            <a:pPr marL="17145" marR="5080" algn="just">
              <a:lnSpc>
                <a:spcPts val="2250"/>
              </a:lnSpc>
            </a:pPr>
            <a:r>
              <a:rPr b="0" spc="-75">
                <a:latin typeface="宋体"/>
                <a:cs typeface="宋体"/>
              </a:rPr>
              <a:t>包括长江流域以南的福建、江西、湖南三省的南部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广东和广西的北部</a:t>
            </a:r>
            <a:r>
              <a:rPr b="0" spc="-45">
                <a:latin typeface="宋体"/>
                <a:cs typeface="宋体"/>
              </a:rPr>
              <a:t>,除</a:t>
            </a:r>
            <a:r>
              <a:rPr b="0" spc="-75">
                <a:latin typeface="宋体"/>
                <a:cs typeface="宋体"/>
              </a:rPr>
              <a:t>种植夏薯外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部分地区还种植秋薯。夏薯一般在</a:t>
            </a:r>
            <a:r>
              <a:rPr b="0" spc="-35">
                <a:latin typeface="宋体"/>
                <a:cs typeface="宋体"/>
              </a:rPr>
              <a:t>5</a:t>
            </a:r>
            <a:r>
              <a:rPr b="0" spc="-75">
                <a:latin typeface="宋体"/>
                <a:cs typeface="宋体"/>
              </a:rPr>
              <a:t>月间栽插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秋薯一般在</a:t>
            </a:r>
            <a:r>
              <a:rPr b="0" spc="-35">
                <a:latin typeface="宋体"/>
                <a:cs typeface="宋体"/>
              </a:rPr>
              <a:t>7</a:t>
            </a:r>
            <a:r>
              <a:rPr b="0" spc="-50">
                <a:latin typeface="宋体"/>
                <a:cs typeface="宋体"/>
              </a:rPr>
              <a:t>月</a:t>
            </a:r>
            <a:r>
              <a:rPr b="0" spc="-75">
                <a:latin typeface="宋体"/>
                <a:cs typeface="宋体"/>
              </a:rPr>
              <a:t>上旬至</a:t>
            </a:r>
            <a:r>
              <a:rPr b="0" spc="-35">
                <a:latin typeface="宋体"/>
                <a:cs typeface="宋体"/>
              </a:rPr>
              <a:t>8</a:t>
            </a:r>
            <a:r>
              <a:rPr b="0" spc="-75">
                <a:latin typeface="宋体"/>
                <a:cs typeface="宋体"/>
              </a:rPr>
              <a:t>月上旬栽插</a:t>
            </a:r>
            <a:r>
              <a:rPr b="0" spc="-50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81100"/>
            <a:ext cx="7551420" cy="4092575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1850" b="1" spc="210">
                <a:latin typeface="Microsoft JhengHei"/>
                <a:cs typeface="Microsoft JhengHei"/>
              </a:rPr>
              <a:t>(五)</a:t>
            </a:r>
            <a:r>
              <a:rPr sz="1850" b="1">
                <a:latin typeface="Microsoft JhengHei"/>
                <a:cs typeface="Microsoft JhengHei"/>
              </a:rPr>
              <a:t>南方秋冬薯</a:t>
            </a:r>
            <a:r>
              <a:rPr sz="1850" b="1" spc="-50">
                <a:latin typeface="Microsoft JhengHei"/>
                <a:cs typeface="Microsoft JhengHei"/>
              </a:rPr>
              <a:t>区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ts val="2480"/>
              </a:lnSpc>
              <a:spcBef>
                <a:spcPts val="45"/>
              </a:spcBef>
            </a:pPr>
            <a:r>
              <a:rPr sz="1850" spc="-70">
                <a:latin typeface="宋体"/>
                <a:cs typeface="宋体"/>
              </a:rPr>
              <a:t>包括海南省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广东、广西、云南和台湾南部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属热带湿润气候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夏季高温</a:t>
            </a:r>
            <a:r>
              <a:rPr sz="1850" spc="15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日夜温差小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主要种植秋、冬薯。秋薯一般在</a:t>
            </a:r>
            <a:r>
              <a:rPr sz="1850" spc="-30">
                <a:latin typeface="宋体"/>
                <a:cs typeface="宋体"/>
              </a:rPr>
              <a:t>7</a:t>
            </a:r>
            <a:r>
              <a:rPr sz="1850" spc="-70">
                <a:latin typeface="宋体"/>
                <a:cs typeface="宋体"/>
              </a:rPr>
              <a:t>月上旬至</a:t>
            </a:r>
            <a:r>
              <a:rPr sz="1850" spc="-30">
                <a:latin typeface="宋体"/>
                <a:cs typeface="宋体"/>
              </a:rPr>
              <a:t>8</a:t>
            </a:r>
            <a:r>
              <a:rPr sz="1850" spc="-70">
                <a:latin typeface="宋体"/>
                <a:cs typeface="宋体"/>
              </a:rPr>
              <a:t>月中旬栽插</a:t>
            </a:r>
            <a:r>
              <a:rPr sz="1850" spc="-30">
                <a:latin typeface="宋体"/>
                <a:cs typeface="宋体"/>
              </a:rPr>
              <a:t>,冬薯</a:t>
            </a:r>
            <a:r>
              <a:rPr sz="1850" spc="-70">
                <a:latin typeface="宋体"/>
                <a:cs typeface="宋体"/>
              </a:rPr>
              <a:t>一般在</a:t>
            </a:r>
            <a:r>
              <a:rPr sz="1850" spc="-30">
                <a:latin typeface="宋体"/>
                <a:cs typeface="宋体"/>
              </a:rPr>
              <a:t>11</a:t>
            </a:r>
            <a:r>
              <a:rPr sz="1850" spc="-70">
                <a:latin typeface="宋体"/>
                <a:cs typeface="宋体"/>
              </a:rPr>
              <a:t>月栽插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45770">
              <a:lnSpc>
                <a:spcPct val="100000"/>
              </a:lnSpc>
              <a:spcBef>
                <a:spcPts val="120"/>
              </a:spcBef>
            </a:pPr>
            <a:r>
              <a:rPr sz="1850" spc="-75">
                <a:latin typeface="宋体"/>
                <a:cs typeface="宋体"/>
              </a:rPr>
              <a:t>北方春薯区一年一熟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常与玉米、大豆、马铃薯等轮作。春夏薯区</a:t>
            </a:r>
            <a:r>
              <a:rPr sz="1850" spc="-50">
                <a:latin typeface="宋体"/>
                <a:cs typeface="宋体"/>
              </a:rPr>
              <a:t>的</a:t>
            </a:r>
            <a:endParaRPr sz="1850">
              <a:latin typeface="宋体"/>
              <a:cs typeface="宋体"/>
            </a:endParaRPr>
          </a:p>
          <a:p>
            <a:pPr marL="17145" marR="200025">
              <a:lnSpc>
                <a:spcPct val="111500"/>
              </a:lnSpc>
            </a:pPr>
            <a:r>
              <a:rPr sz="1850" spc="-75">
                <a:latin typeface="宋体"/>
                <a:cs typeface="宋体"/>
              </a:rPr>
              <a:t>春薯在冬闲地春栽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夏薯在麦类、豌豆、油菜等冬季作物收获后栽插</a:t>
            </a:r>
            <a:r>
              <a:rPr sz="1850" spc="-55">
                <a:latin typeface="宋体"/>
                <a:cs typeface="宋体"/>
              </a:rPr>
              <a:t>,以二</a:t>
            </a:r>
            <a:r>
              <a:rPr sz="1850" spc="-75">
                <a:latin typeface="宋体"/>
                <a:cs typeface="宋体"/>
              </a:rPr>
              <a:t>年三熟为主。长江流域夏薯区大多分布在丘陵山地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夏薯在麦类、豆类</a:t>
            </a:r>
            <a:r>
              <a:rPr sz="1850" spc="-50">
                <a:latin typeface="宋体"/>
                <a:cs typeface="宋体"/>
              </a:rPr>
              <a:t>收</a:t>
            </a:r>
            <a:r>
              <a:rPr sz="1850" spc="-75">
                <a:latin typeface="宋体"/>
                <a:cs typeface="宋体"/>
              </a:rPr>
              <a:t>获后栽插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以一年二熟最为普遍。其他夏秋薯及秋冬薯区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甘薯与水稻的</a:t>
            </a:r>
            <a:r>
              <a:rPr sz="1850" spc="-50">
                <a:latin typeface="宋体"/>
                <a:cs typeface="宋体"/>
              </a:rPr>
              <a:t>轮</a:t>
            </a:r>
            <a:r>
              <a:rPr sz="1850" spc="-75">
                <a:latin typeface="宋体"/>
                <a:cs typeface="宋体"/>
              </a:rPr>
              <a:t>作制中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早稻、秋薯一年二熟占一定比重。旱地的二年四熟制中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夏、秋</a:t>
            </a:r>
            <a:r>
              <a:rPr sz="1850" spc="-50">
                <a:latin typeface="宋体"/>
                <a:cs typeface="宋体"/>
              </a:rPr>
              <a:t>薯</a:t>
            </a:r>
            <a:r>
              <a:rPr sz="1850" spc="-75">
                <a:latin typeface="宋体"/>
                <a:cs typeface="宋体"/>
              </a:rPr>
              <a:t>各占一熟。北回归线以南地区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四季皆可种甘薯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秋、冬薯比重大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14300" indent="428625">
              <a:lnSpc>
                <a:spcPct val="111500"/>
              </a:lnSpc>
            </a:pPr>
            <a:r>
              <a:rPr sz="1850" spc="-70">
                <a:latin typeface="宋体"/>
                <a:cs typeface="宋体"/>
              </a:rPr>
              <a:t>旱地以大豆、花生与秋薯轮作。提倡水旱轮作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水田可将旱田病、虫</a:t>
            </a:r>
            <a:r>
              <a:rPr sz="1850" spc="15">
                <a:latin typeface="宋体"/>
                <a:cs typeface="宋体"/>
              </a:rPr>
              <a:t>、</a:t>
            </a:r>
            <a:r>
              <a:rPr sz="1850" spc="-70">
                <a:latin typeface="宋体"/>
                <a:cs typeface="宋体"/>
              </a:rPr>
              <a:t>草的危害降至最低程度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同时可对土壤养分进行重新分配。水田以冬薯</a:t>
            </a:r>
            <a:r>
              <a:rPr sz="1850" spc="15">
                <a:latin typeface="宋体"/>
                <a:cs typeface="宋体"/>
              </a:rPr>
              <a:t>、</a:t>
            </a:r>
            <a:r>
              <a:rPr sz="1850" spc="-70">
                <a:latin typeface="宋体"/>
                <a:cs typeface="宋体"/>
              </a:rPr>
              <a:t>早稻、晚稻或冬薯、晚秧田、晚稻两种复种方式较为普遍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905375" indent="285750">
              <a:lnSpc>
                <a:spcPct val="152000"/>
              </a:lnSpc>
              <a:spcBef>
                <a:spcPts val="95"/>
              </a:spcBef>
              <a:buChar char="●"/>
              <a:tabLst>
                <a:tab pos="298450"/>
              </a:tabLst>
            </a:pPr>
            <a:r>
              <a:rPr spc="-10"/>
              <a:t>任务实施的生产操作一、根用甘薯生产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甘薯的块根及茎叶均可作为繁殖器官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在大田生产中主要采用薯块</a:t>
            </a:r>
            <a:r>
              <a:rPr b="0" spc="15">
                <a:latin typeface="宋体"/>
                <a:cs typeface="宋体"/>
              </a:rPr>
              <a:t>育</a:t>
            </a:r>
            <a:r>
              <a:rPr b="0" spc="-70">
                <a:latin typeface="宋体"/>
                <a:cs typeface="宋体"/>
              </a:rPr>
              <a:t>苗的繁殖方法。</a:t>
            </a:r>
            <a:r>
              <a:rPr b="0" spc="-30">
                <a:latin typeface="宋体"/>
                <a:cs typeface="宋体"/>
              </a:rPr>
              <a:t>1</a:t>
            </a:r>
            <a:r>
              <a:rPr b="0" spc="-70">
                <a:latin typeface="宋体"/>
                <a:cs typeface="宋体"/>
              </a:rPr>
              <a:t>个薯块一般有</a:t>
            </a:r>
            <a:r>
              <a:rPr b="0" spc="-30">
                <a:latin typeface="宋体"/>
                <a:cs typeface="宋体"/>
              </a:rPr>
              <a:t>5~6</a:t>
            </a:r>
            <a:r>
              <a:rPr b="0" spc="-70">
                <a:latin typeface="宋体"/>
                <a:cs typeface="宋体"/>
              </a:rPr>
              <a:t>列纵向排列的侧根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侧根枯死后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留下</a:t>
            </a:r>
            <a:r>
              <a:rPr b="0" spc="15">
                <a:latin typeface="宋体"/>
                <a:cs typeface="宋体"/>
              </a:rPr>
              <a:t>略</a:t>
            </a:r>
            <a:r>
              <a:rPr b="0" spc="-70">
                <a:latin typeface="宋体"/>
                <a:cs typeface="宋体"/>
              </a:rPr>
              <a:t>微凹陷的根痕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位于根痕附近的不定芽原基萌动并穿透薯皮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即为发芽。</a:t>
            </a:r>
            <a:r>
              <a:rPr b="0" spc="15">
                <a:latin typeface="宋体"/>
                <a:cs typeface="宋体"/>
              </a:rPr>
              <a:t>不</a:t>
            </a:r>
            <a:r>
              <a:rPr b="0" spc="-70">
                <a:latin typeface="宋体"/>
                <a:cs typeface="宋体"/>
              </a:rPr>
              <a:t>定芽在薯块上分布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一般头部多于中部和尾部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朝向土表的阳面</a:t>
            </a:r>
            <a:r>
              <a:rPr b="0" spc="-30">
                <a:latin typeface="宋体"/>
                <a:cs typeface="宋体"/>
              </a:rPr>
              <a:t>(</a:t>
            </a:r>
            <a:r>
              <a:rPr b="0" spc="-70">
                <a:latin typeface="宋体"/>
                <a:cs typeface="宋体"/>
              </a:rPr>
              <a:t>背面</a:t>
            </a:r>
            <a:r>
              <a:rPr b="0" spc="-30">
                <a:latin typeface="宋体"/>
                <a:cs typeface="宋体"/>
              </a:rPr>
              <a:t>)多于</a:t>
            </a:r>
            <a:r>
              <a:rPr b="0" spc="-70">
                <a:latin typeface="宋体"/>
                <a:cs typeface="宋体"/>
              </a:rPr>
              <a:t>朝向垄心的阴面</a:t>
            </a:r>
            <a:r>
              <a:rPr b="0" spc="-30">
                <a:latin typeface="宋体"/>
                <a:cs typeface="宋体"/>
              </a:rPr>
              <a:t>(</a:t>
            </a:r>
            <a:r>
              <a:rPr b="0" spc="-70">
                <a:latin typeface="宋体"/>
                <a:cs typeface="宋体"/>
              </a:rPr>
              <a:t>腹面</a:t>
            </a:r>
            <a:r>
              <a:rPr b="0" spc="-30">
                <a:latin typeface="宋体"/>
                <a:cs typeface="宋体"/>
              </a:rPr>
              <a:t>),</a:t>
            </a:r>
            <a:r>
              <a:rPr b="0" spc="-70">
                <a:latin typeface="宋体"/>
                <a:cs typeface="宋体"/>
              </a:rPr>
              <a:t>块根的发芽存在顶端优势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895975">
              <a:lnSpc>
                <a:spcPct val="152000"/>
              </a:lnSpc>
              <a:spcBef>
                <a:spcPts val="95"/>
              </a:spcBef>
            </a:pPr>
            <a:r>
              <a:rPr spc="210"/>
              <a:t>(一)</a:t>
            </a:r>
            <a:r>
              <a:rPr/>
              <a:t>播种育</a:t>
            </a:r>
            <a:r>
              <a:rPr spc="-50"/>
              <a:t>苗 </a:t>
            </a:r>
            <a:r>
              <a:rPr spc="180"/>
              <a:t>1.</a:t>
            </a:r>
            <a:r>
              <a:rPr/>
              <a:t>品种选</a:t>
            </a:r>
            <a:r>
              <a:rPr spc="-50"/>
              <a:t>择</a:t>
            </a:r>
          </a:p>
          <a:p>
            <a:pPr marL="17145" marR="5080" indent="428625" algn="just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选择适合当地的品种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薯块宜选用皮色鲜亮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薯块均匀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无病无伤</a:t>
            </a:r>
            <a:r>
              <a:rPr b="0" spc="-55">
                <a:latin typeface="宋体"/>
                <a:cs typeface="宋体"/>
              </a:rPr>
              <a:t>,没有</a:t>
            </a:r>
            <a:r>
              <a:rPr b="0" spc="-75">
                <a:latin typeface="宋体"/>
                <a:cs typeface="宋体"/>
              </a:rPr>
              <a:t>冻害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并且根痕多、芽原基多的品种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以重</a:t>
            </a:r>
            <a:r>
              <a:rPr b="0" spc="-35">
                <a:latin typeface="宋体"/>
                <a:cs typeface="宋体"/>
              </a:rPr>
              <a:t>100~250g</a:t>
            </a:r>
            <a:r>
              <a:rPr b="0" spc="-75">
                <a:latin typeface="宋体"/>
                <a:cs typeface="宋体"/>
              </a:rPr>
              <a:t>的夏、秋薯块作种薯</a:t>
            </a:r>
            <a:r>
              <a:rPr b="0" spc="-50">
                <a:latin typeface="宋体"/>
                <a:cs typeface="宋体"/>
              </a:rPr>
              <a:t>进</a:t>
            </a:r>
            <a:r>
              <a:rPr b="0" spc="-75">
                <a:latin typeface="宋体"/>
                <a:cs typeface="宋体"/>
              </a:rPr>
              <a:t>行育苗</a:t>
            </a:r>
            <a:r>
              <a:rPr b="0" spc="-50">
                <a:latin typeface="宋体"/>
                <a:cs typeface="宋体"/>
              </a:rPr>
              <a:t>。</a:t>
            </a: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pc="180"/>
              <a:t>2</a:t>
            </a:r>
            <a:r>
              <a:rPr spc="25"/>
              <a:t>.育苗时间</a:t>
            </a:r>
          </a:p>
          <a:p>
            <a:pPr marL="17145" marR="119380" indent="428625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因育苗的方式而异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育苗时间应与大田栽插相衔接。加温苗床一般</a:t>
            </a:r>
            <a:r>
              <a:rPr b="0" spc="-50">
                <a:latin typeface="宋体"/>
                <a:cs typeface="宋体"/>
              </a:rPr>
              <a:t>在</a:t>
            </a:r>
            <a:r>
              <a:rPr b="0" spc="-75">
                <a:latin typeface="宋体"/>
                <a:cs typeface="宋体"/>
              </a:rPr>
              <a:t>栽插前</a:t>
            </a:r>
            <a:r>
              <a:rPr b="0" spc="-35">
                <a:latin typeface="宋体"/>
                <a:cs typeface="宋体"/>
              </a:rPr>
              <a:t>1</a:t>
            </a:r>
            <a:r>
              <a:rPr b="0" spc="-75">
                <a:latin typeface="宋体"/>
                <a:cs typeface="宋体"/>
              </a:rPr>
              <a:t>个半月左右进行育苗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冷床和露地育苗则在栽前</a:t>
            </a:r>
            <a:r>
              <a:rPr b="0" spc="-35">
                <a:latin typeface="宋体"/>
                <a:cs typeface="宋体"/>
              </a:rPr>
              <a:t>2</a:t>
            </a:r>
            <a:r>
              <a:rPr b="0" spc="-75">
                <a:latin typeface="宋体"/>
                <a:cs typeface="宋体"/>
              </a:rPr>
              <a:t>个月左右进行</a:t>
            </a:r>
            <a:r>
              <a:rPr b="0" spc="-50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70140" cy="25971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3</a:t>
            </a:r>
            <a:r>
              <a:rPr sz="1850" b="1" spc="10">
                <a:latin typeface="Microsoft JhengHei"/>
                <a:cs typeface="Microsoft JhengHei"/>
              </a:rPr>
              <a:t>.育苗方式、方法</a:t>
            </a:r>
            <a:endParaRPr sz="1850">
              <a:latin typeface="Microsoft JhengHei"/>
              <a:cs typeface="Microsoft JhengHei"/>
            </a:endParaRPr>
          </a:p>
          <a:p>
            <a:pPr marL="17145" marR="52705" indent="-5080">
              <a:lnSpc>
                <a:spcPct val="152000"/>
              </a:lnSpc>
              <a:tabLst>
                <a:tab pos="1569720"/>
              </a:tabLst>
            </a:pPr>
            <a:r>
              <a:rPr sz="1850" b="1" spc="165">
                <a:latin typeface="Microsoft JhengHei"/>
                <a:cs typeface="Microsoft JhengHei"/>
              </a:rPr>
              <a:t>(1)</a:t>
            </a:r>
            <a:r>
              <a:rPr sz="1850" b="1">
                <a:latin typeface="Microsoft JhengHei"/>
                <a:cs typeface="Microsoft JhengHei"/>
              </a:rPr>
              <a:t>育苗方</a:t>
            </a:r>
            <a:r>
              <a:rPr sz="1850" b="1" spc="-50">
                <a:latin typeface="Microsoft JhengHei"/>
                <a:cs typeface="Microsoft JhengHei"/>
              </a:rPr>
              <a:t>式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可采取人工加温的温床、火炕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或使用微生物分解酿热物</a:t>
            </a:r>
            <a:r>
              <a:rPr sz="1850" spc="-50">
                <a:latin typeface="宋体"/>
                <a:cs typeface="宋体"/>
              </a:rPr>
              <a:t>放</a:t>
            </a:r>
            <a:r>
              <a:rPr sz="1850" spc="-75">
                <a:latin typeface="宋体"/>
                <a:cs typeface="宋体"/>
              </a:rPr>
              <a:t>出热能的酿热温床和电热温床等。利用太阳辐射增温的有冷床、露地</a:t>
            </a:r>
            <a:r>
              <a:rPr sz="1850" spc="-50">
                <a:latin typeface="宋体"/>
                <a:cs typeface="宋体"/>
              </a:rPr>
              <a:t>塑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料薄膜覆盖温床等。苗床加盖塑料薄膜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可提高空气温度和湿度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有利于</a:t>
            </a:r>
            <a:r>
              <a:rPr sz="1850" spc="-50">
                <a:latin typeface="宋体"/>
                <a:cs typeface="宋体"/>
              </a:rPr>
              <a:t>幼</a:t>
            </a:r>
            <a:r>
              <a:rPr sz="1850" spc="-75">
                <a:latin typeface="宋体"/>
                <a:cs typeface="宋体"/>
              </a:rPr>
              <a:t>苗生长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使采苗量增加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采用组织培养育苗技术进行甘薯茎尖脱毒后繁育薯苗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可提高产量和品质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7525" y="1171575"/>
            <a:ext cx="7536815" cy="4826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0800" marR="76200" indent="-5080">
              <a:lnSpc>
                <a:spcPct val="141900"/>
              </a:lnSpc>
              <a:spcBef>
                <a:spcPts val="95"/>
              </a:spcBef>
              <a:tabLst>
                <a:tab pos="1612265"/>
              </a:tabLst>
            </a:pPr>
            <a:r>
              <a:rPr sz="1850" b="1" spc="165">
                <a:latin typeface="Microsoft JhengHei"/>
                <a:cs typeface="Microsoft JhengHei"/>
              </a:rPr>
              <a:t>(2)</a:t>
            </a:r>
            <a:r>
              <a:rPr sz="1850" b="1">
                <a:latin typeface="Microsoft JhengHei"/>
                <a:cs typeface="Microsoft JhengHei"/>
              </a:rPr>
              <a:t>育苗方</a:t>
            </a:r>
            <a:r>
              <a:rPr sz="1850" b="1" spc="-50">
                <a:latin typeface="Microsoft JhengHei"/>
                <a:cs typeface="Microsoft JhengHei"/>
              </a:rPr>
              <a:t>法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采用薯块育苗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选择大小适中</a:t>
            </a:r>
            <a:r>
              <a:rPr sz="1850" spc="-35">
                <a:latin typeface="宋体"/>
                <a:cs typeface="宋体"/>
              </a:rPr>
              <a:t>(</a:t>
            </a:r>
            <a:r>
              <a:rPr sz="1850" spc="-75">
                <a:latin typeface="宋体"/>
                <a:cs typeface="宋体"/>
              </a:rPr>
              <a:t>单薯重以</a:t>
            </a:r>
            <a:r>
              <a:rPr sz="1850" spc="-35">
                <a:latin typeface="宋体"/>
                <a:cs typeface="宋体"/>
              </a:rPr>
              <a:t>200~300g</a:t>
            </a:r>
            <a:r>
              <a:rPr sz="1850" spc="-75">
                <a:latin typeface="宋体"/>
                <a:cs typeface="宋体"/>
              </a:rPr>
              <a:t>为宜</a:t>
            </a:r>
            <a:r>
              <a:rPr sz="1850" spc="-35">
                <a:latin typeface="宋体"/>
                <a:cs typeface="宋体"/>
              </a:rPr>
              <a:t>)</a:t>
            </a:r>
            <a:r>
              <a:rPr sz="1850" spc="-75">
                <a:latin typeface="宋体"/>
                <a:cs typeface="宋体"/>
              </a:rPr>
              <a:t>、</a:t>
            </a:r>
            <a:r>
              <a:rPr sz="1850" spc="-50">
                <a:latin typeface="宋体"/>
                <a:cs typeface="宋体"/>
              </a:rPr>
              <a:t>整</a:t>
            </a:r>
            <a:r>
              <a:rPr sz="1850" spc="-75">
                <a:latin typeface="宋体"/>
                <a:cs typeface="宋体"/>
              </a:rPr>
              <a:t>齐均匀、无病虫、无伤口的薯块作种。先在</a:t>
            </a:r>
            <a:r>
              <a:rPr sz="1850" spc="-35">
                <a:latin typeface="宋体"/>
                <a:cs typeface="宋体"/>
              </a:rPr>
              <a:t>1m</a:t>
            </a:r>
            <a:r>
              <a:rPr sz="1850" spc="-75">
                <a:latin typeface="宋体"/>
                <a:cs typeface="宋体"/>
              </a:rPr>
              <a:t>宽的苗床排种育苗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排种</a:t>
            </a:r>
            <a:r>
              <a:rPr sz="1850" spc="-50">
                <a:latin typeface="宋体"/>
                <a:cs typeface="宋体"/>
              </a:rPr>
              <a:t>密</a:t>
            </a:r>
            <a:endParaRPr sz="1850">
              <a:latin typeface="宋体"/>
              <a:cs typeface="宋体"/>
            </a:endParaRPr>
          </a:p>
          <a:p>
            <a:pPr marL="50800" marR="43180">
              <a:lnSpc>
                <a:spcPct val="140800"/>
              </a:lnSpc>
              <a:spcBef>
                <a:spcPts val="250"/>
              </a:spcBef>
            </a:pPr>
            <a:r>
              <a:rPr sz="1850" spc="-75">
                <a:latin typeface="宋体"/>
                <a:cs typeface="宋体"/>
              </a:rPr>
              <a:t>度以</a:t>
            </a:r>
            <a:r>
              <a:rPr sz="1850" spc="-35">
                <a:latin typeface="宋体"/>
                <a:cs typeface="宋体"/>
              </a:rPr>
              <a:t>23~32kg/m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为宜。排种时要求种薯头部朝上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尾部朝下</a:t>
            </a:r>
            <a:r>
              <a:rPr sz="1850" spc="-55">
                <a:latin typeface="宋体"/>
                <a:cs typeface="宋体"/>
              </a:rPr>
              <a:t>,“</a:t>
            </a:r>
            <a:r>
              <a:rPr sz="1850" spc="-75">
                <a:latin typeface="宋体"/>
                <a:cs typeface="宋体"/>
              </a:rPr>
              <a:t>阳面”朝上</a:t>
            </a:r>
            <a:r>
              <a:rPr sz="1850" spc="-50">
                <a:latin typeface="宋体"/>
                <a:cs typeface="宋体"/>
              </a:rPr>
              <a:t>, </a:t>
            </a:r>
            <a:r>
              <a:rPr sz="1850" spc="-75">
                <a:latin typeface="宋体"/>
                <a:cs typeface="宋体"/>
              </a:rPr>
              <a:t>“阴面”朝下。大薯发芽较慢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宜排在温度较高的苗床中部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深排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小薯</a:t>
            </a:r>
            <a:r>
              <a:rPr sz="1850" spc="-50">
                <a:latin typeface="宋体"/>
                <a:cs typeface="宋体"/>
              </a:rPr>
              <a:t>排 </a:t>
            </a:r>
            <a:r>
              <a:rPr sz="1850" spc="-75">
                <a:latin typeface="宋体"/>
                <a:cs typeface="宋体"/>
              </a:rPr>
              <a:t>在苗床四周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浅排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做到“上齐下不齐</a:t>
            </a:r>
            <a:r>
              <a:rPr sz="1850" spc="-55">
                <a:latin typeface="宋体"/>
                <a:cs typeface="宋体"/>
              </a:rPr>
              <a:t>”,</a:t>
            </a:r>
            <a:r>
              <a:rPr sz="1850" spc="-75">
                <a:latin typeface="宋体"/>
                <a:cs typeface="宋体"/>
              </a:rPr>
              <a:t>以保证覆土厚度一致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出苗整齐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用细土填满种薯间的孔隙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随即泼浇温水或淋施清水粪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再以营养土或细</a:t>
            </a:r>
            <a:r>
              <a:rPr sz="1850" spc="-50">
                <a:latin typeface="宋体"/>
                <a:cs typeface="宋体"/>
              </a:rPr>
              <a:t>土</a:t>
            </a:r>
            <a:r>
              <a:rPr sz="1850" spc="-75">
                <a:latin typeface="宋体"/>
                <a:cs typeface="宋体"/>
              </a:rPr>
              <a:t>覆盖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厚度以盖没种薯为度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覆盖地膜和拱棚膜。当薯块长出的薯苗长度</a:t>
            </a:r>
            <a:r>
              <a:rPr sz="1850" spc="-50">
                <a:latin typeface="宋体"/>
                <a:cs typeface="宋体"/>
              </a:rPr>
              <a:t>达 </a:t>
            </a:r>
            <a:r>
              <a:rPr sz="1850" spc="-35">
                <a:latin typeface="宋体"/>
                <a:cs typeface="宋体"/>
              </a:rPr>
              <a:t>20~25cm</a:t>
            </a:r>
            <a:r>
              <a:rPr sz="1850" spc="-55">
                <a:latin typeface="宋体"/>
                <a:cs typeface="宋体"/>
              </a:rPr>
              <a:t>时,</a:t>
            </a:r>
            <a:r>
              <a:rPr sz="1850" spc="-75">
                <a:latin typeface="宋体"/>
                <a:cs typeface="宋体"/>
              </a:rPr>
              <a:t>即进行假植繁苗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并在假植苗节数达到</a:t>
            </a:r>
            <a:r>
              <a:rPr sz="1850" spc="-35">
                <a:latin typeface="宋体"/>
                <a:cs typeface="宋体"/>
              </a:rPr>
              <a:t>6~10</a:t>
            </a:r>
            <a:r>
              <a:rPr sz="1850" spc="-75">
                <a:latin typeface="宋体"/>
                <a:cs typeface="宋体"/>
              </a:rPr>
              <a:t>个节位时进行摘</a:t>
            </a:r>
            <a:r>
              <a:rPr sz="1850" spc="-50">
                <a:latin typeface="宋体"/>
                <a:cs typeface="宋体"/>
              </a:rPr>
              <a:t>心 </a:t>
            </a:r>
            <a:r>
              <a:rPr sz="1850" spc="-75">
                <a:latin typeface="宋体"/>
                <a:cs typeface="宋体"/>
              </a:rPr>
              <a:t>打顶促分枝。在计划栽植前</a:t>
            </a:r>
            <a:r>
              <a:rPr sz="1850" spc="-35">
                <a:latin typeface="宋体"/>
                <a:cs typeface="宋体"/>
              </a:rPr>
              <a:t>5~8d</a:t>
            </a:r>
            <a:r>
              <a:rPr sz="1850" spc="-75">
                <a:latin typeface="宋体"/>
                <a:cs typeface="宋体"/>
              </a:rPr>
              <a:t>薄施速效氮肥培育嫩苗壮苗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当薯苗长</a:t>
            </a:r>
            <a:r>
              <a:rPr sz="1850" spc="-50">
                <a:latin typeface="宋体"/>
                <a:cs typeface="宋体"/>
              </a:rPr>
              <a:t>度 </a:t>
            </a:r>
            <a:r>
              <a:rPr sz="1850" spc="-75">
                <a:latin typeface="宋体"/>
                <a:cs typeface="宋体"/>
              </a:rPr>
              <a:t>达</a:t>
            </a:r>
            <a:r>
              <a:rPr sz="1850" spc="-35">
                <a:latin typeface="宋体"/>
                <a:cs typeface="宋体"/>
              </a:rPr>
              <a:t>25~30cm</a:t>
            </a:r>
            <a:r>
              <a:rPr sz="1850" spc="-55">
                <a:latin typeface="宋体"/>
                <a:cs typeface="宋体"/>
              </a:rPr>
              <a:t>时,</a:t>
            </a:r>
            <a:r>
              <a:rPr sz="1850" spc="-75">
                <a:latin typeface="宋体"/>
                <a:cs typeface="宋体"/>
              </a:rPr>
              <a:t>应及时剪苗种植。剪苗要离床土</a:t>
            </a:r>
            <a:r>
              <a:rPr sz="1850" spc="-35">
                <a:latin typeface="宋体"/>
                <a:cs typeface="宋体"/>
              </a:rPr>
              <a:t>3cm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剪取第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段嫩壮</a:t>
            </a:r>
            <a:r>
              <a:rPr sz="1850" spc="-50">
                <a:latin typeface="宋体"/>
                <a:cs typeface="宋体"/>
              </a:rPr>
              <a:t>苗 </a:t>
            </a:r>
            <a:r>
              <a:rPr sz="1850" spc="-75">
                <a:latin typeface="宋体"/>
                <a:cs typeface="宋体"/>
              </a:rPr>
              <a:t>作种苗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剪苗时应留头部</a:t>
            </a:r>
            <a:r>
              <a:rPr sz="1850" spc="-35">
                <a:latin typeface="宋体"/>
                <a:cs typeface="宋体"/>
              </a:rPr>
              <a:t>5cm</a:t>
            </a:r>
            <a:r>
              <a:rPr sz="1850" spc="-75">
                <a:latin typeface="宋体"/>
                <a:cs typeface="宋体"/>
              </a:rPr>
              <a:t>内的数个分枝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但不可留得过长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然后重新发苗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如此循环剪苗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200150"/>
            <a:ext cx="7555865" cy="45974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180">
                <a:latin typeface="Microsoft JhengHei"/>
                <a:cs typeface="Microsoft JhengHei"/>
              </a:rPr>
              <a:t>4</a:t>
            </a:r>
            <a:r>
              <a:rPr sz="1850" b="1" spc="25">
                <a:latin typeface="Microsoft JhengHei"/>
                <a:cs typeface="Microsoft JhengHei"/>
              </a:rPr>
              <a:t>.苗期管理</a:t>
            </a:r>
            <a:endParaRPr sz="1850">
              <a:latin typeface="Microsoft JhengHei"/>
              <a:cs typeface="Microsoft JhengHei"/>
            </a:endParaRPr>
          </a:p>
          <a:p>
            <a:pPr marL="17145" marR="33655" indent="-5080">
              <a:lnSpc>
                <a:spcPts val="2250"/>
              </a:lnSpc>
              <a:spcBef>
                <a:spcPts val="80"/>
              </a:spcBef>
              <a:buSzPct val="94594"/>
              <a:buAutoNum type="arabicParenBoth"/>
              <a:tabLst>
                <a:tab pos="384175"/>
                <a:tab pos="1102995"/>
              </a:tabLst>
            </a:pPr>
            <a:r>
              <a:rPr sz="1850" b="1">
                <a:latin typeface="Microsoft JhengHei"/>
                <a:cs typeface="Microsoft JhengHei"/>
              </a:rPr>
              <a:t>温</a:t>
            </a:r>
            <a:r>
              <a:rPr sz="1850" b="1" spc="-50">
                <a:latin typeface="Microsoft JhengHei"/>
                <a:cs typeface="Microsoft JhengHei"/>
              </a:rPr>
              <a:t>度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出苗前以提温保温为主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床温宜保持</a:t>
            </a:r>
            <a:r>
              <a:rPr sz="1850" spc="-40">
                <a:latin typeface="宋体"/>
                <a:cs typeface="宋体"/>
              </a:rPr>
              <a:t>32~35℃,</a:t>
            </a:r>
            <a:r>
              <a:rPr sz="1850" spc="-75">
                <a:latin typeface="宋体"/>
                <a:cs typeface="宋体"/>
              </a:rPr>
              <a:t>促使薯块萌芽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还</a:t>
            </a:r>
            <a:r>
              <a:rPr sz="1850" spc="-50">
                <a:latin typeface="宋体"/>
                <a:cs typeface="宋体"/>
              </a:rPr>
              <a:t>可</a:t>
            </a:r>
            <a:r>
              <a:rPr sz="1850" spc="-75">
                <a:latin typeface="宋体"/>
                <a:cs typeface="宋体"/>
              </a:rPr>
              <a:t>抑制黑斑病发生。如果温度超过</a:t>
            </a:r>
            <a:r>
              <a:rPr sz="1850" spc="-45">
                <a:latin typeface="宋体"/>
                <a:cs typeface="宋体"/>
              </a:rPr>
              <a:t>35℃,</a:t>
            </a:r>
            <a:r>
              <a:rPr sz="1850" spc="-75">
                <a:latin typeface="宋体"/>
                <a:cs typeface="宋体"/>
              </a:rPr>
              <a:t>则要揭开苗床一角降温。出苗后</a:t>
            </a:r>
            <a:r>
              <a:rPr sz="1850" spc="-50">
                <a:latin typeface="宋体"/>
                <a:cs typeface="宋体"/>
              </a:rPr>
              <a:t>床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温保持</a:t>
            </a:r>
            <a:r>
              <a:rPr sz="1850" spc="-40">
                <a:latin typeface="宋体"/>
                <a:cs typeface="宋体"/>
              </a:rPr>
              <a:t>24~28℃,</a:t>
            </a:r>
            <a:r>
              <a:rPr sz="1850" spc="-75">
                <a:latin typeface="宋体"/>
                <a:cs typeface="宋体"/>
              </a:rPr>
              <a:t>苗高</a:t>
            </a:r>
            <a:r>
              <a:rPr sz="1850" spc="-35">
                <a:latin typeface="宋体"/>
                <a:cs typeface="宋体"/>
              </a:rPr>
              <a:t>15~20cm,</a:t>
            </a:r>
            <a:r>
              <a:rPr sz="1850" spc="-75">
                <a:latin typeface="宋体"/>
                <a:cs typeface="宋体"/>
              </a:rPr>
              <a:t>具有</a:t>
            </a:r>
            <a:r>
              <a:rPr sz="1850" spc="-35">
                <a:latin typeface="宋体"/>
                <a:cs typeface="宋体"/>
              </a:rPr>
              <a:t>6~7</a:t>
            </a:r>
            <a:r>
              <a:rPr sz="1850" spc="-75">
                <a:latin typeface="宋体"/>
                <a:cs typeface="宋体"/>
              </a:rPr>
              <a:t>个节时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降温炼苗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将床温维持在</a:t>
            </a:r>
            <a:r>
              <a:rPr sz="1850" spc="-25">
                <a:latin typeface="宋体"/>
                <a:cs typeface="宋体"/>
              </a:rPr>
              <a:t>20℃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经</a:t>
            </a:r>
            <a:r>
              <a:rPr sz="1850" spc="-35">
                <a:latin typeface="宋体"/>
                <a:cs typeface="宋体"/>
              </a:rPr>
              <a:t>3~5d</a:t>
            </a:r>
            <a:r>
              <a:rPr sz="1850" spc="-75">
                <a:latin typeface="宋体"/>
                <a:cs typeface="宋体"/>
              </a:rPr>
              <a:t>锻炼后即可剪苗栽插。剪苗后又以催为主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床温应很快上升</a:t>
            </a:r>
            <a:r>
              <a:rPr sz="1850" spc="-50">
                <a:latin typeface="宋体"/>
                <a:cs typeface="宋体"/>
              </a:rPr>
              <a:t>至 </a:t>
            </a:r>
            <a:r>
              <a:rPr sz="1850" spc="-40">
                <a:latin typeface="宋体"/>
                <a:cs typeface="宋体"/>
              </a:rPr>
              <a:t>32~35℃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57480" indent="-5080">
              <a:lnSpc>
                <a:spcPts val="2250"/>
              </a:lnSpc>
              <a:buSzPct val="94594"/>
              <a:buAutoNum type="arabicParenBoth"/>
              <a:tabLst>
                <a:tab pos="384175"/>
                <a:tab pos="1093470"/>
              </a:tabLst>
            </a:pPr>
            <a:r>
              <a:rPr sz="1850" b="1">
                <a:latin typeface="Microsoft JhengHei"/>
                <a:cs typeface="Microsoft JhengHei"/>
              </a:rPr>
              <a:t>水</a:t>
            </a:r>
            <a:r>
              <a:rPr sz="1850" b="1" spc="-50">
                <a:latin typeface="Microsoft JhengHei"/>
                <a:cs typeface="Microsoft JhengHei"/>
              </a:rPr>
              <a:t>肥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出苗前床土湿度保持</a:t>
            </a:r>
            <a:r>
              <a:rPr sz="1850" spc="-35">
                <a:latin typeface="宋体"/>
                <a:cs typeface="宋体"/>
              </a:rPr>
              <a:t>80%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如果过干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可于晴天中午适当浇</a:t>
            </a:r>
            <a:r>
              <a:rPr sz="1850" spc="-50">
                <a:latin typeface="宋体"/>
                <a:cs typeface="宋体"/>
              </a:rPr>
              <a:t>水</a:t>
            </a:r>
            <a:r>
              <a:rPr sz="1850" spc="-75">
                <a:latin typeface="宋体"/>
                <a:cs typeface="宋体"/>
              </a:rPr>
              <a:t>或稀人粪尿。出苗后床土湿度为</a:t>
            </a:r>
            <a:r>
              <a:rPr sz="1850" spc="-35">
                <a:latin typeface="宋体"/>
                <a:cs typeface="宋体"/>
              </a:rPr>
              <a:t>70%~80%</a:t>
            </a:r>
            <a:r>
              <a:rPr sz="1850" spc="-75">
                <a:latin typeface="宋体"/>
                <a:cs typeface="宋体"/>
              </a:rPr>
              <a:t>。炼苗时停止浇水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相对湿度</a:t>
            </a:r>
            <a:r>
              <a:rPr sz="1850" spc="-50">
                <a:latin typeface="宋体"/>
                <a:cs typeface="宋体"/>
              </a:rPr>
              <a:t>为 </a:t>
            </a:r>
            <a:r>
              <a:rPr sz="1850" spc="-35">
                <a:latin typeface="宋体"/>
                <a:cs typeface="宋体"/>
              </a:rPr>
              <a:t>60%</a:t>
            </a:r>
            <a:r>
              <a:rPr sz="1850" spc="-75">
                <a:latin typeface="宋体"/>
                <a:cs typeface="宋体"/>
              </a:rPr>
              <a:t>。剪苗当天不浇水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以利创口愈合和防止病菌侵染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次日浇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次大水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萌芽过程中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薯苗所需养分主要由薯块供应。但根系形成后或采苗</a:t>
            </a:r>
            <a:r>
              <a:rPr sz="1850" spc="-35">
                <a:latin typeface="宋体"/>
                <a:cs typeface="宋体"/>
              </a:rPr>
              <a:t>2~3</a:t>
            </a:r>
            <a:r>
              <a:rPr sz="1850" spc="-50">
                <a:latin typeface="宋体"/>
                <a:cs typeface="宋体"/>
              </a:rPr>
              <a:t>次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每平方米应追施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次稀薄人粪尿或尿素</a:t>
            </a:r>
            <a:r>
              <a:rPr sz="1850" spc="-35">
                <a:latin typeface="宋体"/>
                <a:cs typeface="宋体"/>
              </a:rPr>
              <a:t>25g,</a:t>
            </a:r>
            <a:r>
              <a:rPr sz="1850" spc="-75">
                <a:latin typeface="宋体"/>
                <a:cs typeface="宋体"/>
              </a:rPr>
              <a:t>施肥后用清水淋洗一遍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57480" indent="-5080">
              <a:lnSpc>
                <a:spcPts val="2250"/>
              </a:lnSpc>
              <a:buSzPct val="94594"/>
              <a:buAutoNum type="arabicParenBoth"/>
              <a:tabLst>
                <a:tab pos="384175"/>
                <a:tab pos="1093470"/>
              </a:tabLst>
            </a:pPr>
            <a:r>
              <a:rPr sz="1850" b="1" spc="5">
                <a:latin typeface="Microsoft JhengHei"/>
                <a:cs typeface="Microsoft JhengHei"/>
              </a:rPr>
              <a:t>氧</a:t>
            </a:r>
            <a:r>
              <a:rPr sz="1850" b="1" spc="15">
                <a:latin typeface="Microsoft JhengHei"/>
                <a:cs typeface="Microsoft JhengHei"/>
              </a:rPr>
              <a:t>气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0">
                <a:latin typeface="宋体"/>
                <a:cs typeface="宋体"/>
              </a:rPr>
              <a:t>床土疏松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氧气充足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加强呼吸作用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促进新陈代谢。严重缺氧</a:t>
            </a:r>
            <a:r>
              <a:rPr sz="1850" spc="15">
                <a:latin typeface="宋体"/>
                <a:cs typeface="宋体"/>
              </a:rPr>
              <a:t>能</a:t>
            </a:r>
            <a:r>
              <a:rPr sz="1850" spc="-70">
                <a:latin typeface="宋体"/>
                <a:cs typeface="宋体"/>
              </a:rPr>
              <a:t>使种薯细胞窒息死亡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引起种薯腐烂。覆盖塑料薄膜时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须注意通风换气</a:t>
            </a:r>
            <a:r>
              <a:rPr sz="1850" spc="15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利于形成壮苗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428625">
              <a:lnSpc>
                <a:spcPts val="2250"/>
              </a:lnSpc>
            </a:pPr>
            <a:r>
              <a:rPr sz="1850" spc="-75">
                <a:latin typeface="宋体"/>
                <a:cs typeface="宋体"/>
              </a:rPr>
              <a:t>壮苗的标准</a:t>
            </a:r>
            <a:r>
              <a:rPr sz="1850" spc="-35">
                <a:latin typeface="宋体"/>
                <a:cs typeface="宋体"/>
              </a:rPr>
              <a:t>:</a:t>
            </a:r>
            <a:r>
              <a:rPr sz="1850" spc="-75">
                <a:latin typeface="宋体"/>
                <a:cs typeface="宋体"/>
              </a:rPr>
              <a:t>薯苗粗壮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乳汁多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有顶尖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无病虫害症状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节间短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薯苗长</a:t>
            </a:r>
            <a:r>
              <a:rPr sz="1850" spc="-50">
                <a:latin typeface="宋体"/>
                <a:cs typeface="宋体"/>
              </a:rPr>
              <a:t>度</a:t>
            </a:r>
            <a:r>
              <a:rPr sz="1850" spc="-75">
                <a:latin typeface="宋体"/>
                <a:cs typeface="宋体"/>
              </a:rPr>
              <a:t>一般为</a:t>
            </a:r>
            <a:r>
              <a:rPr sz="1850" spc="-35">
                <a:latin typeface="宋体"/>
                <a:cs typeface="宋体"/>
              </a:rPr>
              <a:t>20~25cm,</a:t>
            </a:r>
            <a:r>
              <a:rPr sz="1850" spc="-75">
                <a:latin typeface="宋体"/>
                <a:cs typeface="宋体"/>
              </a:rPr>
              <a:t>具有</a:t>
            </a:r>
            <a:r>
              <a:rPr sz="1850" spc="-35">
                <a:latin typeface="宋体"/>
                <a:cs typeface="宋体"/>
              </a:rPr>
              <a:t>6</a:t>
            </a:r>
            <a:r>
              <a:rPr sz="1850" spc="-75">
                <a:latin typeface="宋体"/>
                <a:cs typeface="宋体"/>
              </a:rPr>
              <a:t>枚展开的叶片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7525" y="1162050"/>
            <a:ext cx="7427595" cy="25971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1250"/>
              </a:spcBef>
            </a:pPr>
            <a:r>
              <a:rPr sz="1850" b="1" spc="210">
                <a:latin typeface="Microsoft JhengHei"/>
                <a:cs typeface="Microsoft JhengHei"/>
              </a:rPr>
              <a:t>(二)</a:t>
            </a:r>
            <a:r>
              <a:rPr sz="1850" b="1">
                <a:latin typeface="Microsoft JhengHei"/>
                <a:cs typeface="Microsoft JhengHei"/>
              </a:rPr>
              <a:t>整地施</a:t>
            </a:r>
            <a:r>
              <a:rPr sz="1850" b="1" spc="-50">
                <a:latin typeface="Microsoft JhengHei"/>
                <a:cs typeface="Microsoft JhengHei"/>
              </a:rPr>
              <a:t>肥</a:t>
            </a:r>
            <a:endParaRPr sz="1850">
              <a:latin typeface="Microsoft JhengHei"/>
              <a:cs typeface="Microsoft JhengHei"/>
            </a:endParaRPr>
          </a:p>
          <a:p>
            <a:pPr marL="479425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冬闲地可于上一年冬季深耕晒垡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促使土壤风化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翌年春季再进行一</a:t>
            </a:r>
            <a:r>
              <a:rPr sz="1850" spc="-50">
                <a:latin typeface="宋体"/>
                <a:cs typeface="宋体"/>
              </a:rPr>
              <a:t>次</a:t>
            </a:r>
            <a:endParaRPr sz="1850">
              <a:latin typeface="宋体"/>
              <a:cs typeface="宋体"/>
            </a:endParaRPr>
          </a:p>
          <a:p>
            <a:pPr marL="50800" marR="43180">
              <a:lnSpc>
                <a:spcPct val="148600"/>
              </a:lnSpc>
              <a:spcBef>
                <a:spcPts val="300"/>
              </a:spcBef>
            </a:pPr>
            <a:r>
              <a:rPr sz="1850" spc="-70">
                <a:latin typeface="宋体"/>
                <a:cs typeface="宋体"/>
              </a:rPr>
              <a:t>浅耕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以消灭越冬病虫和杂草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栽插前再翻耕</a:t>
            </a:r>
            <a:r>
              <a:rPr sz="1850" spc="-30">
                <a:latin typeface="宋体"/>
                <a:cs typeface="宋体"/>
              </a:rPr>
              <a:t>35cm,</a:t>
            </a:r>
            <a:r>
              <a:rPr sz="1850" spc="-70">
                <a:latin typeface="宋体"/>
                <a:cs typeface="宋体"/>
              </a:rPr>
              <a:t>结合深翻</a:t>
            </a:r>
            <a:r>
              <a:rPr sz="1850" spc="-50">
                <a:latin typeface="宋体"/>
                <a:cs typeface="宋体"/>
              </a:rPr>
              <a:t>,每</a:t>
            </a:r>
            <a:r>
              <a:rPr sz="1850" spc="-30">
                <a:latin typeface="宋体"/>
                <a:cs typeface="宋体"/>
              </a:rPr>
              <a:t>667m</a:t>
            </a:r>
            <a:r>
              <a:rPr sz="1875" spc="-44" baseline="15555">
                <a:latin typeface="宋体"/>
                <a:cs typeface="宋体"/>
              </a:rPr>
              <a:t>2</a:t>
            </a:r>
            <a:r>
              <a:rPr sz="1850" spc="-30">
                <a:latin typeface="宋体"/>
                <a:cs typeface="宋体"/>
              </a:rPr>
              <a:t>施入</a:t>
            </a:r>
            <a:r>
              <a:rPr sz="1850" spc="-70">
                <a:latin typeface="宋体"/>
                <a:cs typeface="宋体"/>
              </a:rPr>
              <a:t>有机肥</a:t>
            </a:r>
            <a:r>
              <a:rPr sz="1850" spc="-30">
                <a:latin typeface="宋体"/>
                <a:cs typeface="宋体"/>
              </a:rPr>
              <a:t>1000~3000kg,</a:t>
            </a:r>
            <a:r>
              <a:rPr sz="1850" spc="-70">
                <a:latin typeface="宋体"/>
                <a:cs typeface="宋体"/>
              </a:rPr>
              <a:t>施尿素</a:t>
            </a:r>
            <a:r>
              <a:rPr sz="1850" spc="-30">
                <a:latin typeface="宋体"/>
                <a:cs typeface="宋体"/>
              </a:rPr>
              <a:t>15~20kg,</a:t>
            </a:r>
            <a:r>
              <a:rPr sz="1850" spc="-70">
                <a:latin typeface="宋体"/>
                <a:cs typeface="宋体"/>
              </a:rPr>
              <a:t>施磷肥</a:t>
            </a:r>
            <a:r>
              <a:rPr sz="1850" spc="-30">
                <a:latin typeface="宋体"/>
                <a:cs typeface="宋体"/>
              </a:rPr>
              <a:t>20~30kg</a:t>
            </a:r>
            <a:r>
              <a:rPr sz="1850" spc="-70">
                <a:latin typeface="宋体"/>
                <a:cs typeface="宋体"/>
              </a:rPr>
              <a:t>、钾肥</a:t>
            </a:r>
            <a:r>
              <a:rPr sz="1850" spc="-30">
                <a:latin typeface="宋体"/>
                <a:cs typeface="宋体"/>
              </a:rPr>
              <a:t>10~15kg</a:t>
            </a:r>
            <a:r>
              <a:rPr sz="1850" spc="-70">
                <a:latin typeface="宋体"/>
                <a:cs typeface="宋体"/>
              </a:rPr>
              <a:t>。起</a:t>
            </a:r>
            <a:r>
              <a:rPr sz="1850" spc="15">
                <a:latin typeface="宋体"/>
                <a:cs typeface="宋体"/>
              </a:rPr>
              <a:t>垄</a:t>
            </a:r>
            <a:r>
              <a:rPr sz="1850" spc="-70">
                <a:latin typeface="宋体"/>
                <a:cs typeface="宋体"/>
              </a:rPr>
              <a:t>宽</a:t>
            </a:r>
            <a:r>
              <a:rPr sz="1850" spc="-30">
                <a:latin typeface="宋体"/>
                <a:cs typeface="宋体"/>
              </a:rPr>
              <a:t>1m,</a:t>
            </a:r>
            <a:r>
              <a:rPr sz="1850" spc="-70">
                <a:latin typeface="宋体"/>
                <a:cs typeface="宋体"/>
              </a:rPr>
              <a:t>垄高</a:t>
            </a:r>
            <a:r>
              <a:rPr sz="1850" spc="-30">
                <a:latin typeface="宋体"/>
                <a:cs typeface="宋体"/>
              </a:rPr>
              <a:t>30~35cm</a:t>
            </a:r>
            <a:r>
              <a:rPr sz="1850" spc="-70">
                <a:latin typeface="宋体"/>
                <a:cs typeface="宋体"/>
              </a:rPr>
              <a:t>为宜。秋季易涝和适宜密植的地区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采用大垄双行方</a:t>
            </a:r>
            <a:r>
              <a:rPr sz="1850" spc="15">
                <a:latin typeface="宋体"/>
                <a:cs typeface="宋体"/>
              </a:rPr>
              <a:t>式</a:t>
            </a:r>
            <a:r>
              <a:rPr sz="1850" spc="-70">
                <a:latin typeface="宋体"/>
                <a:cs typeface="宋体"/>
              </a:rPr>
              <a:t>栽培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7525" y="1162050"/>
            <a:ext cx="7402195" cy="388302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1250"/>
              </a:spcBef>
            </a:pPr>
            <a:r>
              <a:rPr sz="1850" b="1" spc="110">
                <a:latin typeface="Microsoft JhengHei"/>
                <a:cs typeface="Microsoft JhengHei"/>
              </a:rPr>
              <a:t>(三)定植</a:t>
            </a:r>
            <a:endParaRPr sz="1850">
              <a:latin typeface="Microsoft JhengHei"/>
              <a:cs typeface="Microsoft JhengHei"/>
            </a:endParaRPr>
          </a:p>
          <a:p>
            <a:pPr marL="45720">
              <a:lnSpc>
                <a:spcPct val="100000"/>
              </a:lnSpc>
              <a:spcBef>
                <a:spcPts val="1155"/>
              </a:spcBef>
            </a:pPr>
            <a:r>
              <a:rPr sz="1850" b="1" spc="180">
                <a:latin typeface="Microsoft JhengHei"/>
                <a:cs typeface="Microsoft JhengHei"/>
              </a:rPr>
              <a:t>1</a:t>
            </a:r>
            <a:r>
              <a:rPr sz="1850" b="1">
                <a:latin typeface="Microsoft JhengHei"/>
                <a:cs typeface="Microsoft JhengHei"/>
              </a:rPr>
              <a:t>.定植时期及定植密度</a:t>
            </a:r>
            <a:endParaRPr sz="1850">
              <a:latin typeface="Microsoft JhengHei"/>
              <a:cs typeface="Microsoft JhengHei"/>
            </a:endParaRPr>
          </a:p>
          <a:p>
            <a:pPr marL="50800" marR="177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适时定植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主产区春薯当</a:t>
            </a:r>
            <a:r>
              <a:rPr sz="1850" spc="-30">
                <a:latin typeface="宋体"/>
                <a:cs typeface="宋体"/>
              </a:rPr>
              <a:t>5cm</a:t>
            </a:r>
            <a:r>
              <a:rPr sz="1850" spc="-70">
                <a:latin typeface="宋体"/>
                <a:cs typeface="宋体"/>
              </a:rPr>
              <a:t>土温稳定在</a:t>
            </a:r>
            <a:r>
              <a:rPr sz="1850" spc="-40">
                <a:latin typeface="宋体"/>
                <a:cs typeface="宋体"/>
              </a:rPr>
              <a:t>18℃</a:t>
            </a:r>
            <a:r>
              <a:rPr sz="1850" spc="-70">
                <a:latin typeface="宋体"/>
                <a:cs typeface="宋体"/>
              </a:rPr>
              <a:t>左右时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夏薯多在麦收</a:t>
            </a:r>
            <a:r>
              <a:rPr sz="1850" spc="15">
                <a:latin typeface="宋体"/>
                <a:cs typeface="宋体"/>
              </a:rPr>
              <a:t>后</a:t>
            </a:r>
            <a:r>
              <a:rPr sz="1850" spc="-70">
                <a:latin typeface="宋体"/>
                <a:cs typeface="宋体"/>
              </a:rPr>
              <a:t>抢时早播。选择阴天进行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晴天气温高时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宜于午后栽插。不宜在大雨后</a:t>
            </a:r>
            <a:r>
              <a:rPr sz="1850" spc="15">
                <a:latin typeface="宋体"/>
                <a:cs typeface="宋体"/>
              </a:rPr>
              <a:t>栽</a:t>
            </a:r>
            <a:endParaRPr sz="1850">
              <a:latin typeface="宋体"/>
              <a:cs typeface="宋体"/>
            </a:endParaRPr>
          </a:p>
          <a:p>
            <a:pPr marL="50800" marR="132080">
              <a:lnSpc>
                <a:spcPct val="149500"/>
              </a:lnSpc>
              <a:spcBef>
                <a:spcPts val="280"/>
              </a:spcBef>
            </a:pPr>
            <a:r>
              <a:rPr sz="1850" spc="-70">
                <a:latin typeface="宋体"/>
                <a:cs typeface="宋体"/>
              </a:rPr>
              <a:t>插甘薯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否则易形成柴根。一般春、夏薯每</a:t>
            </a:r>
            <a:r>
              <a:rPr sz="1850" spc="-30">
                <a:latin typeface="宋体"/>
                <a:cs typeface="宋体"/>
              </a:rPr>
              <a:t>667m</a:t>
            </a:r>
            <a:r>
              <a:rPr sz="1875" spc="-44" baseline="15555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插</a:t>
            </a:r>
            <a:r>
              <a:rPr sz="1850" spc="-30">
                <a:latin typeface="宋体"/>
                <a:cs typeface="宋体"/>
              </a:rPr>
              <a:t>3000~5000</a:t>
            </a:r>
            <a:r>
              <a:rPr sz="1850" spc="-50">
                <a:latin typeface="宋体"/>
                <a:cs typeface="宋体"/>
              </a:rPr>
              <a:t>株,</a:t>
            </a:r>
            <a:r>
              <a:rPr sz="1850" spc="-70">
                <a:latin typeface="宋体"/>
                <a:cs typeface="宋体"/>
              </a:rPr>
              <a:t>秋、</a:t>
            </a:r>
            <a:r>
              <a:rPr sz="1850" spc="15">
                <a:latin typeface="宋体"/>
                <a:cs typeface="宋体"/>
              </a:rPr>
              <a:t>冬</a:t>
            </a:r>
            <a:r>
              <a:rPr sz="1850" spc="-70">
                <a:latin typeface="宋体"/>
                <a:cs typeface="宋体"/>
              </a:rPr>
              <a:t>薯每</a:t>
            </a:r>
            <a:r>
              <a:rPr sz="1850" spc="-30">
                <a:latin typeface="宋体"/>
                <a:cs typeface="宋体"/>
              </a:rPr>
              <a:t>667m</a:t>
            </a:r>
            <a:r>
              <a:rPr sz="1875" spc="-44" baseline="15555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插</a:t>
            </a:r>
            <a:r>
              <a:rPr sz="1850" spc="-30">
                <a:latin typeface="宋体"/>
                <a:cs typeface="宋体"/>
              </a:rPr>
              <a:t>4000~6000</a:t>
            </a:r>
            <a:r>
              <a:rPr sz="1850" spc="-50">
                <a:latin typeface="宋体"/>
                <a:cs typeface="宋体"/>
              </a:rPr>
              <a:t>株,</a:t>
            </a:r>
            <a:r>
              <a:rPr sz="1850" spc="-70">
                <a:latin typeface="宋体"/>
                <a:cs typeface="宋体"/>
              </a:rPr>
              <a:t>应在茎叶生长盛期叶面积系数达到</a:t>
            </a:r>
            <a:r>
              <a:rPr sz="1850" spc="-30">
                <a:latin typeface="宋体"/>
                <a:cs typeface="宋体"/>
              </a:rPr>
              <a:t>3~4.5。栽</a:t>
            </a:r>
            <a:r>
              <a:rPr sz="1850" spc="-70">
                <a:latin typeface="宋体"/>
                <a:cs typeface="宋体"/>
              </a:rPr>
              <a:t>植深度在土壤湿润条件下以</a:t>
            </a:r>
            <a:r>
              <a:rPr sz="1850" spc="-30">
                <a:latin typeface="宋体"/>
                <a:cs typeface="宋体"/>
              </a:rPr>
              <a:t>5~7cm</a:t>
            </a:r>
            <a:r>
              <a:rPr sz="1850" spc="-70">
                <a:latin typeface="宋体"/>
                <a:cs typeface="宋体"/>
              </a:rPr>
              <a:t>为宜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在旱地深栽为</a:t>
            </a:r>
            <a:r>
              <a:rPr sz="1850" spc="-30">
                <a:latin typeface="宋体"/>
                <a:cs typeface="宋体"/>
              </a:rPr>
              <a:t>8~10cm</a:t>
            </a:r>
            <a:r>
              <a:rPr sz="1850" spc="-70">
                <a:latin typeface="宋体"/>
                <a:cs typeface="宋体"/>
              </a:rPr>
              <a:t>。入土节</a:t>
            </a:r>
            <a:r>
              <a:rPr sz="1850" spc="15">
                <a:latin typeface="宋体"/>
                <a:cs typeface="宋体"/>
              </a:rPr>
              <a:t>位</a:t>
            </a:r>
            <a:r>
              <a:rPr sz="1850" spc="-70">
                <a:latin typeface="宋体"/>
                <a:cs typeface="宋体"/>
              </a:rPr>
              <a:t>要埋在利于块根形成的土层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使用</a:t>
            </a:r>
            <a:r>
              <a:rPr sz="1850" spc="-30">
                <a:latin typeface="宋体"/>
                <a:cs typeface="宋体"/>
              </a:rPr>
              <a:t>20~25cm</a:t>
            </a:r>
            <a:r>
              <a:rPr sz="1850" spc="-70">
                <a:latin typeface="宋体"/>
                <a:cs typeface="宋体"/>
              </a:rPr>
              <a:t>的短苗栽插为好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入土节数一</a:t>
            </a:r>
            <a:r>
              <a:rPr sz="1850" spc="15">
                <a:latin typeface="宋体"/>
                <a:cs typeface="宋体"/>
              </a:rPr>
              <a:t>般</a:t>
            </a:r>
            <a:r>
              <a:rPr sz="1850" spc="-70">
                <a:latin typeface="宋体"/>
                <a:cs typeface="宋体"/>
              </a:rPr>
              <a:t>为</a:t>
            </a:r>
            <a:r>
              <a:rPr sz="1850" spc="-30">
                <a:latin typeface="宋体"/>
                <a:cs typeface="宋体"/>
              </a:rPr>
              <a:t>4~6</a:t>
            </a:r>
            <a:r>
              <a:rPr sz="1850" spc="-70">
                <a:latin typeface="宋体"/>
                <a:cs typeface="宋体"/>
              </a:rPr>
              <a:t>个。栽后保持薯苗直立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pc="180"/>
              <a:t>2</a:t>
            </a:r>
            <a:r>
              <a:rPr spc="25"/>
              <a:t>.栽插方法</a:t>
            </a:r>
          </a:p>
          <a:p>
            <a:pPr marL="17145" marR="5080" indent="-5080">
              <a:lnSpc>
                <a:spcPct val="152000"/>
              </a:lnSpc>
              <a:buSzPct val="94594"/>
              <a:buAutoNum type="arabicParenBoth"/>
              <a:tabLst>
                <a:tab pos="384175"/>
                <a:tab pos="1569720"/>
              </a:tabLst>
            </a:pPr>
            <a:r>
              <a:rPr spc="5"/>
              <a:t>水平插</a:t>
            </a:r>
            <a:r>
              <a:rPr spc="15"/>
              <a:t>法</a:t>
            </a:r>
            <a:r>
              <a:rPr/>
              <a:t>	</a:t>
            </a:r>
            <a:r>
              <a:rPr b="0" spc="-70">
                <a:latin typeface="宋体"/>
                <a:cs typeface="宋体"/>
              </a:rPr>
              <a:t>苗长</a:t>
            </a:r>
            <a:r>
              <a:rPr b="0" spc="-30">
                <a:latin typeface="宋体"/>
                <a:cs typeface="宋体"/>
              </a:rPr>
              <a:t>20~30cm,</a:t>
            </a:r>
            <a:r>
              <a:rPr b="0" spc="-70">
                <a:latin typeface="宋体"/>
                <a:cs typeface="宋体"/>
              </a:rPr>
              <a:t>栽苗入土各节分布在土面下</a:t>
            </a:r>
            <a:r>
              <a:rPr b="0" spc="-30">
                <a:latin typeface="宋体"/>
                <a:cs typeface="宋体"/>
              </a:rPr>
              <a:t>5cm</a:t>
            </a:r>
            <a:r>
              <a:rPr b="0" spc="-70">
                <a:latin typeface="宋体"/>
                <a:cs typeface="宋体"/>
              </a:rPr>
              <a:t>左右深的</a:t>
            </a:r>
            <a:r>
              <a:rPr b="0" spc="15">
                <a:latin typeface="宋体"/>
                <a:cs typeface="宋体"/>
              </a:rPr>
              <a:t>浅</a:t>
            </a:r>
            <a:r>
              <a:rPr b="0" spc="-70">
                <a:latin typeface="宋体"/>
                <a:cs typeface="宋体"/>
              </a:rPr>
              <a:t>土层。此法结薯条件基本一致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各节位大多能生根结薯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很少空节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结薯</a:t>
            </a:r>
            <a:r>
              <a:rPr b="0" spc="15">
                <a:latin typeface="宋体"/>
                <a:cs typeface="宋体"/>
              </a:rPr>
              <a:t>较</a:t>
            </a:r>
            <a:r>
              <a:rPr b="0" spc="-70">
                <a:latin typeface="宋体"/>
                <a:cs typeface="宋体"/>
              </a:rPr>
              <a:t>多且均匀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适合水肥条件较好的地块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各地大面积高产田多采用此法</a:t>
            </a:r>
            <a:r>
              <a:rPr b="0" spc="-30">
                <a:latin typeface="宋体"/>
                <a:cs typeface="宋体"/>
              </a:rPr>
              <a:t>;</a:t>
            </a:r>
            <a:r>
              <a:rPr b="0" spc="-70">
                <a:latin typeface="宋体"/>
                <a:cs typeface="宋体"/>
              </a:rPr>
              <a:t>但</a:t>
            </a:r>
            <a:r>
              <a:rPr b="0" spc="15">
                <a:latin typeface="宋体"/>
                <a:cs typeface="宋体"/>
              </a:rPr>
              <a:t>其</a:t>
            </a:r>
            <a:r>
              <a:rPr b="0" spc="-70">
                <a:latin typeface="宋体"/>
                <a:cs typeface="宋体"/>
              </a:rPr>
              <a:t>抗旱性较差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如遇高温干旱、土壤瘠薄等不良环境条件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则容易出现缺株</a:t>
            </a:r>
            <a:r>
              <a:rPr b="0" spc="15">
                <a:latin typeface="宋体"/>
                <a:cs typeface="宋体"/>
              </a:rPr>
              <a:t>或</a:t>
            </a:r>
            <a:r>
              <a:rPr b="0" spc="-70">
                <a:latin typeface="宋体"/>
                <a:cs typeface="宋体"/>
              </a:rPr>
              <a:t>弱苗</a:t>
            </a:r>
            <a:r>
              <a:rPr b="0" spc="15">
                <a:latin typeface="宋体"/>
                <a:cs typeface="宋体"/>
              </a:rPr>
              <a:t>。</a:t>
            </a:r>
          </a:p>
          <a:p>
            <a:pPr marL="17145" marR="62230" indent="-5080">
              <a:lnSpc>
                <a:spcPct val="152000"/>
              </a:lnSpc>
              <a:buSzPct val="94594"/>
              <a:buAutoNum type="arabicParenBoth"/>
              <a:tabLst>
                <a:tab pos="384175"/>
                <a:tab pos="1331595"/>
              </a:tabLst>
            </a:pPr>
            <a:r>
              <a:rPr spc="5"/>
              <a:t>斜插</a:t>
            </a:r>
            <a:r>
              <a:rPr spc="15"/>
              <a:t>法</a:t>
            </a:r>
            <a:r>
              <a:rPr/>
              <a:t>	</a:t>
            </a:r>
            <a:r>
              <a:rPr b="0" spc="-70">
                <a:latin typeface="宋体"/>
                <a:cs typeface="宋体"/>
              </a:rPr>
              <a:t>此法适于短苗栽插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苗长</a:t>
            </a:r>
            <a:r>
              <a:rPr b="0" spc="-30">
                <a:latin typeface="宋体"/>
                <a:cs typeface="宋体"/>
              </a:rPr>
              <a:t>15~20cm,</a:t>
            </a:r>
            <a:r>
              <a:rPr b="0" spc="-70">
                <a:latin typeface="宋体"/>
                <a:cs typeface="宋体"/>
              </a:rPr>
              <a:t>栽苗入土</a:t>
            </a:r>
            <a:r>
              <a:rPr b="0" spc="-30">
                <a:latin typeface="宋体"/>
                <a:cs typeface="宋体"/>
              </a:rPr>
              <a:t>10cm</a:t>
            </a:r>
            <a:r>
              <a:rPr b="0" spc="-70">
                <a:latin typeface="宋体"/>
                <a:cs typeface="宋体"/>
              </a:rPr>
              <a:t>左右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地上</a:t>
            </a:r>
            <a:r>
              <a:rPr b="0" spc="15">
                <a:latin typeface="宋体"/>
                <a:cs typeface="宋体"/>
              </a:rPr>
              <a:t>留</a:t>
            </a:r>
            <a:r>
              <a:rPr b="0" spc="-70">
                <a:latin typeface="宋体"/>
                <a:cs typeface="宋体"/>
              </a:rPr>
              <a:t>苗</a:t>
            </a:r>
            <a:r>
              <a:rPr b="0" spc="-30">
                <a:latin typeface="宋体"/>
                <a:cs typeface="宋体"/>
              </a:rPr>
              <a:t>5~10cm,</a:t>
            </a:r>
            <a:r>
              <a:rPr b="0" spc="-70">
                <a:latin typeface="宋体"/>
                <a:cs typeface="宋体"/>
              </a:rPr>
              <a:t>薯苗斜度为</a:t>
            </a:r>
            <a:r>
              <a:rPr b="0" spc="-40">
                <a:latin typeface="宋体"/>
                <a:cs typeface="宋体"/>
              </a:rPr>
              <a:t>45°</a:t>
            </a:r>
            <a:r>
              <a:rPr b="0" spc="-70">
                <a:latin typeface="宋体"/>
                <a:cs typeface="宋体"/>
              </a:rPr>
              <a:t>左右。栽插简单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薯苗入土的上层节位结薯</a:t>
            </a:r>
            <a:r>
              <a:rPr b="0" spc="15">
                <a:latin typeface="宋体"/>
                <a:cs typeface="宋体"/>
              </a:rPr>
              <a:t>较</a:t>
            </a:r>
            <a:r>
              <a:rPr b="0" spc="-70">
                <a:latin typeface="宋体"/>
                <a:cs typeface="宋体"/>
              </a:rPr>
              <a:t>多且大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下层节位结薯较少且小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结薯大小不太均匀。抗旱性较好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成活</a:t>
            </a:r>
            <a:r>
              <a:rPr b="0" spc="15">
                <a:latin typeface="宋体"/>
                <a:cs typeface="宋体"/>
              </a:rPr>
              <a:t>率</a:t>
            </a:r>
            <a:r>
              <a:rPr b="0" spc="-70">
                <a:latin typeface="宋体"/>
                <a:cs typeface="宋体"/>
              </a:rPr>
              <a:t>高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单株结薯少而集中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适宜山地和缺水源的旱地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81100"/>
            <a:ext cx="7765415" cy="4483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145" marR="300355" indent="-5080">
              <a:lnSpc>
                <a:spcPct val="131800"/>
              </a:lnSpc>
              <a:spcBef>
                <a:spcPts val="95"/>
              </a:spcBef>
              <a:buSzPct val="94594"/>
              <a:buAutoNum type="arabicParenBoth" startAt="3"/>
              <a:tabLst>
                <a:tab pos="384175"/>
                <a:tab pos="1331595"/>
              </a:tabLst>
            </a:pPr>
            <a:r>
              <a:rPr sz="1850" b="1" spc="5">
                <a:latin typeface="Microsoft JhengHei"/>
                <a:cs typeface="Microsoft JhengHei"/>
              </a:rPr>
              <a:t>直插</a:t>
            </a:r>
            <a:r>
              <a:rPr sz="1850" b="1" spc="15">
                <a:latin typeface="Microsoft JhengHei"/>
                <a:cs typeface="Microsoft JhengHei"/>
              </a:rPr>
              <a:t>法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0">
                <a:latin typeface="宋体"/>
                <a:cs typeface="宋体"/>
              </a:rPr>
              <a:t>此法多用短苗直插于土中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入土</a:t>
            </a:r>
            <a:r>
              <a:rPr sz="1850" spc="-30">
                <a:latin typeface="宋体"/>
                <a:cs typeface="宋体"/>
              </a:rPr>
              <a:t>2~4</a:t>
            </a:r>
            <a:r>
              <a:rPr sz="1850" spc="-70">
                <a:latin typeface="宋体"/>
                <a:cs typeface="宋体"/>
              </a:rPr>
              <a:t>个节位。此法栽植结大</a:t>
            </a:r>
            <a:r>
              <a:rPr sz="1850" spc="15">
                <a:latin typeface="宋体"/>
                <a:cs typeface="宋体"/>
              </a:rPr>
              <a:t>薯</a:t>
            </a:r>
            <a:r>
              <a:rPr sz="1850" spc="-70">
                <a:latin typeface="宋体"/>
                <a:cs typeface="宋体"/>
              </a:rPr>
              <a:t>率高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抗旱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缓苗快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适于山坡地和干旱瘠薄的地块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但结薯数量少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应以密</a:t>
            </a:r>
            <a:r>
              <a:rPr sz="1850" spc="15">
                <a:latin typeface="宋体"/>
                <a:cs typeface="宋体"/>
              </a:rPr>
              <a:t>植</a:t>
            </a:r>
            <a:r>
              <a:rPr sz="1850" spc="-70">
                <a:latin typeface="宋体"/>
                <a:cs typeface="宋体"/>
              </a:rPr>
              <a:t>保证产量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414655" indent="-5080">
              <a:lnSpc>
                <a:spcPct val="131800"/>
              </a:lnSpc>
              <a:buSzPct val="94594"/>
              <a:buAutoNum type="arabicParenBoth" startAt="3"/>
              <a:tabLst>
                <a:tab pos="384175"/>
                <a:tab pos="1807845"/>
              </a:tabLst>
            </a:pPr>
            <a:r>
              <a:rPr sz="1850" b="1">
                <a:latin typeface="Microsoft JhengHei"/>
                <a:cs typeface="Microsoft JhengHei"/>
              </a:rPr>
              <a:t>船底形插</a:t>
            </a:r>
            <a:r>
              <a:rPr sz="1850" b="1" spc="-50">
                <a:latin typeface="Microsoft JhengHei"/>
                <a:cs typeface="Microsoft JhengHei"/>
              </a:rPr>
              <a:t>法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苗的基部在浅土层内的</a:t>
            </a:r>
            <a:r>
              <a:rPr sz="1850" spc="-35">
                <a:latin typeface="宋体"/>
                <a:cs typeface="宋体"/>
              </a:rPr>
              <a:t>2~3cm,</a:t>
            </a:r>
            <a:r>
              <a:rPr sz="1850" spc="-75">
                <a:latin typeface="宋体"/>
                <a:cs typeface="宋体"/>
              </a:rPr>
              <a:t>中部各节略深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</a:t>
            </a:r>
            <a:r>
              <a:rPr sz="1850" spc="-35">
                <a:latin typeface="宋体"/>
                <a:cs typeface="宋体"/>
              </a:rPr>
              <a:t>4~6cm</a:t>
            </a:r>
            <a:r>
              <a:rPr sz="1850" spc="-50">
                <a:latin typeface="宋体"/>
                <a:cs typeface="宋体"/>
              </a:rPr>
              <a:t>土</a:t>
            </a:r>
            <a:r>
              <a:rPr sz="1850" spc="-75">
                <a:latin typeface="宋体"/>
                <a:cs typeface="宋体"/>
              </a:rPr>
              <a:t>层内。此法适于土质肥沃、土层深厚、水肥条件好的地块。由于入土</a:t>
            </a:r>
            <a:r>
              <a:rPr sz="1850" spc="-50">
                <a:latin typeface="宋体"/>
                <a:cs typeface="宋体"/>
              </a:rPr>
              <a:t>节 </a:t>
            </a:r>
            <a:r>
              <a:rPr sz="1850" spc="-75">
                <a:latin typeface="宋体"/>
                <a:cs typeface="宋体"/>
              </a:rPr>
              <a:t>位多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具备水平插法和斜插法的优点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但入土较深的节位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如管理不当或</a:t>
            </a:r>
            <a:r>
              <a:rPr sz="1850" spc="-50">
                <a:latin typeface="宋体"/>
                <a:cs typeface="宋体"/>
              </a:rPr>
              <a:t>因</a:t>
            </a:r>
            <a:r>
              <a:rPr sz="1850" spc="-75">
                <a:latin typeface="宋体"/>
                <a:cs typeface="宋体"/>
              </a:rPr>
              <a:t>土质黏重等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易成空节不结薯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所以中部节位不可插得过深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沙地可深些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50">
                <a:latin typeface="宋体"/>
                <a:cs typeface="宋体"/>
              </a:rPr>
              <a:t>黏</a:t>
            </a:r>
            <a:r>
              <a:rPr sz="1850" spc="-75">
                <a:latin typeface="宋体"/>
                <a:cs typeface="宋体"/>
              </a:rPr>
              <a:t>土地应浅些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328930" indent="-5080">
              <a:lnSpc>
                <a:spcPct val="131800"/>
              </a:lnSpc>
              <a:buSzPct val="94594"/>
              <a:buAutoNum type="arabicParenBoth" startAt="3"/>
              <a:tabLst>
                <a:tab pos="384175"/>
                <a:tab pos="1817370"/>
              </a:tabLst>
            </a:pPr>
            <a:r>
              <a:rPr sz="1850" b="1">
                <a:latin typeface="Microsoft JhengHei"/>
                <a:cs typeface="Microsoft JhengHei"/>
              </a:rPr>
              <a:t>埋叶法栽</a:t>
            </a:r>
            <a:r>
              <a:rPr sz="1850" b="1" spc="-50">
                <a:latin typeface="Microsoft JhengHei"/>
                <a:cs typeface="Microsoft JhengHei"/>
              </a:rPr>
              <a:t>插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干旱季节可用此方法栽插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成活率高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返苗早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埋土时将</a:t>
            </a:r>
            <a:r>
              <a:rPr sz="1850" spc="-50">
                <a:latin typeface="宋体"/>
                <a:cs typeface="宋体"/>
              </a:rPr>
              <a:t>叶</a:t>
            </a:r>
            <a:r>
              <a:rPr sz="1850" spc="-75">
                <a:latin typeface="宋体"/>
                <a:cs typeface="宋体"/>
              </a:rPr>
              <a:t>片埋入土中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-5080">
              <a:lnSpc>
                <a:spcPct val="131800"/>
              </a:lnSpc>
              <a:buSzPct val="94594"/>
              <a:buAutoNum type="arabicParenBoth" startAt="3"/>
              <a:tabLst>
                <a:tab pos="384175"/>
                <a:tab pos="1569720"/>
              </a:tabLst>
            </a:pPr>
            <a:r>
              <a:rPr sz="1850" b="1">
                <a:latin typeface="Microsoft JhengHei"/>
                <a:cs typeface="Microsoft JhengHei"/>
              </a:rPr>
              <a:t>压藤插</a:t>
            </a:r>
            <a:r>
              <a:rPr sz="1850" b="1" spc="-50">
                <a:latin typeface="Microsoft JhengHei"/>
                <a:cs typeface="Microsoft JhengHei"/>
              </a:rPr>
              <a:t>法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将去顶的薯苗压在土中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只是薯叶露出地表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用土压实后浇水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插条腋芽早发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薯多薯大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但抗旱性能差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费工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只宜小面积种植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87362" y="1181100"/>
            <a:ext cx="7568565" cy="4483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6200" marR="6045200">
              <a:lnSpc>
                <a:spcPct val="131800"/>
              </a:lnSpc>
              <a:spcBef>
                <a:spcPts val="95"/>
              </a:spcBef>
            </a:pPr>
            <a:r>
              <a:rPr sz="1850" b="1" spc="210">
                <a:latin typeface="Microsoft JhengHei"/>
                <a:cs typeface="Microsoft JhengHei"/>
              </a:rPr>
              <a:t>(四)</a:t>
            </a:r>
            <a:r>
              <a:rPr sz="1850" b="1">
                <a:latin typeface="Microsoft JhengHei"/>
                <a:cs typeface="Microsoft JhengHei"/>
              </a:rPr>
              <a:t>田间管</a:t>
            </a:r>
            <a:r>
              <a:rPr sz="1850" b="1" spc="-50">
                <a:latin typeface="Microsoft JhengHei"/>
                <a:cs typeface="Microsoft JhengHei"/>
              </a:rPr>
              <a:t>理 </a:t>
            </a:r>
            <a:r>
              <a:rPr sz="1850" b="1" spc="180">
                <a:latin typeface="Microsoft JhengHei"/>
                <a:cs typeface="Microsoft JhengHei"/>
              </a:rPr>
              <a:t>1.</a:t>
            </a:r>
            <a:r>
              <a:rPr sz="1850" b="1">
                <a:latin typeface="Microsoft JhengHei"/>
                <a:cs typeface="Microsoft JhengHei"/>
              </a:rPr>
              <a:t>查苗补</a:t>
            </a:r>
            <a:r>
              <a:rPr sz="1850" b="1" spc="-50">
                <a:latin typeface="Microsoft JhengHei"/>
                <a:cs typeface="Microsoft JhengHei"/>
              </a:rPr>
              <a:t>苗</a:t>
            </a:r>
            <a:endParaRPr sz="1850">
              <a:latin typeface="Microsoft JhengHei"/>
              <a:cs typeface="Microsoft JhengHei"/>
            </a:endParaRPr>
          </a:p>
          <a:p>
            <a:pPr marL="80645" marR="268605" algn="just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苗期常因地老虎危害造成缺苗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要及时用敌百虫毒饵渗杀或人工捕捉。</a:t>
            </a:r>
            <a:r>
              <a:rPr sz="1850" spc="-50">
                <a:latin typeface="宋体"/>
                <a:cs typeface="宋体"/>
              </a:rPr>
              <a:t>栽</a:t>
            </a:r>
            <a:r>
              <a:rPr sz="1850" spc="-75">
                <a:latin typeface="宋体"/>
                <a:cs typeface="宋体"/>
              </a:rPr>
              <a:t>后</a:t>
            </a:r>
            <a:r>
              <a:rPr sz="1850" spc="-35">
                <a:latin typeface="宋体"/>
                <a:cs typeface="宋体"/>
              </a:rPr>
              <a:t>5~7d,</a:t>
            </a:r>
            <a:r>
              <a:rPr sz="1850" spc="-75">
                <a:latin typeface="宋体"/>
                <a:cs typeface="宋体"/>
              </a:rPr>
              <a:t>逐行查苗补缺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对弱苗、小苗重点施肥浇水。补苗时带水补栽</a:t>
            </a:r>
            <a:r>
              <a:rPr sz="1850" spc="-45">
                <a:latin typeface="宋体"/>
                <a:cs typeface="宋体"/>
              </a:rPr>
              <a:t>,以</a:t>
            </a:r>
            <a:r>
              <a:rPr sz="1850" spc="-75">
                <a:latin typeface="宋体"/>
                <a:cs typeface="宋体"/>
              </a:rPr>
              <a:t>保证全苗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76200">
              <a:lnSpc>
                <a:spcPct val="100000"/>
              </a:lnSpc>
              <a:spcBef>
                <a:spcPts val="700"/>
              </a:spcBef>
            </a:pPr>
            <a:r>
              <a:rPr sz="1850" b="1" spc="180">
                <a:latin typeface="Microsoft JhengHei"/>
                <a:cs typeface="Microsoft JhengHei"/>
              </a:rPr>
              <a:t>2</a:t>
            </a:r>
            <a:r>
              <a:rPr sz="1850" b="1" spc="40">
                <a:latin typeface="Microsoft JhengHei"/>
                <a:cs typeface="Microsoft JhengHei"/>
              </a:rPr>
              <a:t>.施肥</a:t>
            </a:r>
            <a:endParaRPr sz="1850">
              <a:latin typeface="Microsoft JhengHei"/>
              <a:cs typeface="Microsoft JhengHei"/>
            </a:endParaRPr>
          </a:p>
          <a:p>
            <a:pPr marL="80645" marR="30480" indent="-5080">
              <a:lnSpc>
                <a:spcPct val="121600"/>
              </a:lnSpc>
              <a:spcBef>
                <a:spcPts val="450"/>
              </a:spcBef>
              <a:buSzPct val="94594"/>
              <a:buAutoNum type="arabicParenBoth"/>
              <a:tabLst>
                <a:tab pos="447675"/>
                <a:tab pos="1156970"/>
              </a:tabLst>
            </a:pPr>
            <a:r>
              <a:rPr sz="1850" b="1">
                <a:latin typeface="Microsoft JhengHei"/>
                <a:cs typeface="Microsoft JhengHei"/>
              </a:rPr>
              <a:t>苗</a:t>
            </a:r>
            <a:r>
              <a:rPr sz="1850" b="1" spc="-50">
                <a:latin typeface="Microsoft JhengHei"/>
                <a:cs typeface="Microsoft JhengHei"/>
              </a:rPr>
              <a:t>肥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缓苗后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可适当淋施人粪尿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或施尿素和复合肥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施</a:t>
            </a:r>
            <a:r>
              <a:rPr sz="1850" spc="-50">
                <a:latin typeface="宋体"/>
                <a:cs typeface="宋体"/>
              </a:rPr>
              <a:t>尿</a:t>
            </a:r>
            <a:r>
              <a:rPr sz="1850" spc="-75">
                <a:latin typeface="宋体"/>
                <a:cs typeface="宋体"/>
              </a:rPr>
              <a:t>素</a:t>
            </a:r>
            <a:r>
              <a:rPr sz="1850" spc="-35">
                <a:latin typeface="宋体"/>
                <a:cs typeface="宋体"/>
              </a:rPr>
              <a:t>10kg,</a:t>
            </a:r>
            <a:r>
              <a:rPr sz="1850" spc="-75">
                <a:latin typeface="宋体"/>
                <a:cs typeface="宋体"/>
              </a:rPr>
              <a:t>复合肥</a:t>
            </a:r>
            <a:r>
              <a:rPr sz="1850" spc="-40">
                <a:latin typeface="宋体"/>
                <a:cs typeface="宋体"/>
              </a:rPr>
              <a:t>20kg(15∶15∶15)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80645" marR="154305" indent="-5080">
              <a:lnSpc>
                <a:spcPct val="126699"/>
              </a:lnSpc>
              <a:spcBef>
                <a:spcPts val="340"/>
              </a:spcBef>
              <a:buSzPct val="94594"/>
              <a:buAutoNum type="arabicParenBoth"/>
              <a:tabLst>
                <a:tab pos="447675"/>
                <a:tab pos="1871345"/>
              </a:tabLst>
            </a:pPr>
            <a:r>
              <a:rPr sz="1850" b="1">
                <a:latin typeface="Microsoft JhengHei"/>
                <a:cs typeface="Microsoft JhengHei"/>
              </a:rPr>
              <a:t>重施壮薯</a:t>
            </a:r>
            <a:r>
              <a:rPr sz="1850" b="1" spc="-50">
                <a:latin typeface="Microsoft JhengHei"/>
                <a:cs typeface="Microsoft JhengHei"/>
              </a:rPr>
              <a:t>肥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种植后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个月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一般在裂缝处每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用腐熟人粪</a:t>
            </a:r>
            <a:r>
              <a:rPr sz="1850" spc="-50">
                <a:latin typeface="宋体"/>
                <a:cs typeface="宋体"/>
              </a:rPr>
              <a:t>尿 </a:t>
            </a:r>
            <a:r>
              <a:rPr sz="1850" spc="-35">
                <a:latin typeface="宋体"/>
                <a:cs typeface="宋体"/>
              </a:rPr>
              <a:t>250~500kg</a:t>
            </a:r>
            <a:r>
              <a:rPr sz="1850" spc="-75">
                <a:latin typeface="宋体"/>
                <a:cs typeface="宋体"/>
              </a:rPr>
              <a:t>顺缝浇灌或施尿素</a:t>
            </a:r>
            <a:r>
              <a:rPr sz="1850" spc="-35">
                <a:latin typeface="宋体"/>
                <a:cs typeface="宋体"/>
              </a:rPr>
              <a:t>15~20kg</a:t>
            </a:r>
            <a:r>
              <a:rPr sz="1850" spc="-75">
                <a:latin typeface="宋体"/>
                <a:cs typeface="宋体"/>
              </a:rPr>
              <a:t>、氯化钾</a:t>
            </a:r>
            <a:r>
              <a:rPr sz="1850" spc="-35">
                <a:latin typeface="宋体"/>
                <a:cs typeface="宋体"/>
              </a:rPr>
              <a:t>20~30kg,</a:t>
            </a:r>
            <a:r>
              <a:rPr sz="1850" spc="-75">
                <a:latin typeface="宋体"/>
                <a:cs typeface="宋体"/>
              </a:rPr>
              <a:t>可两边开沟施肥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有条件时可在垄面适当撒施草木灰或火烧土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47675" indent="-371475">
              <a:lnSpc>
                <a:spcPct val="100000"/>
              </a:lnSpc>
              <a:spcBef>
                <a:spcPts val="705"/>
              </a:spcBef>
              <a:buSzPct val="94594"/>
              <a:buAutoNum type="arabicParenBoth"/>
              <a:tabLst>
                <a:tab pos="447675"/>
                <a:tab pos="1633220"/>
              </a:tabLst>
            </a:pPr>
            <a:r>
              <a:rPr sz="1850" b="1">
                <a:latin typeface="Microsoft JhengHei"/>
                <a:cs typeface="Microsoft JhengHei"/>
              </a:rPr>
              <a:t>施壮尾</a:t>
            </a:r>
            <a:r>
              <a:rPr sz="1850" b="1" spc="-50">
                <a:latin typeface="Microsoft JhengHei"/>
                <a:cs typeface="Microsoft JhengHei"/>
              </a:rPr>
              <a:t>肥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种植后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个月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晚熟品种或后期长势差的甘薯可施壮尾肥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8162" y="1190625"/>
            <a:ext cx="7466965" cy="469265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73050" indent="-247650">
              <a:lnSpc>
                <a:spcPct val="100000"/>
              </a:lnSpc>
              <a:spcBef>
                <a:spcPts val="500"/>
              </a:spcBef>
              <a:buSzPct val="94594"/>
              <a:buAutoNum type="arabicPeriod" startAt="3"/>
              <a:tabLst>
                <a:tab pos="273050"/>
              </a:tabLst>
            </a:pPr>
            <a:r>
              <a:rPr sz="1850" b="1" spc="-25">
                <a:latin typeface="Microsoft JhengHei"/>
                <a:cs typeface="Microsoft JhengHei"/>
              </a:rPr>
              <a:t>浇水</a:t>
            </a:r>
            <a:endParaRPr sz="1850">
              <a:latin typeface="Microsoft JhengHei"/>
              <a:cs typeface="Microsoft JhengHei"/>
            </a:endParaRPr>
          </a:p>
          <a:p>
            <a:pPr marL="29845" marR="132080" indent="428625">
              <a:lnSpc>
                <a:spcPct val="118200"/>
              </a:lnSpc>
            </a:pPr>
            <a:r>
              <a:rPr sz="1850" spc="-70">
                <a:latin typeface="宋体"/>
                <a:cs typeface="宋体"/>
              </a:rPr>
              <a:t>栽插前后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适当浇水促缓苗。天气干旱时根据垄面干燥情况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每半个</a:t>
            </a:r>
            <a:r>
              <a:rPr sz="1850" spc="15">
                <a:latin typeface="宋体"/>
                <a:cs typeface="宋体"/>
              </a:rPr>
              <a:t>月</a:t>
            </a:r>
            <a:r>
              <a:rPr sz="1850" spc="-70">
                <a:latin typeface="宋体"/>
                <a:cs typeface="宋体"/>
              </a:rPr>
              <a:t>灌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次透水。当水浸过垄的一半以上时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观察水是否能逐渐湿润到垄顶</a:t>
            </a:r>
            <a:r>
              <a:rPr sz="1850" spc="15">
                <a:latin typeface="宋体"/>
                <a:cs typeface="宋体"/>
              </a:rPr>
              <a:t>。</a:t>
            </a:r>
            <a:r>
              <a:rPr sz="1850" spc="-70">
                <a:latin typeface="宋体"/>
                <a:cs typeface="宋体"/>
              </a:rPr>
              <a:t>后期应防止田间积水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73050" indent="-247650">
              <a:lnSpc>
                <a:spcPct val="100000"/>
              </a:lnSpc>
              <a:spcBef>
                <a:spcPts val="405"/>
              </a:spcBef>
              <a:buSzPct val="94594"/>
              <a:buAutoNum type="arabicPeriod" startAt="4"/>
              <a:tabLst>
                <a:tab pos="273050"/>
              </a:tabLst>
            </a:pPr>
            <a:r>
              <a:rPr sz="1850" b="1" spc="-10">
                <a:latin typeface="Microsoft JhengHei"/>
                <a:cs typeface="Microsoft JhengHei"/>
              </a:rPr>
              <a:t>除草、松土、培土</a:t>
            </a:r>
            <a:endParaRPr sz="1850">
              <a:latin typeface="Microsoft JhengHei"/>
              <a:cs typeface="Microsoft JhengHei"/>
            </a:endParaRPr>
          </a:p>
          <a:p>
            <a:pPr marL="29845" marR="103505" indent="428625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缓苗后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及时中耕保墒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促早发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注意不要松动根部土壤。封垄前</a:t>
            </a:r>
            <a:r>
              <a:rPr sz="1850" spc="-55">
                <a:latin typeface="宋体"/>
                <a:cs typeface="宋体"/>
              </a:rPr>
              <a:t>,结合</a:t>
            </a:r>
            <a:r>
              <a:rPr sz="1850" spc="-75">
                <a:latin typeface="宋体"/>
                <a:cs typeface="宋体"/>
              </a:rPr>
              <a:t>施肥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再进行</a:t>
            </a:r>
            <a:r>
              <a:rPr sz="1850" spc="-35">
                <a:latin typeface="宋体"/>
                <a:cs typeface="宋体"/>
              </a:rPr>
              <a:t>1~2</a:t>
            </a:r>
            <a:r>
              <a:rPr sz="1850" spc="-75">
                <a:latin typeface="宋体"/>
                <a:cs typeface="宋体"/>
              </a:rPr>
              <a:t>次除草、松土和培土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用松土盖好垄面裂缝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防止象鼻虫</a:t>
            </a:r>
            <a:r>
              <a:rPr sz="1850" spc="-50">
                <a:latin typeface="宋体"/>
                <a:cs typeface="宋体"/>
              </a:rPr>
              <a:t>等</a:t>
            </a:r>
            <a:r>
              <a:rPr sz="1850" spc="-75">
                <a:latin typeface="宋体"/>
                <a:cs typeface="宋体"/>
              </a:rPr>
              <a:t>地下害虫钻入垄中蛀食块根和藤头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影响产量和品质。甘薯茎叶基本覆</a:t>
            </a:r>
            <a:r>
              <a:rPr sz="1850" spc="-50">
                <a:latin typeface="宋体"/>
                <a:cs typeface="宋体"/>
              </a:rPr>
              <a:t>盖</a:t>
            </a:r>
            <a:r>
              <a:rPr sz="1850" spc="-75">
                <a:latin typeface="宋体"/>
                <a:cs typeface="宋体"/>
              </a:rPr>
              <a:t>垄面后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不要扯动薯藤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防止打乱茎叶的正常分布和损伤根系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73050" indent="-247650">
              <a:lnSpc>
                <a:spcPct val="100000"/>
              </a:lnSpc>
              <a:spcBef>
                <a:spcPts val="405"/>
              </a:spcBef>
              <a:buSzPct val="94594"/>
              <a:buAutoNum type="arabicPeriod" startAt="5"/>
              <a:tabLst>
                <a:tab pos="273050"/>
              </a:tabLst>
            </a:pPr>
            <a:r>
              <a:rPr sz="1850" b="1" spc="-10">
                <a:latin typeface="Microsoft JhengHei"/>
                <a:cs typeface="Microsoft JhengHei"/>
              </a:rPr>
              <a:t>提蔓、摘心和叶喷</a:t>
            </a:r>
            <a:endParaRPr sz="1850">
              <a:latin typeface="Microsoft JhengHei"/>
              <a:cs typeface="Microsoft JhengHei"/>
            </a:endParaRPr>
          </a:p>
          <a:p>
            <a:pPr marL="29845" marR="17780" indent="428625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拉蔓期如遇连续阴雨天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应进行提蔓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拉断茎节上发生的不定根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控制</a:t>
            </a:r>
            <a:r>
              <a:rPr sz="1850" spc="-50">
                <a:latin typeface="宋体"/>
                <a:cs typeface="宋体"/>
              </a:rPr>
              <a:t>地</a:t>
            </a:r>
            <a:r>
              <a:rPr sz="1850" spc="-75">
                <a:latin typeface="宋体"/>
                <a:cs typeface="宋体"/>
              </a:rPr>
              <a:t>上部生长促块根肥大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提蔓后将蔓放回原处。秧蔓长到</a:t>
            </a:r>
            <a:r>
              <a:rPr sz="1850" spc="-35">
                <a:latin typeface="宋体"/>
                <a:cs typeface="宋体"/>
              </a:rPr>
              <a:t>30~50cm</a:t>
            </a:r>
            <a:r>
              <a:rPr sz="1850" spc="-55">
                <a:latin typeface="宋体"/>
                <a:cs typeface="宋体"/>
              </a:rPr>
              <a:t>时,</a:t>
            </a:r>
            <a:r>
              <a:rPr sz="1850" spc="-75">
                <a:latin typeface="宋体"/>
                <a:cs typeface="宋体"/>
              </a:rPr>
              <a:t>将顶</a:t>
            </a:r>
            <a:r>
              <a:rPr sz="1850" spc="-50">
                <a:latin typeface="宋体"/>
                <a:cs typeface="宋体"/>
              </a:rPr>
              <a:t>端</a:t>
            </a:r>
            <a:endParaRPr sz="1850">
              <a:latin typeface="宋体"/>
              <a:cs typeface="宋体"/>
            </a:endParaRPr>
          </a:p>
          <a:p>
            <a:pPr marL="29845" marR="370205">
              <a:lnSpc>
                <a:spcPct val="111500"/>
              </a:lnSpc>
              <a:spcBef>
                <a:spcPts val="300"/>
              </a:spcBef>
            </a:pPr>
            <a:r>
              <a:rPr sz="1850" spc="-35">
                <a:latin typeface="宋体"/>
                <a:cs typeface="宋体"/>
              </a:rPr>
              <a:t>1~3cm</a:t>
            </a:r>
            <a:r>
              <a:rPr sz="1850" spc="-75">
                <a:latin typeface="宋体"/>
                <a:cs typeface="宋体"/>
              </a:rPr>
              <a:t>部分摘除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也可在拉蔓期间每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3333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用</a:t>
            </a:r>
            <a:r>
              <a:rPr sz="1850" spc="-35">
                <a:latin typeface="宋体"/>
                <a:cs typeface="宋体"/>
              </a:rPr>
              <a:t>50g</a:t>
            </a:r>
            <a:r>
              <a:rPr sz="1850" spc="-75">
                <a:latin typeface="宋体"/>
                <a:cs typeface="宋体"/>
              </a:rPr>
              <a:t>多效唑兑水</a:t>
            </a:r>
            <a:r>
              <a:rPr sz="1850" spc="-35">
                <a:latin typeface="宋体"/>
                <a:cs typeface="宋体"/>
              </a:rPr>
              <a:t>50kg</a:t>
            </a:r>
            <a:r>
              <a:rPr sz="1850" spc="-75">
                <a:latin typeface="宋体"/>
                <a:cs typeface="宋体"/>
              </a:rPr>
              <a:t>进行叶</a:t>
            </a:r>
            <a:r>
              <a:rPr sz="1850" spc="-50">
                <a:latin typeface="宋体"/>
                <a:cs typeface="宋体"/>
              </a:rPr>
              <a:t>面</a:t>
            </a:r>
            <a:r>
              <a:rPr sz="1850" spc="-75">
                <a:latin typeface="宋体"/>
                <a:cs typeface="宋体"/>
              </a:rPr>
              <a:t>喷施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如果喷后</a:t>
            </a:r>
            <a:r>
              <a:rPr sz="1850" spc="-35">
                <a:latin typeface="宋体"/>
                <a:cs typeface="宋体"/>
              </a:rPr>
              <a:t>24h</a:t>
            </a:r>
            <a:r>
              <a:rPr sz="1850" spc="-75">
                <a:latin typeface="宋体"/>
                <a:cs typeface="宋体"/>
              </a:rPr>
              <a:t>内遇降雨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需重喷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甘薯生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70140" cy="47402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210">
                <a:latin typeface="Microsoft JhengHei"/>
                <a:cs typeface="Microsoft JhengHei"/>
              </a:rPr>
              <a:t>(五)</a:t>
            </a:r>
            <a:r>
              <a:rPr sz="1850" b="1">
                <a:latin typeface="Microsoft JhengHei"/>
                <a:cs typeface="Microsoft JhengHei"/>
              </a:rPr>
              <a:t>采收与贮</a:t>
            </a:r>
            <a:r>
              <a:rPr sz="1850" b="1" spc="-50">
                <a:latin typeface="Microsoft JhengHei"/>
                <a:cs typeface="Microsoft JhengHei"/>
              </a:rPr>
              <a:t>藏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甘薯块根是无性营养体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没有明显的成熟期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一般在当地霜前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平均气</a:t>
            </a:r>
            <a:r>
              <a:rPr sz="1850" spc="15">
                <a:latin typeface="宋体"/>
                <a:cs typeface="宋体"/>
              </a:rPr>
              <a:t>温</a:t>
            </a:r>
            <a:r>
              <a:rPr sz="1850" spc="-70">
                <a:latin typeface="宋体"/>
                <a:cs typeface="宋体"/>
              </a:rPr>
              <a:t>降到</a:t>
            </a:r>
            <a:r>
              <a:rPr sz="1850" spc="-35">
                <a:latin typeface="宋体"/>
                <a:cs typeface="宋体"/>
              </a:rPr>
              <a:t>12~15℃</a:t>
            </a:r>
            <a:r>
              <a:rPr sz="1850" spc="-70">
                <a:latin typeface="宋体"/>
                <a:cs typeface="宋体"/>
              </a:rPr>
              <a:t>时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晴天土壤湿度较低时进行收获。先收种用薯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后收食用薯</a:t>
            </a:r>
            <a:r>
              <a:rPr sz="1850" spc="15">
                <a:latin typeface="宋体"/>
                <a:cs typeface="宋体"/>
              </a:rPr>
              <a:t>。</a:t>
            </a:r>
            <a:r>
              <a:rPr sz="1850" spc="-70">
                <a:latin typeface="宋体"/>
                <a:cs typeface="宋体"/>
              </a:rPr>
              <a:t>采收时先割蔓然后轻挖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避免薯块损伤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否则易在贮存期间感染病害</a:t>
            </a:r>
            <a:r>
              <a:rPr sz="1850" spc="-30">
                <a:latin typeface="宋体"/>
                <a:cs typeface="宋体"/>
              </a:rPr>
              <a:t>,而导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70">
                <a:latin typeface="宋体"/>
                <a:cs typeface="宋体"/>
              </a:rPr>
              <a:t>致腐烂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193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贮存一般用地下窖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随收随藏。入窖前要彻底清扫、消毒、灭鼠。</a:t>
            </a:r>
            <a:r>
              <a:rPr sz="1850" spc="15">
                <a:latin typeface="宋体"/>
                <a:cs typeface="宋体"/>
              </a:rPr>
              <a:t>严</a:t>
            </a:r>
            <a:r>
              <a:rPr sz="1850" spc="-70">
                <a:latin typeface="宋体"/>
                <a:cs typeface="宋体"/>
              </a:rPr>
              <a:t>格选薯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剔除破皮、断伤、带病、经霜和水渍的薯块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贮藏量只可占贮藏</a:t>
            </a:r>
            <a:r>
              <a:rPr sz="1850" spc="15">
                <a:latin typeface="宋体"/>
                <a:cs typeface="宋体"/>
              </a:rPr>
              <a:t>窖</a:t>
            </a:r>
            <a:r>
              <a:rPr sz="1850" spc="-70">
                <a:latin typeface="宋体"/>
                <a:cs typeface="宋体"/>
              </a:rPr>
              <a:t>容量的</a:t>
            </a:r>
            <a:r>
              <a:rPr sz="1850" spc="-30">
                <a:latin typeface="宋体"/>
                <a:cs typeface="宋体"/>
              </a:rPr>
              <a:t>80%</a:t>
            </a:r>
            <a:r>
              <a:rPr sz="1850" spc="-70">
                <a:latin typeface="宋体"/>
                <a:cs typeface="宋体"/>
              </a:rPr>
              <a:t>。入贮初期须进行短时间的通风散湿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窖温保持在</a:t>
            </a:r>
            <a:r>
              <a:rPr sz="1850" spc="-35">
                <a:latin typeface="宋体"/>
                <a:cs typeface="宋体"/>
              </a:rPr>
              <a:t>10~12</a:t>
            </a:r>
            <a:r>
              <a:rPr sz="1850" spc="-20">
                <a:latin typeface="宋体"/>
                <a:cs typeface="宋体"/>
              </a:rPr>
              <a:t>℃,相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70">
                <a:latin typeface="宋体"/>
                <a:cs typeface="宋体"/>
              </a:rPr>
              <a:t>对湿度为</a:t>
            </a:r>
            <a:r>
              <a:rPr sz="1850" spc="-30">
                <a:latin typeface="宋体"/>
                <a:cs typeface="宋体"/>
              </a:rPr>
              <a:t>70%~80%</a:t>
            </a:r>
            <a:r>
              <a:rPr sz="1850" spc="-70">
                <a:latin typeface="宋体"/>
                <a:cs typeface="宋体"/>
              </a:rPr>
              <a:t>。中、后期加强保温防寒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严防薯堆受到低于</a:t>
            </a:r>
            <a:r>
              <a:rPr sz="1850" spc="-50">
                <a:latin typeface="宋体"/>
                <a:cs typeface="宋体"/>
              </a:rPr>
              <a:t>9℃</a:t>
            </a:r>
            <a:r>
              <a:rPr sz="1850" spc="-70">
                <a:latin typeface="宋体"/>
                <a:cs typeface="宋体"/>
              </a:rPr>
              <a:t>以</a:t>
            </a:r>
            <a:r>
              <a:rPr sz="1850" spc="15">
                <a:latin typeface="宋体"/>
                <a:cs typeface="宋体"/>
              </a:rPr>
              <a:t>下</a:t>
            </a:r>
            <a:r>
              <a:rPr sz="1850" spc="5">
                <a:latin typeface="宋体"/>
                <a:cs typeface="宋体"/>
              </a:rPr>
              <a:t>  </a:t>
            </a:r>
            <a:r>
              <a:rPr sz="1850" spc="-70">
                <a:latin typeface="宋体"/>
                <a:cs typeface="宋体"/>
              </a:rPr>
              <a:t>的冷害。出窖前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注意短期通风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防止缺氧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45770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甘薯栽培技能训练评价表见表</a:t>
            </a:r>
            <a:r>
              <a:rPr sz="1850" spc="-35">
                <a:latin typeface="宋体"/>
                <a:cs typeface="宋体"/>
              </a:rPr>
              <a:t>9-2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518400" cy="5359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https://d.book118.com/548137034044006023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259</Paragraphs>
  <Slides>48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baseType="lpstr" size="53">
      <vt:lpstr>Arial</vt:lpstr>
      <vt:lpstr>Calibri</vt:lpstr>
      <vt:lpstr>Microsoft JhengHei</vt:lpstr>
      <vt:lpstr>宋体</vt:lpstr>
      <vt:lpstr>Office Theme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任务一	马铃薯生产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任务二	甘薯生产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2024-08-29T20:06:25.961</cp:lastPrinted>
  <dcterms:created xsi:type="dcterms:W3CDTF">2024-08-29T12:06:25Z</dcterms:created>
  <dcterms:modified xsi:type="dcterms:W3CDTF">2024-08-29T12:06:27Z</dcterms:modified>
</cp:coreProperties>
</file>