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D6177F6-7A06-4FF6-9BC0-01D58C2B69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E618CF-61ED-4907-A76F-5754B73EA2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3CD62A5-4D4D-426C-A2C8-A8DBF80930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61F56D1-EC71-4423-A690-0EE5D3E598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26ADBDA-7931-4338-AF03-22872E89973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2E6B166-5F46-437F-A77B-422A18CEE1E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B63E89E-A939-4B52-A365-3B6315EB6F8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423C07-00BD-4AD1-A29F-238A6F0A5F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B64BAA-07CB-427B-A1D4-8C9F49A714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EC6701-B43A-4C3D-A25F-D0B53BA485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651B65-96B2-466E-ADFA-05BD8B1EFC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8140131113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EPC项目管理</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汇报人：AA</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EPC项目概述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EPC项目组织结构与职责</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EPC项目策划与决策阶段管理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EPC项目设计阶段管理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EPC项目采购阶段管理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EPC项目施工阶段管理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EPC项目试运行和移交阶段管理</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EPC项目概述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EPC（Engineering, Procurement, Construction）项目是指由一家总承包商负责整个工程的设计、采购和施工，向业主提供具备使用条件的工程项目。</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特点</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EPC项目具有设计主导、总承包商负责、固定总价合同、风险共担等特点。</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随着全球化和市场竞争的加剧，EPC项目管理模式逐渐成为主流，业主更倾向于选择具有综合实力的总承包商，实现项目的整体优化和效益最大化。</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发展趋势</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EPC项目管理有利于发挥总承包商的专业优势，降低业主的管理成本和风险，提高项目的整体效益和质量。</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意义</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发展趋势及意义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8472" b="847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EPC项目管理模式适用于投资规模大、技术复杂、管理要求高的工程项目，如石油化工、电力、冶金、交通基础设施等领域。</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适用范围</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EPC项目管理能够实现设计、采购和施工的无缝衔接，优化资源配置，缩短建设周期，降低投资成本，提高工程质量。同时，总承包商的专业能力和经验能够确保项目的顺利实施和运营。</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优势</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适用范围及优势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EPC项目组织结构与职责</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风险管理者</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总承包商需对项目中的各类风险进行识别、评估和管理，确保项目的安全、稳定和成功。</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项目主导者</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总承包商在EPC项目中扮演主导角色，负责项目的整体规划、设计、采购、施工和试运行等全过程。</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资源整合者</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总承包商需整合设计、采购、施工等各方面的资源，确保项目高效、顺利进行。</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总承包商角色与职责</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分包商根据总承包商的要求，在各自的专业领域内执行项目任务，如设计、采购、施工等。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专业执行者</a:t>
            </a:r>
          </a:p>
        </p:txBody>
      </p:sp>
      <p:pic>
        <p:nvPicPr>
          <p:cNvPr id="5" name="Picture 5"/>
          <p:cNvPicPr>
            <a:picLocks noChangeAspect="1"/>
          </p:cNvPicPr>
          <p:nvPr/>
        </p:nvPicPr>
        <p:blipFill>
          <a:blip r:embed="rId2"/>
          <a:srcRect l="17583" r="17583"/>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分包商需与总承包商、其他分包商及监理单位等各方密切协作，确保项目的顺利进行。</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协作配合者</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分包商需对各自承担的任务进行质量控制，确保项目质量符合合同要求。</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质量控制者</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分包商角色与职责</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542" r="1454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质量监督者</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监理单位负责对EPC项目的全过程进行质量监督，确保项目质量符合合同和相关法规要求。</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进度监控者</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监理单位需对项目进度进行实时监控，确保项目按计划进行。</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沟通协调者</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监理单位在项目执行过程中，需与总承包商、分包商等各方进行有效沟通，协调解决项目中出现的问题。</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监理单位角色与职责</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政府机构</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政府机构在EPC项目中主要扮演监管角色，对项目执行过程中的安全、环保等方面进行监督和管理。</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金融机构</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金融机构为EPC项目提供资金支持，并对项目的资金使用情况进行监督和管理。</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业主单位</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作为项目的投资方和最终受益者，业主单位需对EPC项目进行整体把控，并对项目成果进行验收。</a:t>
            </a:r>
          </a:p>
        </p:txBody>
      </p:sp>
      <p:pic>
        <p:nvPicPr>
          <p:cNvPr id="10" name="Picture 10"/>
          <p:cNvPicPr>
            <a:picLocks noChangeAspect="1"/>
          </p:cNvPicPr>
          <p:nvPr/>
        </p:nvPicPr>
        <p:blipFill>
          <a:blip r:embed="rId2"/>
          <a:srcRect l="19995" r="1999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其他相关方角色与职责</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EPC项目策划与决策阶段管理</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明确项目建设的必要性、建设条件、建设规模和投资估算等，为项目决策提供基本依据。</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项目建议书编制</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根据项目需求，组建具备相应专业背景和项目管理经验的项目团队，明确团队成员的职责和分工。</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组建项目团队</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对项目现场进行实地踏勘，了解项目所在地的自然环境、社会环境、交通状况等，为项目策划和决策提供基础资料。</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现场踏勘与调研</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前期准备工作</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专家评审</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组织专家对可行性研究报告进行评审，重点审查报告内容的完整性、准确性、合理性等，提出评审意见。</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决策审批</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根据专家评审意见，对项目可行性进行决策审批，确定项目是否立项。</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可行性研究报告编制</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在前期准备工作的基础上，对项目的技术可行性、经济可行性、社会可行性等进行全面分析，编制可行性研究报告。</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可行性研究报告编制与评审</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初步设计文件编制</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在项目立项后，根据项目需求和建设条件，编制初步设计文件，包括总平面图、主要建筑物平立剖面图、工程概算等。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专家评审</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组织专家对初步设计文件进行评审，重点审查设计方案的合理性、经济性、可行性等，提出评审意见。</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设计优化</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根据专家评审意见，对初步设计文件进行优化调整，确保设计方案满足项目需求和建设条件。</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初步设计文件编制与评审</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492949" y="2035016"/>
            <a:ext cx="1970818" cy="1816132"/>
          </a:xfrm>
          <a:prstGeom prst="roundRect">
            <a:avLst>
              <a:gd name="adj" fmla="val 935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361408" y="3133630"/>
            <a:ext cx="2233898" cy="2407634"/>
          </a:xfrm>
          <a:custGeom>
            <a:rect l="l" t="t" r="r" b="b"/>
            <a:pathLst>
              <a:path w="2466914" h="3944374">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116169" y="2771013"/>
            <a:ext cx="724567" cy="72523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898202" y="2035016"/>
            <a:ext cx="1970818" cy="1816132"/>
          </a:xfrm>
          <a:prstGeom prst="roundRect">
            <a:avLst>
              <a:gd name="adj" fmla="val 935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766661" y="3133630"/>
            <a:ext cx="2233898" cy="2407634"/>
          </a:xfrm>
          <a:custGeom>
            <a:rect l="l" t="t" r="r" b="b"/>
            <a:pathLst>
              <a:path w="2466914" h="3944374">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21327" y="2771013"/>
            <a:ext cx="724567" cy="72523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sp>
        <p:nvSpPr>
          <p:cNvPr id="8" name="AutoShape 8"/>
          <p:cNvSpPr/>
          <p:nvPr/>
        </p:nvSpPr>
        <p:spPr>
          <a:xfrm>
            <a:off x="6293548" y="2035016"/>
            <a:ext cx="1970818" cy="1816132"/>
          </a:xfrm>
          <a:prstGeom prst="roundRect">
            <a:avLst>
              <a:gd name="adj" fmla="val 935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161913" y="3133630"/>
            <a:ext cx="2233898" cy="2407634"/>
          </a:xfrm>
          <a:custGeom>
            <a:rect l="l" t="t" r="r" b="b"/>
            <a:pathLst>
              <a:path w="2466914" h="3944374">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916674" y="2771013"/>
            <a:ext cx="724567" cy="72523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sp>
        <p:nvSpPr>
          <p:cNvPr id="11" name="AutoShape 11"/>
          <p:cNvSpPr/>
          <p:nvPr/>
        </p:nvSpPr>
        <p:spPr>
          <a:xfrm>
            <a:off x="8698802" y="2035016"/>
            <a:ext cx="1970818" cy="1816132"/>
          </a:xfrm>
          <a:prstGeom prst="roundRect">
            <a:avLst>
              <a:gd name="adj" fmla="val 935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8567166" y="3133630"/>
            <a:ext cx="2233898" cy="2407634"/>
          </a:xfrm>
          <a:custGeom>
            <a:rect l="l" t="t" r="r" b="b"/>
            <a:pathLst>
              <a:path w="2466914" h="3944374">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321927" y="2771013"/>
            <a:ext cx="724567" cy="72523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492031" y="2257898"/>
            <a:ext cx="1983105"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01</a:t>
            </a:r>
          </a:p>
        </p:txBody>
      </p:sp>
      <p:sp>
        <p:nvSpPr>
          <p:cNvPr id="15" name="TextBox 15"/>
          <p:cNvSpPr txBox="1"/>
          <p:nvPr/>
        </p:nvSpPr>
        <p:spPr>
          <a:xfrm>
            <a:off x="3885914" y="2261092"/>
            <a:ext cx="1983105"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02</a:t>
            </a:r>
          </a:p>
        </p:txBody>
      </p:sp>
      <p:sp>
        <p:nvSpPr>
          <p:cNvPr id="16" name="TextBox 16"/>
          <p:cNvSpPr txBox="1"/>
          <p:nvPr/>
        </p:nvSpPr>
        <p:spPr>
          <a:xfrm>
            <a:off x="6274498" y="2261092"/>
            <a:ext cx="1983105"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03</a:t>
            </a:r>
          </a:p>
        </p:txBody>
      </p:sp>
      <p:sp>
        <p:nvSpPr>
          <p:cNvPr id="17" name="TextBox 17"/>
          <p:cNvSpPr txBox="1"/>
          <p:nvPr/>
        </p:nvSpPr>
        <p:spPr>
          <a:xfrm>
            <a:off x="8689277" y="2257898"/>
            <a:ext cx="1983105"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04</a:t>
            </a:r>
          </a:p>
        </p:txBody>
      </p:sp>
      <p:sp>
        <p:nvSpPr>
          <p:cNvPr id="18" name="TextBox 18"/>
          <p:cNvSpPr txBox="1"/>
          <p:nvPr/>
        </p:nvSpPr>
        <p:spPr>
          <a:xfrm>
            <a:off x="1348692" y="3676840"/>
            <a:ext cx="22593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招标文件编制</a:t>
            </a:r>
          </a:p>
        </p:txBody>
      </p:sp>
      <p:sp>
        <p:nvSpPr>
          <p:cNvPr id="19" name="TextBox 19"/>
          <p:cNvSpPr txBox="1"/>
          <p:nvPr/>
        </p:nvSpPr>
        <p:spPr>
          <a:xfrm>
            <a:off x="1539417" y="4061171"/>
            <a:ext cx="1859280" cy="12344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FFF">
                    <a:alpha val="100000"/>
                  </a:srgbClr>
                </a:solidFill>
                <a:latin typeface="Microsoft Yahei"/>
                <a:ea typeface="Microsoft Yahei"/>
                <a:cs typeface="Microsoft Yahei"/>
              </a:rPr>
              <a:t>根据项目需求和建设条件，编制招标文件，明确招标范围、招标方式、评标方法等。</a:t>
            </a:r>
          </a:p>
        </p:txBody>
      </p:sp>
      <p:sp>
        <p:nvSpPr>
          <p:cNvPr id="20" name="TextBox 20"/>
          <p:cNvSpPr txBox="1"/>
          <p:nvPr/>
        </p:nvSpPr>
        <p:spPr>
          <a:xfrm>
            <a:off x="3753945" y="3676840"/>
            <a:ext cx="22593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发布招标公告</a:t>
            </a:r>
          </a:p>
        </p:txBody>
      </p:sp>
      <p:sp>
        <p:nvSpPr>
          <p:cNvPr id="21" name="TextBox 21"/>
          <p:cNvSpPr txBox="1"/>
          <p:nvPr/>
        </p:nvSpPr>
        <p:spPr>
          <a:xfrm>
            <a:off x="3944670" y="4061171"/>
            <a:ext cx="1859280" cy="12344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FFF">
                    <a:alpha val="100000"/>
                  </a:srgbClr>
                </a:solidFill>
                <a:latin typeface="Microsoft Yahei"/>
                <a:ea typeface="Microsoft Yahei"/>
                <a:cs typeface="Microsoft Yahei"/>
              </a:rPr>
              <a:t>通过指定媒体发布招标公告，邀请潜在投标人参与投标。</a:t>
            </a:r>
          </a:p>
        </p:txBody>
      </p:sp>
      <p:sp>
        <p:nvSpPr>
          <p:cNvPr id="22" name="TextBox 22"/>
          <p:cNvSpPr txBox="1"/>
          <p:nvPr/>
        </p:nvSpPr>
        <p:spPr>
          <a:xfrm>
            <a:off x="6149292" y="3676840"/>
            <a:ext cx="22593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投标文件评审</a:t>
            </a:r>
          </a:p>
        </p:txBody>
      </p:sp>
      <p:sp>
        <p:nvSpPr>
          <p:cNvPr id="23" name="TextBox 23"/>
          <p:cNvSpPr txBox="1"/>
          <p:nvPr/>
        </p:nvSpPr>
        <p:spPr>
          <a:xfrm>
            <a:off x="6340017" y="4061171"/>
            <a:ext cx="1859280" cy="12344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FFF">
                    <a:alpha val="100000"/>
                  </a:srgbClr>
                </a:solidFill>
                <a:latin typeface="Microsoft Yahei"/>
                <a:ea typeface="Microsoft Yahei"/>
                <a:cs typeface="Microsoft Yahei"/>
              </a:rPr>
              <a:t>组织专家对投标文件进行评审，重点审查投标人的资格条件、技术方案、报价等，确定中标候选人。</a:t>
            </a:r>
          </a:p>
        </p:txBody>
      </p:sp>
      <p:sp>
        <p:nvSpPr>
          <p:cNvPr id="24" name="TextBox 24"/>
          <p:cNvSpPr txBox="1"/>
          <p:nvPr/>
        </p:nvSpPr>
        <p:spPr>
          <a:xfrm>
            <a:off x="8554545" y="3676840"/>
            <a:ext cx="22593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合同签订</a:t>
            </a:r>
          </a:p>
        </p:txBody>
      </p:sp>
      <p:sp>
        <p:nvSpPr>
          <p:cNvPr id="25" name="TextBox 25"/>
          <p:cNvSpPr txBox="1"/>
          <p:nvPr/>
        </p:nvSpPr>
        <p:spPr>
          <a:xfrm>
            <a:off x="8745270" y="4061171"/>
            <a:ext cx="1859280" cy="12344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FFF">
                    <a:alpha val="100000"/>
                  </a:srgbClr>
                </a:solidFill>
                <a:latin typeface="Microsoft Yahei"/>
                <a:ea typeface="Microsoft Yahei"/>
                <a:cs typeface="Microsoft Yahei"/>
              </a:rPr>
              <a:t>与中标候选人进行谈判并签订合同明确双方的权利和义务确保项目的顺利实施。</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招标、投标及合同签订流程</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EPC项目设计阶段管理</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04</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收集项目可行性研究报告、规划许可、地质勘察报告等设计基础资料。</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设计基础资料收集</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对收集的设计基础资料进行分析，明确设计输入条件，如建设规模、功能需求、技术标准等。</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设计输入条件分析</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与业主或相关部门沟通，对设计输入条件进行确认，确保设计工作的正确性和有效性。</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设计输入条件确认</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设计输入条件确认</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https://d.book118.com/548140131113006032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116</Paragraphs>
  <Slides>19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19</vt:i4>
      </vt:variant>
    </vt:vector>
  </HeadingPairs>
  <TitlesOfParts>
    <vt:vector baseType="lpstr" size="2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2024-09-10T09:11:33.366</cp:lastPrinted>
  <dcterms:created xsi:type="dcterms:W3CDTF">2024-09-10T01:11:33Z</dcterms:created>
  <dcterms:modified xsi:type="dcterms:W3CDTF">2024-09-10T01:11:35Z</dcterms:modified>
</cp:coreProperties>
</file>