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3F421-7B1C-445A-95DA-4C09B96C4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BC677-D1F3-4C6C-8C6B-869EF2A44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A00C2-6B97-408B-8B4A-0D864E99A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61EC0-8705-49F5-85E8-26B5C79B5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B22442-7F40-49D2-9BE7-093BAA55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74304F-1771-4F69-8ED0-4DAEE0A02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63FE5-1F9D-4CC5-83C5-257D3A57F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CE5F8-F331-4426-86E3-8A0E823B7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6A01A-9B96-4A97-B22C-6C4153F79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9B45B-268C-4AAE-8A71-3B9DA8016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76161-9C81-46BD-9AA1-301586C60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标题 1025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A81E324-1BA0-4F43-B9D0-513794859245}" type="slidenum">
              <a:rPr lang="zh-CN" altLang="en-US" sz="1400"/>
              <a:t>‹#›</a:t>
            </a:fld>
            <a:endParaRPr lang="zh-CN" altLang="en-US" sz="1400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42047073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9" name="标题 3073" title="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marL="0" lvl="0" indent="0" defTabSz="914400">
              <a:buClrTx/>
            </a:pPr>
            <a:r>
              <a:rPr lang="zh-CN" altLang="zh-CN"/>
              <a:t>2024届用两维七法搞定高考英语完形填空</a:t>
            </a:r>
            <a:endParaRPr lang="zh-CN" altLang="zh-CN"/>
          </a:p>
        </p:txBody>
      </p:sp>
      <p:sp>
        <p:nvSpPr>
          <p:cNvPr id="2050" name="副标题 3074" title="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defTabSz="914400">
              <a:buNone/>
            </a:pPr>
            <a:r>
              <a:rPr lang="zh-CN" altLang="zh-CN"/>
              <a:t>学科高中简易英语学习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3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3074" name="内容占位符 2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/>
              <a:t>高考英语完形填空题型分析</a:t>
            </a:r>
            <a:endParaRPr lang="zh-CN" altLang="en-US"/>
          </a:p>
          <a:p>
            <a:pPr lvl="0" algn="ctr"/>
            <a:r>
              <a:rPr lang="zh-CN" altLang="en-US"/>
              <a:t>何谓</a:t>
            </a:r>
            <a:r>
              <a:rPr lang="en-US" altLang="zh-CN"/>
              <a:t>“</a:t>
            </a:r>
            <a:r>
              <a:rPr lang="zh-CN" altLang="en-US"/>
              <a:t>两维</a:t>
            </a:r>
            <a:r>
              <a:rPr lang="en-US" altLang="zh-CN"/>
              <a:t>”</a:t>
            </a:r>
            <a:endParaRPr lang="en-US" altLang="zh-CN"/>
          </a:p>
          <a:p>
            <a:pPr lvl="0" algn="ctr"/>
            <a:r>
              <a:rPr lang="zh-CN" altLang="en-US"/>
              <a:t>何谓</a:t>
            </a:r>
            <a:r>
              <a:rPr lang="en-US" altLang="zh-CN"/>
              <a:t>“</a:t>
            </a:r>
            <a:r>
              <a:rPr lang="zh-CN" altLang="en-US"/>
              <a:t>七法</a:t>
            </a:r>
            <a:r>
              <a:rPr lang="en-US" altLang="zh-CN"/>
              <a:t>”</a:t>
            </a:r>
            <a:endParaRPr lang="en-US" altLang="zh-CN"/>
          </a:p>
          <a:p>
            <a:pPr lvl="0" algn="ctr"/>
            <a:r>
              <a:rPr lang="zh-CN" altLang="en-US"/>
              <a:t>高考英语完形填空真题试炼</a:t>
            </a:r>
            <a:endParaRPr lang="zh-CN" altLang="en-US"/>
          </a:p>
          <a:p>
            <a:pPr lvl="0" algn="ctr"/>
            <a:r>
              <a:rPr lang="zh-CN" altLang="en-US"/>
              <a:t>归纳与总结</a:t>
            </a:r>
            <a:endParaRPr lang="zh-CN" altLang="en-US"/>
          </a:p>
        </p:txBody>
      </p:sp>
    </p:spTree>
  </p:cSld>
  <p:clrMapOvr>
    <a:masterClrMapping/>
  </p:clrMapOvr>
  <p:transition spd="slow">
    <p:wip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7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3200">
                <a:solidFill>
                  <a:schemeClr val="tx1"/>
                </a:solidFill>
                <a:latin typeface="Arial" pitchFamily="34" charset="0"/>
                <a:ea typeface="宋体" pitchFamily="2" charset="-122"/>
              </a:rPr>
              <a:t>高考英语完形填空题型分析</a:t>
            </a:r>
            <a:endParaRPr lang="zh-CN" altLang="en-US"/>
          </a:p>
        </p:txBody>
      </p:sp>
      <p:sp>
        <p:nvSpPr>
          <p:cNvPr id="4098" name="内容占位符 2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/>
              <a:t>1.</a:t>
            </a:r>
            <a:r>
              <a:rPr lang="zh-CN" altLang="en-US" sz="2400"/>
              <a:t>语法</a:t>
            </a:r>
            <a:endParaRPr lang="zh-CN" altLang="en-US" sz="2400"/>
          </a:p>
          <a:p>
            <a:pPr lvl="0"/>
            <a:r>
              <a:rPr lang="zh-CN" altLang="en-US" sz="2400"/>
              <a:t>名词词形：单复数变形，名词的可数和不可数。这个比较简单，但是，你对这个知识点的认知一定要非常明确，别糊里糊涂，否则在考试中一着急很容易出错，老师我也吃过亏。</a:t>
            </a:r>
            <a:endParaRPr lang="zh-CN" altLang="en-US" sz="2400"/>
          </a:p>
          <a:p>
            <a:pPr lvl="0"/>
            <a:r>
              <a:rPr lang="zh-CN" altLang="en-US" sz="2400"/>
              <a:t>动词词形：包括动词的时态，语态，语气，分词，动名词，不定式等结构</a:t>
            </a:r>
            <a:endParaRPr lang="zh-CN" altLang="en-US" sz="2400"/>
          </a:p>
          <a:p>
            <a:pPr lvl="0"/>
            <a:r>
              <a:rPr lang="zh-CN" altLang="en-US" sz="2400"/>
              <a:t>词组搭配：这部分重点在平常的积累，如果课文中遇到要有心的加强记忆</a:t>
            </a:r>
            <a:endParaRPr lang="zh-CN" altLang="en-US" sz="2400"/>
          </a:p>
          <a:p>
            <a:pPr lvl="0"/>
            <a:r>
              <a:rPr lang="zh-CN" altLang="en-US" sz="2400"/>
              <a:t>主谓一致：语法一致原则、意义一致原则、就近原则</a:t>
            </a:r>
            <a:endParaRPr lang="zh-CN" altLang="en-US" sz="2400"/>
          </a:p>
          <a:p>
            <a:pPr lvl="0"/>
            <a:r>
              <a:rPr lang="zh-CN" altLang="en-US" sz="2400"/>
              <a:t>比较级：重视形容词、副词的比较形式的应用</a:t>
            </a:r>
            <a:endParaRPr lang="zh-CN" altLang="en-US" sz="2400"/>
          </a:p>
          <a:p>
            <a:pPr lvl="0"/>
            <a:r>
              <a:rPr lang="zh-CN" altLang="en-US" sz="2400"/>
              <a:t>冠词以及不定代词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121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高考英语完形填空题型分析</a:t>
            </a:r>
            <a:r>
              <a:rPr lang="en-US" altLang="zh-CN"/>
              <a:t>2</a:t>
            </a:r>
            <a:endParaRPr lang="en-US" altLang="zh-CN"/>
          </a:p>
        </p:txBody>
      </p:sp>
      <p:sp>
        <p:nvSpPr>
          <p:cNvPr id="5122" name="内容占位符 2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/>
              <a:t>2.词汇</a:t>
            </a:r>
            <a:endParaRPr lang="zh-CN" altLang="en-US" sz="2400"/>
          </a:p>
          <a:p>
            <a:pPr lvl="0"/>
            <a:r>
              <a:rPr lang="zh-CN" altLang="en-US" sz="2400"/>
              <a:t>词汇题一般考实义词，包括名词，形容词，副词。出题方向包括这些词汇的同义词，反义词，还包括易混词的辨析等。常出现的考察点是，动词搭配不同的介词，会有不同的释义。遇到这类词汇题，需要同学们准确想出词汇的意思，避免混淆和模棱两可。</a:t>
            </a:r>
            <a:endParaRPr lang="zh-CN" altLang="en-US" sz="2400"/>
          </a:p>
          <a:p>
            <a:pPr lvl="0"/>
            <a:r>
              <a:rPr lang="en-US" altLang="zh-CN" sz="2400"/>
              <a:t>3.</a:t>
            </a:r>
            <a:r>
              <a:rPr lang="zh-CN" altLang="en-US" sz="2400"/>
              <a:t>语篇</a:t>
            </a:r>
            <a:endParaRPr lang="en-US" altLang="zh-CN" sz="2400"/>
          </a:p>
          <a:p>
            <a:pPr lvl="0"/>
            <a:r>
              <a:rPr lang="en-US" altLang="zh-CN" sz="2400"/>
              <a:t>语篇是完形填空考察的重点。英语语言的特点，使得英语的语篇连接十分紧密。这一考点要求学生对文章的整体有一个全面的了解，根据文章的段落结构以及内容的逻辑顺序，来选择答案。语篇题涉及大量过渡词及连词的用法。</a:t>
            </a:r>
            <a:endParaRPr lang="en-US" altLang="zh-CN" sz="2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5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何谓“两维”</a:t>
            </a:r>
            <a:endParaRPr lang="zh-CN" altLang="en-US"/>
          </a:p>
        </p:txBody>
      </p:sp>
      <p:sp>
        <p:nvSpPr>
          <p:cNvPr id="6146" name="内容占位符 2" title=""/>
          <p:cNvSpPr>
            <a:spLocks noGrp="1"/>
          </p:cNvSpPr>
          <p:nvPr>
            <p:ph idx="1"/>
          </p:nvPr>
        </p:nvSpPr>
        <p:spPr>
          <a:xfrm>
            <a:off x="95250" y="1412875"/>
            <a:ext cx="9050338" cy="53038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000"/>
              <a:t>第一维就是线索思维</a:t>
            </a:r>
            <a:endParaRPr lang="zh-CN" altLang="en-US" sz="2000"/>
          </a:p>
          <a:p>
            <a:pPr lvl="0"/>
            <a:r>
              <a:rPr lang="zh-CN" altLang="en-US" sz="2000"/>
              <a:t>完型的考法就是在一篇文章挖</a:t>
            </a:r>
            <a:r>
              <a:rPr lang="en-US" altLang="zh-CN" sz="2000"/>
              <a:t>15-20</a:t>
            </a:r>
            <a:r>
              <a:rPr lang="zh-CN" altLang="en-US" sz="2000"/>
              <a:t>个空，然后根据文章内容提示选择最适合的选项，使文章结构完整，前后连贯，意思通顺。</a:t>
            </a:r>
            <a:endParaRPr lang="zh-CN" altLang="en-US" sz="2000"/>
          </a:p>
          <a:p>
            <a:pPr lvl="0"/>
            <a:r>
              <a:rPr lang="zh-CN" altLang="en-US" sz="2000"/>
              <a:t>概括每题必有据，我不要你觉得，要作者觉得！说白一点，做完形填空就是像一名侦探在还原犯罪案件现场一样，文章的内容就像作案现场留下来的证据，要拿着已知的文章去补全空白，大忌：不要自己觉得通顺就随意确定选项</a:t>
            </a:r>
            <a:endParaRPr lang="zh-CN" altLang="en-US" sz="2000"/>
          </a:p>
          <a:p>
            <a:pPr lvl="0"/>
            <a:r>
              <a:rPr lang="zh-CN" altLang="en-US" sz="2000"/>
              <a:t>举个例子：今天早上我很着急，因为我忘了带手（）</a:t>
            </a:r>
            <a:endParaRPr lang="zh-CN" altLang="en-US" sz="2000"/>
          </a:p>
          <a:p>
            <a:pPr lvl="0"/>
            <a:r>
              <a:rPr lang="en-US" altLang="zh-CN" sz="2000"/>
              <a:t>a. </a:t>
            </a:r>
            <a:r>
              <a:rPr lang="zh-CN" altLang="en-US" sz="2000"/>
              <a:t>机</a:t>
            </a:r>
            <a:r>
              <a:rPr lang="en-US" altLang="zh-CN" sz="2000"/>
              <a:t> b.</a:t>
            </a:r>
            <a:r>
              <a:rPr lang="zh-CN" altLang="en-US" sz="2000"/>
              <a:t>雷</a:t>
            </a:r>
            <a:r>
              <a:rPr lang="en-US" altLang="zh-CN" sz="2000"/>
              <a:t> c.</a:t>
            </a:r>
            <a:r>
              <a:rPr lang="zh-CN" altLang="en-US" sz="2000"/>
              <a:t>套</a:t>
            </a:r>
            <a:r>
              <a:rPr lang="en-US" altLang="zh-CN" sz="2000"/>
              <a:t> d.</a:t>
            </a:r>
            <a:r>
              <a:rPr lang="zh-CN" altLang="en-US" sz="2000"/>
              <a:t>纸</a:t>
            </a:r>
            <a:r>
              <a:rPr lang="en-US" altLang="zh-CN" sz="2000"/>
              <a:t> e.</a:t>
            </a:r>
            <a:r>
              <a:rPr lang="zh-CN" altLang="en-US" sz="2000"/>
              <a:t>指</a:t>
            </a:r>
            <a:endParaRPr lang="zh-CN" altLang="en-US" sz="2000"/>
          </a:p>
          <a:p>
            <a:pPr lvl="0"/>
            <a:r>
              <a:rPr lang="zh-CN" altLang="en-US" sz="2000"/>
              <a:t>选项</a:t>
            </a:r>
            <a:r>
              <a:rPr lang="en-US" altLang="zh-CN" sz="2000"/>
              <a:t>ABCDE</a:t>
            </a:r>
            <a:r>
              <a:rPr lang="zh-CN" altLang="en-US" sz="2000"/>
              <a:t>看起来都很合理，那请问到底选择哪一个？</a:t>
            </a:r>
            <a:endParaRPr lang="zh-CN" altLang="en-US" sz="2000"/>
          </a:p>
          <a:p>
            <a:pPr lvl="0"/>
            <a:r>
              <a:rPr lang="zh-CN" altLang="en-US" sz="2000"/>
              <a:t>再多看一个例子：</a:t>
            </a:r>
            <a:endParaRPr lang="zh-CN" altLang="en-US" sz="2000"/>
          </a:p>
          <a:p>
            <a:pPr lvl="0"/>
            <a:r>
              <a:rPr lang="zh-CN" altLang="en-US" sz="2000"/>
              <a:t>今天早上我很着急，因为我忘了带手（），独自呆在厕所，感到很无（）</a:t>
            </a:r>
            <a:endParaRPr lang="zh-CN" altLang="en-US" sz="2000"/>
          </a:p>
          <a:p>
            <a:pPr lvl="0"/>
            <a:r>
              <a:rPr lang="en-US" altLang="zh-CN" sz="2000"/>
              <a:t>1.</a:t>
            </a:r>
            <a:r>
              <a:rPr lang="zh-CN" altLang="en-US" sz="2000"/>
              <a:t>a. 机 b.雷 c.套 d.纸 e.指</a:t>
            </a:r>
            <a:endParaRPr lang="zh-CN" altLang="en-US" sz="2000"/>
          </a:p>
          <a:p>
            <a:pPr lvl="0"/>
            <a:r>
              <a:rPr lang="en-US" altLang="zh-CN" sz="2000"/>
              <a:t>2.a.</a:t>
            </a:r>
            <a:r>
              <a:rPr lang="zh-CN" altLang="en-US" sz="2000"/>
              <a:t>耻</a:t>
            </a:r>
            <a:r>
              <a:rPr lang="en-US" altLang="zh-CN" sz="2000"/>
              <a:t> b.</a:t>
            </a:r>
            <a:r>
              <a:rPr lang="zh-CN" altLang="en-US" sz="2000"/>
              <a:t>赖</a:t>
            </a:r>
            <a:r>
              <a:rPr lang="en-US" altLang="zh-CN" sz="2000"/>
              <a:t> c.</a:t>
            </a:r>
            <a:r>
              <a:rPr lang="zh-CN" altLang="en-US" sz="2000"/>
              <a:t>敌</a:t>
            </a:r>
            <a:r>
              <a:rPr lang="en-US" altLang="zh-CN" sz="2000"/>
              <a:t> d.</a:t>
            </a:r>
            <a:r>
              <a:rPr lang="zh-CN" altLang="en-US" sz="2000"/>
              <a:t>人</a:t>
            </a:r>
            <a:r>
              <a:rPr lang="en-US" altLang="zh-CN" sz="2000"/>
              <a:t> e.</a:t>
            </a:r>
            <a:r>
              <a:rPr lang="zh-CN" altLang="en-US" sz="2000"/>
              <a:t>奈</a:t>
            </a:r>
            <a:endParaRPr lang="zh-CN" altLang="en-US" sz="2000"/>
          </a:p>
        </p:txBody>
      </p:sp>
    </p:spTree>
  </p:cSld>
  <p:clrMapOvr>
    <a:masterClrMapping/>
  </p:clrMapOvr>
  <p:transition spd="slow">
    <p:wip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69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何谓“两维”</a:t>
            </a:r>
            <a:endParaRPr lang="zh-CN" altLang="en-US"/>
          </a:p>
        </p:txBody>
      </p:sp>
      <p:sp>
        <p:nvSpPr>
          <p:cNvPr id="7170" name="内容占位符 2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1600"/>
              <a:t>第一，线索思维</a:t>
            </a:r>
            <a:endParaRPr lang="zh-CN" altLang="en-US" sz="1600"/>
          </a:p>
          <a:p>
            <a:pPr lvl="0"/>
            <a:r>
              <a:rPr lang="zh-CN" altLang="en-US" sz="1600"/>
              <a:t>今天早上我很着急，因为我忘了带手（），独自呆在厕所，感到很无（）</a:t>
            </a:r>
            <a:endParaRPr lang="zh-CN" altLang="en-US" sz="1600"/>
          </a:p>
          <a:p>
            <a:pPr lvl="0"/>
            <a:r>
              <a:rPr lang="zh-CN" altLang="en-US" sz="1600"/>
              <a:t>1.a. 机 b.雷 c.套 d.纸 e.指</a:t>
            </a:r>
            <a:endParaRPr lang="zh-CN" altLang="en-US" sz="1600"/>
          </a:p>
          <a:p>
            <a:pPr lvl="0"/>
            <a:r>
              <a:rPr lang="zh-CN" altLang="en-US" sz="1600"/>
              <a:t>2.a.耻 b.赖 c.敌 d.人 e.奈</a:t>
            </a:r>
            <a:endParaRPr lang="zh-CN" altLang="en-US" sz="1600"/>
          </a:p>
          <a:p>
            <a:pPr lvl="0"/>
            <a:r>
              <a:rPr lang="en-US" altLang="zh-CN" sz="1600"/>
              <a:t>“</a:t>
            </a:r>
            <a:r>
              <a:rPr lang="zh-CN" altLang="en-US" sz="1600"/>
              <a:t>独自呆在厕所</a:t>
            </a:r>
            <a:r>
              <a:rPr lang="en-US" altLang="zh-CN" sz="1600"/>
              <a:t>”</a:t>
            </a:r>
            <a:r>
              <a:rPr lang="zh-CN" altLang="en-US" sz="1600"/>
              <a:t>就是第一空的线索，所以选</a:t>
            </a:r>
            <a:r>
              <a:rPr lang="en-US" altLang="zh-CN" sz="1600"/>
              <a:t>C</a:t>
            </a:r>
            <a:r>
              <a:rPr lang="zh-CN" altLang="en-US" sz="1600"/>
              <a:t>，第二空选择</a:t>
            </a:r>
            <a:r>
              <a:rPr lang="en-US" altLang="zh-CN" sz="1600"/>
              <a:t>E</a:t>
            </a:r>
            <a:endParaRPr lang="en-US" altLang="zh-CN" sz="1600"/>
          </a:p>
          <a:p>
            <a:pPr lvl="0"/>
            <a:r>
              <a:rPr lang="zh-CN" altLang="en-US" sz="1600"/>
              <a:t>原理归纳起来：</a:t>
            </a:r>
            <a:endParaRPr lang="zh-CN" altLang="en-US" sz="1600"/>
          </a:p>
          <a:p>
            <a:pPr lvl="0"/>
            <a:r>
              <a:rPr lang="en-US" altLang="zh-CN" sz="1600"/>
              <a:t>1.</a:t>
            </a:r>
            <a:r>
              <a:rPr lang="zh-CN" altLang="en-US" sz="1600"/>
              <a:t>词汇复现</a:t>
            </a:r>
            <a:endParaRPr lang="zh-CN" altLang="en-US" sz="1600"/>
          </a:p>
          <a:p>
            <a:pPr lvl="0"/>
            <a:r>
              <a:rPr lang="en-US" altLang="zh-CN" sz="1600"/>
              <a:t>2.</a:t>
            </a:r>
            <a:r>
              <a:rPr lang="zh-CN" altLang="en-US" sz="1600"/>
              <a:t>逻辑关系：</a:t>
            </a:r>
            <a:endParaRPr lang="zh-CN" altLang="en-US" sz="1600"/>
          </a:p>
          <a:p>
            <a:pPr lvl="0"/>
            <a:r>
              <a:rPr lang="zh-CN" altLang="en-US" sz="1600"/>
              <a:t>表原因：because,because of, thanks to, due to, result from, since, on account of/that</a:t>
            </a:r>
            <a:endParaRPr lang="zh-CN" altLang="en-US" sz="1600"/>
          </a:p>
          <a:p>
            <a:pPr lvl="0"/>
            <a:r>
              <a:rPr lang="zh-CN" altLang="en-US" sz="1600"/>
              <a:t>表结果：consequently,as a result, thus, hence, therefore</a:t>
            </a:r>
            <a:endParaRPr lang="zh-CN" altLang="en-US" sz="1600"/>
          </a:p>
          <a:p>
            <a:pPr lvl="0"/>
            <a:r>
              <a:rPr lang="zh-CN" altLang="en-US" sz="1600"/>
              <a:t>表转折：but, yet,anyway, nevertheless, however</a:t>
            </a:r>
            <a:endParaRPr lang="zh-CN" altLang="en-US" sz="1600"/>
          </a:p>
          <a:p>
            <a:pPr lvl="0"/>
            <a:r>
              <a:rPr lang="zh-CN" altLang="en-US" sz="1600"/>
              <a:t>表补充：also, besides,further, moreover, additionally, in addition, furthermore</a:t>
            </a:r>
            <a:endParaRPr lang="zh-CN" altLang="en-US" sz="1600"/>
          </a:p>
          <a:p>
            <a:pPr lvl="0"/>
            <a:r>
              <a:rPr lang="en-US" altLang="zh-CN" sz="1600"/>
              <a:t>3.</a:t>
            </a:r>
            <a:r>
              <a:rPr lang="zh-CN" altLang="en-US" sz="1600"/>
              <a:t>发展脉络</a:t>
            </a:r>
            <a:endParaRPr lang="zh-CN" altLang="en-US" sz="1600"/>
          </a:p>
          <a:p>
            <a:pPr lvl="0"/>
            <a:r>
              <a:rPr lang="en-US" altLang="zh-CN" sz="1600"/>
              <a:t>4.</a:t>
            </a:r>
            <a:r>
              <a:rPr lang="zh-CN" altLang="en-US" sz="1600"/>
              <a:t>常识推理</a:t>
            </a:r>
            <a:endParaRPr lang="zh-CN" altLang="en-US" sz="1600"/>
          </a:p>
          <a:p>
            <a:pPr lvl="0"/>
            <a:r>
              <a:rPr lang="zh-CN" altLang="en-US" sz="1800"/>
              <a:t>         </a:t>
            </a:r>
            <a:endParaRPr lang="zh-CN" altLang="en-US" sz="1800"/>
          </a:p>
        </p:txBody>
      </p:sp>
    </p:spTree>
  </p:cSld>
  <p:clrMapOvr>
    <a:masterClrMapping/>
  </p:clrMapOvr>
  <p:transition spd="slow">
    <p:wedg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何谓“两维”</a:t>
            </a:r>
            <a:r>
              <a:rPr lang="en-US" altLang="zh-CN"/>
              <a:t>2</a:t>
            </a:r>
            <a:endParaRPr lang="en-US" altLang="zh-CN"/>
          </a:p>
        </p:txBody>
      </p:sp>
      <p:sp>
        <p:nvSpPr>
          <p:cNvPr id="8194" name="内容占位符 2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000"/>
              <a:t>第二就是宏观思维，完型选择的文章都是很清晰，上下文的逻辑关系很紧密，有些选项就是需要通过文章发展脉络来填出答案，有些选项就是需要把握整个语篇才能得出正确答案</a:t>
            </a:r>
            <a:endParaRPr lang="zh-CN" altLang="en-US" sz="2000"/>
          </a:p>
          <a:p>
            <a:pPr lvl="0"/>
            <a:r>
              <a:rPr lang="zh-CN" altLang="en-US" sz="2000"/>
              <a:t>所以，了解常考文体的行文思路很重要！！</a:t>
            </a:r>
            <a:endParaRPr lang="zh-CN" altLang="en-US" sz="2000"/>
          </a:p>
          <a:p>
            <a:pPr lvl="0"/>
            <a:r>
              <a:rPr lang="zh-CN" altLang="en-US" sz="2000"/>
              <a:t>目前，有三种常考的文体会考：记叙文，议论文，和夹叙夹议文章。</a:t>
            </a:r>
            <a:endParaRPr lang="zh-CN" altLang="en-US" sz="2000"/>
          </a:p>
          <a:p>
            <a:pPr lvl="0"/>
            <a:r>
              <a:rPr lang="zh-CN" altLang="en-US" sz="2000"/>
              <a:t>记叙文：记住（时间，地点，人物）起承转合，最后</a:t>
            </a:r>
            <a:r>
              <a:rPr lang="en-US" altLang="zh-CN" sz="2000"/>
              <a:t>happy ending</a:t>
            </a:r>
            <a:r>
              <a:rPr lang="zh-CN" altLang="en-US" sz="2000"/>
              <a:t>大团圆结局</a:t>
            </a:r>
            <a:endParaRPr lang="zh-CN" altLang="en-US" sz="2000"/>
          </a:p>
          <a:p>
            <a:pPr lvl="0"/>
            <a:r>
              <a:rPr lang="zh-CN" altLang="en-US" sz="2000"/>
              <a:t>议论文：提论点</a:t>
            </a:r>
            <a:r>
              <a:rPr lang="en-US" altLang="zh-CN" sz="2000"/>
              <a:t>-</a:t>
            </a:r>
            <a:r>
              <a:rPr lang="zh-CN" altLang="en-US" sz="2000"/>
              <a:t>列论据</a:t>
            </a:r>
            <a:r>
              <a:rPr lang="en-US" altLang="zh-CN" sz="2000"/>
              <a:t>-</a:t>
            </a:r>
            <a:r>
              <a:rPr lang="zh-CN" altLang="en-US" sz="2000"/>
              <a:t>作总结</a:t>
            </a:r>
            <a:endParaRPr lang="zh-CN" altLang="en-US" sz="2000"/>
          </a:p>
          <a:p>
            <a:pPr lvl="0"/>
            <a:r>
              <a:rPr lang="zh-CN" altLang="en-US" sz="2000"/>
              <a:t>夹叙夹议：讲事件</a:t>
            </a:r>
            <a:r>
              <a:rPr lang="en-US" altLang="zh-CN" sz="2000"/>
              <a:t>-</a:t>
            </a:r>
            <a:r>
              <a:rPr lang="zh-CN" altLang="en-US" sz="2000"/>
              <a:t>抒观点</a:t>
            </a:r>
            <a:r>
              <a:rPr lang="en-US" altLang="zh-CN" sz="2000"/>
              <a:t>-</a:t>
            </a:r>
            <a:r>
              <a:rPr lang="zh-CN" altLang="en-US" sz="2000"/>
              <a:t>得结论</a:t>
            </a:r>
            <a:endParaRPr lang="zh-CN" altLang="en-US" sz="2000"/>
          </a:p>
          <a:p>
            <a:pPr lvl="0"/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何谓</a:t>
            </a:r>
            <a:r>
              <a:rPr lang="en-US" altLang="zh-CN"/>
              <a:t>“</a:t>
            </a:r>
            <a:r>
              <a:rPr lang="zh-CN" altLang="en-US"/>
              <a:t>七法</a:t>
            </a:r>
            <a:r>
              <a:rPr lang="en-US" altLang="zh-CN"/>
              <a:t>”</a:t>
            </a:r>
            <a:endParaRPr lang="en-US" altLang="zh-CN"/>
          </a:p>
        </p:txBody>
      </p:sp>
      <p:sp>
        <p:nvSpPr>
          <p:cNvPr id="9218" name="内容占位符 2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/>
              <a:t>1.</a:t>
            </a:r>
            <a:r>
              <a:rPr lang="zh-CN" altLang="en-US"/>
              <a:t>关注主题和性格</a:t>
            </a:r>
            <a:endParaRPr lang="zh-CN" altLang="en-US"/>
          </a:p>
          <a:p>
            <a:pPr lvl="0"/>
            <a:r>
              <a:rPr lang="en-US" altLang="zh-CN"/>
              <a:t>2.</a:t>
            </a:r>
            <a:r>
              <a:rPr lang="zh-CN" altLang="en-US"/>
              <a:t>完型第一段往往揭示主题</a:t>
            </a:r>
            <a:endParaRPr lang="zh-CN" altLang="en-US"/>
          </a:p>
          <a:p>
            <a:pPr lvl="0"/>
            <a:r>
              <a:rPr lang="en-US" altLang="zh-CN"/>
              <a:t>3.</a:t>
            </a:r>
            <a:r>
              <a:rPr lang="zh-CN" altLang="en-US"/>
              <a:t>名词看复现（原词、近义词、反义词）</a:t>
            </a:r>
            <a:endParaRPr lang="zh-CN" altLang="en-US"/>
          </a:p>
          <a:p>
            <a:pPr lvl="0"/>
            <a:r>
              <a:rPr lang="en-US" altLang="zh-CN"/>
              <a:t>4.</a:t>
            </a:r>
            <a:r>
              <a:rPr lang="zh-CN" altLang="en-US"/>
              <a:t>注重语境和常识</a:t>
            </a:r>
            <a:endParaRPr lang="zh-CN" altLang="en-US"/>
          </a:p>
          <a:p>
            <a:pPr lvl="0"/>
            <a:r>
              <a:rPr lang="en-US" altLang="zh-CN"/>
              <a:t>5.</a:t>
            </a:r>
            <a:r>
              <a:rPr lang="zh-CN" altLang="en-US"/>
              <a:t>动词看连贯</a:t>
            </a:r>
            <a:endParaRPr lang="zh-CN" altLang="en-US"/>
          </a:p>
          <a:p>
            <a:pPr lvl="0"/>
            <a:r>
              <a:rPr lang="en-US" altLang="zh-CN"/>
              <a:t>6</a:t>
            </a:r>
            <a:r>
              <a:rPr lang="zh-CN" altLang="en-US"/>
              <a:t>形副看情感</a:t>
            </a:r>
            <a:endParaRPr lang="zh-CN" altLang="en-US"/>
          </a:p>
          <a:p>
            <a:pPr lvl="0"/>
            <a:r>
              <a:rPr lang="en-US" altLang="zh-CN"/>
              <a:t>7.</a:t>
            </a:r>
            <a:r>
              <a:rPr lang="zh-CN" altLang="en-US"/>
              <a:t>三观不正一定是错误选项</a:t>
            </a:r>
            <a:endParaRPr lang="zh-CN" altLang="en-US"/>
          </a:p>
          <a:p>
            <a:pPr lvl="0"/>
            <a:endParaRPr lang="zh-CN" altLang="en-US"/>
          </a:p>
        </p:txBody>
      </p:sp>
    </p:spTree>
  </p:cSld>
  <p:clrMapOvr>
    <a:masterClrMapping/>
  </p:clrMapOvr>
  <p:transition spd="slow">
    <p:wedg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高考英语完形填空真题试炼</a:t>
            </a:r>
            <a:endParaRPr lang="zh-CN" altLang="en-US"/>
          </a:p>
        </p:txBody>
      </p:sp>
      <p:sp>
        <p:nvSpPr>
          <p:cNvPr id="10242" name="内容占位符 2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000"/>
              <a:t>①To become the Olympic champion in the individual (个人) all-around event, Gabby Douglas had to leave everything she ____41____ best. She had to ___42___  her bedroom in Virginia. She had to say ____43____ to her two dogs and to the beach, where she loved to ____44____ waves on her board. But it was ____45____ to take the leap (飞跃), however ____46____ it would be. Even at 14, Douglas knew that. So she ____47____ about 1,200 miles away from home, to ____48____ with a coach from China. She lived with a family she had never ____49____ and everything was new to her.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高考英语完形填空真题试炼</a:t>
            </a:r>
            <a:endParaRPr lang="zh-CN" altLang="en-US"/>
          </a:p>
        </p:txBody>
      </p:sp>
      <p:sp>
        <p:nvSpPr>
          <p:cNvPr id="11266" name="内容占位符 2" title="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1800"/>
              <a:t>②As it turned out, Douglas did ____50____ what she needed to do to become Olympic champion when she ____51____two Russians. The Chinese coach ____52____ Douglas into one of the best gymnasts in the ____53____, helping her skyrocket from an ____54____ member of the national team to the top of the sport. By ____55____ the Olympic all-around title, she became the first black woman to do so. She ____56____ the competition from beginning to end. She said she had felt ____57____ all along that she would win.</a:t>
            </a:r>
            <a:endParaRPr lang="zh-CN" altLang="en-US" sz="1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https://d.book118.com/548142047073006022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宋体</vt:lpstr>
      <vt:lpstr>Office Theme</vt:lpstr>
      <vt:lpstr>2024届用两维七法搞定高考英语完形填空</vt:lpstr>
      <vt:lpstr>目录</vt:lpstr>
      <vt:lpstr>高考英语完形填空题型分析</vt:lpstr>
      <vt:lpstr>高考英语完形填空题型分析2</vt:lpstr>
      <vt:lpstr>何谓“两维”</vt:lpstr>
      <vt:lpstr>何谓“两维”</vt:lpstr>
      <vt:lpstr>何谓“两维”2</vt:lpstr>
      <vt:lpstr>何谓“七法”</vt:lpstr>
      <vt:lpstr>高考英语完形填空真题试炼</vt:lpstr>
      <vt:lpstr>高考英语完形填空真题试炼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2024-08-28T18:01:58.634</cp:lastPrinted>
  <dcterms:created xsi:type="dcterms:W3CDTF">2024-08-28T10:01:58Z</dcterms:created>
  <dcterms:modified xsi:type="dcterms:W3CDTF">2024-08-28T10:01:59Z</dcterms:modified>
</cp:coreProperties>
</file>