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4"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62.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3FA8A8-0427-4F4F-BB83-2D6FC8C8D6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D7F9A1-38DA-47C1-AD73-54E7EC344F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03078C-088B-4F53-9C8E-E172622C49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AAAD38-7D4D-415E-B363-ACA6DCBBB5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F95395-F198-489E-BCCD-F7A1767B43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42BC17-3A02-48B0-B614-386B9C1563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D27FD5-E6CC-4D98-9B26-E667C1490B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1F49BD-EB51-4138-B2A3-4560D9C6EC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F91DC7-EA5F-4153-8DF2-B114585953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137888-BEC3-4067-A7DF-710AE93E71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A9DEA1-DD5B-4979-B9AD-A1BF59254F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4" name="图片 3" descr="3"/>
          <p:cNvPicPr>
            <a:picLocks noChangeAspect="1"/>
          </p:cNvPicPr>
          <p:nvPr/>
        </p:nvPicPr>
        <p:blipFill>
          <a:blip r:embed="rId1"/>
          <a:stretch>
            <a:fillRect/>
          </a:stretch>
        </p:blipFill>
        <p:spPr>
          <a:xfrm>
            <a:off x="0" y="8890"/>
            <a:ext cx="12192000" cy="6840220"/>
          </a:xfrm>
          <a:prstGeom prst="rect">
            <a:avLst/>
          </a:prstGeom>
        </p:spPr>
      </p:pic>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4"/>
            </p:custDataLst>
          </p:nvPr>
        </p:nvSpPr>
        <p:spPr/>
        <p:txBody>
          <a:bodyPr/>
          <a:lstStyle/>
          <a:p>
            <a:fld id="{82F288E0-7875-42C4-84C8-98DBBD3BF4D2}" type="datetimeFigureOut">
              <a:rPr lang="zh-CN" altLang="en-US" smtClean="0"/>
              <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82F288E0-7875-42C4-84C8-98DBBD3BF4D2}"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82F288E0-7875-42C4-84C8-98DBBD3BF4D2}"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82F288E0-7875-42C4-84C8-98DBBD3BF4D2}"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82F288E0-7875-42C4-84C8-98DBBD3BF4D2}"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82F288E0-7875-42C4-84C8-98DBBD3BF4D2}"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82F288E0-7875-42C4-84C8-98DBBD3BF4D2}"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7D9BB5D0-35E4-459D-AEF3-FE4D7C45CC19}"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82F288E0-7875-42C4-84C8-98DBBD3BF4D2}"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7D9BB5D0-35E4-459D-AEF3-FE4D7C45CC19}"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6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7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8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9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0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1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2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tags" Target="../tags/tag57.xml" /><Relationship Id="rId26" Type="http://schemas.openxmlformats.org/officeDocument/2006/relationships/tags" Target="../tags/tag58.xml" /><Relationship Id="rId27" Type="http://schemas.openxmlformats.org/officeDocument/2006/relationships/tags" Target="../tags/tag59.xml" /><Relationship Id="rId28" Type="http://schemas.openxmlformats.org/officeDocument/2006/relationships/tags" Target="../tags/tag60.xml" /><Relationship Id="rId29" Type="http://schemas.openxmlformats.org/officeDocument/2006/relationships/tags" Target="../tags/tag61.xml" /><Relationship Id="rId3" Type="http://schemas.openxmlformats.org/officeDocument/2006/relationships/slideLayout" Target="../slideLayouts/slideLayout14.xml" /><Relationship Id="rId30" Type="http://schemas.openxmlformats.org/officeDocument/2006/relationships/image" Target="../media/image1.png" /><Relationship Id="rId31" Type="http://schemas.openxmlformats.org/officeDocument/2006/relationships/image" Target="file:///D:\qq&#25991;&#20214;\712321467\Image\C2C\Image2\%7b75232B38-A165-1FB7-499C-2E1C792CACB5%7d.png" TargetMode="External" /><Relationship Id="rId32" Type="http://schemas.openxmlformats.org/officeDocument/2006/relationships/image" Target="../media/image2.png" /><Relationship Id="rId33"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25"/>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6"/>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7"/>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2F288E0-7875-42C4-84C8-98DBBD3BF4D2}" type="datetimeFigureOut">
              <a:rPr lang="zh-CN" altLang="en-US" smtClean="0"/>
              <a:t/>
            </a:fld>
            <a:endParaRPr lang="zh-CN" altLang="en-US"/>
          </a:p>
        </p:txBody>
      </p:sp>
      <p:sp>
        <p:nvSpPr>
          <p:cNvPr id="5" name="页脚占位符 4"/>
          <p:cNvSpPr>
            <a:spLocks noGrp="1"/>
          </p:cNvSpPr>
          <p:nvPr>
            <p:ph type="ftr" sz="quarter" idx="3"/>
            <p:custDataLst>
              <p:tags r:id="rId28"/>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9"/>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9BB5D0-35E4-459D-AEF3-FE4D7C45CC19}" type="slidenum">
              <a:rPr lang="zh-CN" altLang="en-US" smtClean="0"/>
              <a:t>0</a:t>
            </a:fld>
            <a:endParaRPr lang="zh-CN" altLang="en-US"/>
          </a:p>
        </p:txBody>
      </p:sp>
      <p:pic>
        <p:nvPicPr>
          <p:cNvPr id="7" name="图片 6" descr="3"/>
          <p:cNvPicPr>
            <a:picLocks noChangeAspect="1"/>
          </p:cNvPicPr>
          <p:nvPr/>
        </p:nvPicPr>
        <p:blipFill>
          <a:blip r:embed="rId30"/>
          <a:stretch>
            <a:fillRect/>
          </a:stretch>
        </p:blipFill>
        <p:spPr>
          <a:xfrm>
            <a:off x="0" y="8890"/>
            <a:ext cx="12192000" cy="6840220"/>
          </a:xfrm>
          <a:prstGeom prst="rect">
            <a:avLst/>
          </a:prstGeom>
        </p:spPr>
      </p:pic>
      <p:pic>
        <p:nvPicPr>
          <p:cNvPr id="8" name="图片 1073743875" descr="学科网 zxxk.com"/>
          <p:cNvPicPr>
            <a:picLocks noChangeAspect="1"/>
          </p:cNvPicPr>
          <p:nvPr/>
        </p:nvPicPr>
        <p:blipFill>
          <a:blip r:embed="rId32" r:link="rId31"/>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500311311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2"/>
          <p:cNvSpPr txBox="1"/>
          <p:nvPr/>
        </p:nvSpPr>
        <p:spPr>
          <a:xfrm>
            <a:off x="451246" y="2234707"/>
            <a:ext cx="11289702" cy="16903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1700"/>
              </a:spcBef>
              <a:spcAft>
                <a:spcPts val="1650"/>
              </a:spcAft>
            </a:pPr>
            <a:r>
              <a:rPr lang="zh-CN" altLang="zh-CN" sz="4000" b="1" kern="2200">
                <a:solidFill>
                  <a:srgbClr val="FF0000"/>
                </a:solidFill>
                <a:latin typeface="微软雅黑" panose="020b0503020204020204" charset="-122"/>
                <a:ea typeface="微软雅黑"/>
                <a:cs typeface="微软雅黑" panose="020b0503020204020204" charset="-122"/>
              </a:rPr>
              <a:t>现代文阅读</a:t>
            </a:r>
            <a:r>
              <a:rPr lang="en-US" altLang="zh-CN" sz="4000" b="1" kern="2200">
                <a:solidFill>
                  <a:srgbClr val="FF0000"/>
                </a:solidFill>
                <a:latin typeface="微软雅黑" panose="020b0503020204020204" charset="-122"/>
                <a:ea typeface="微软雅黑"/>
                <a:cs typeface="微软雅黑" panose="020b0503020204020204" charset="-122"/>
              </a:rPr>
              <a:t>Ⅰ</a:t>
            </a:r>
            <a:r>
              <a:rPr lang="zh-CN" altLang="zh-CN" sz="4000" b="1" kern="2200">
                <a:solidFill>
                  <a:srgbClr val="FF0000"/>
                </a:solidFill>
                <a:latin typeface="微软雅黑" panose="020b0503020204020204" charset="-122"/>
                <a:ea typeface="微软雅黑"/>
                <a:cs typeface="微软雅黑" panose="020b0503020204020204" charset="-122"/>
              </a:rPr>
              <a:t>　信息类文本阅读：</a:t>
            </a:r>
            <a:endParaRPr lang="zh-CN" altLang="zh-CN" sz="4000" b="1" kern="2200">
              <a:solidFill>
                <a:srgbClr val="FF0000"/>
              </a:solidFill>
              <a:latin typeface="微软雅黑" panose="020b0503020204020204" charset="-122"/>
              <a:ea typeface="微软雅黑"/>
              <a:cs typeface="微软雅黑" panose="020b0503020204020204" charset="-122"/>
            </a:endParaRPr>
          </a:p>
          <a:p>
            <a:pPr algn="ctr">
              <a:lnSpc>
                <a:spcPct val="100000"/>
              </a:lnSpc>
              <a:spcBef>
                <a:spcPts val="1700"/>
              </a:spcBef>
              <a:spcAft>
                <a:spcPts val="1650"/>
              </a:spcAft>
            </a:pPr>
            <a:r>
              <a:rPr lang="zh-CN" altLang="en-US" sz="3600" b="1" kern="2200">
                <a:solidFill>
                  <a:srgbClr val="00B050"/>
                </a:solidFill>
                <a:effectLst/>
                <a:latin typeface="微软雅黑" panose="020b0503020204020204" charset="-122"/>
                <a:ea typeface="微软雅黑"/>
                <a:cs typeface="微软雅黑" panose="020b0503020204020204" charset="-122"/>
                <a:sym typeface="+mn-ea"/>
              </a:rPr>
              <a:t>情境化设置下的信息类阅读（下：社会生活类情境命题）</a:t>
            </a:r>
            <a:endParaRPr lang="en-US" altLang="zh-CN" sz="3600" b="1" kern="2200">
              <a:solidFill>
                <a:srgbClr val="00B050"/>
              </a:solidFill>
              <a:effectLst/>
              <a:latin typeface="微软雅黑" panose="020b0503020204020204" charset="-122"/>
              <a:ea typeface="微软雅黑"/>
              <a:cs typeface="微软雅黑" panose="020b0503020204020204" charset="-122"/>
              <a:sym typeface="+mn-ea"/>
            </a:endParaRPr>
          </a:p>
        </p:txBody>
      </p:sp>
      <p:sp>
        <p:nvSpPr>
          <p:cNvPr id="3" name="文本框 2"/>
          <p:cNvSpPr txBox="1"/>
          <p:nvPr/>
        </p:nvSpPr>
        <p:spPr>
          <a:xfrm>
            <a:off x="450850" y="443865"/>
            <a:ext cx="2512060" cy="33718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1600" b="1" kern="2200">
                <a:solidFill>
                  <a:srgbClr val="0000FF"/>
                </a:solidFill>
                <a:latin typeface="微软雅黑" panose="020b0503020204020204" charset="-122"/>
                <a:ea typeface="微软雅黑"/>
                <a:cs typeface="微软雅黑" panose="020b0503020204020204" charset="-122"/>
                <a:sym typeface="+mn-ea"/>
              </a:rPr>
              <a:t>2024</a:t>
            </a:r>
            <a:r>
              <a:rPr lang="zh-CN" altLang="zh-CN" sz="1600" b="1" kern="2200">
                <a:solidFill>
                  <a:srgbClr val="0000FF"/>
                </a:solidFill>
                <a:latin typeface="微软雅黑" panose="020b0503020204020204" charset="-122"/>
                <a:ea typeface="微软雅黑"/>
                <a:cs typeface="微软雅黑" panose="020b0503020204020204" charset="-122"/>
                <a:sym typeface="+mn-ea"/>
              </a:rPr>
              <a:t>年高考第一轮总复习</a:t>
            </a:r>
            <a:endParaRPr lang="zh-CN" altLang="zh-CN" sz="1600" b="1" kern="2200">
              <a:solidFill>
                <a:srgbClr val="0000FF"/>
              </a:solidFill>
              <a:latin typeface="微软雅黑" panose="020b0503020204020204" charset="-122"/>
              <a:ea typeface="微软雅黑"/>
              <a:cs typeface="微软雅黑" panose="020b0503020204020204" charset="-122"/>
              <a:sym typeface="+mn-e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2"/>
          <p:cNvSpPr txBox="1"/>
          <p:nvPr/>
        </p:nvSpPr>
        <p:spPr>
          <a:xfrm>
            <a:off x="296077" y="728655"/>
            <a:ext cx="11631791" cy="7372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Aft>
                <a:spcPct val="0"/>
              </a:spcAft>
            </a:pPr>
            <a:r>
              <a:rPr lang="zh-CN" altLang="zh-CN" sz="2800" b="1" kern="100">
                <a:solidFill>
                  <a:srgbClr val="FF0000"/>
                </a:solidFill>
                <a:latin typeface="+mj-ea"/>
                <a:ea typeface="+mj-ea"/>
                <a:cs typeface="Times New Roman" panose="02020603050405020304"/>
              </a:rPr>
              <a:t>命题点三　社会生活类情境命题</a:t>
            </a:r>
            <a:endParaRPr lang="zh-CN" altLang="zh-CN" sz="2800" b="1" kern="100">
              <a:solidFill>
                <a:srgbClr val="FF0000"/>
              </a:solidFill>
              <a:effectLst/>
              <a:latin typeface="+mj-ea"/>
              <a:ea typeface="+mj-ea"/>
              <a:cs typeface="Times New Roman" panose="02020603050405020304"/>
            </a:endParaRPr>
          </a:p>
        </p:txBody>
      </p:sp>
      <p:sp>
        <p:nvSpPr>
          <p:cNvPr id="5" name="文本框 2"/>
          <p:cNvSpPr txBox="1"/>
          <p:nvPr/>
        </p:nvSpPr>
        <p:spPr>
          <a:xfrm>
            <a:off x="297164" y="2211096"/>
            <a:ext cx="11631791" cy="30918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60400" algn="just">
              <a:lnSpc>
                <a:spcPct val="150000"/>
              </a:lnSpc>
              <a:spcAft>
                <a:spcPct val="0"/>
              </a:spcAft>
            </a:pPr>
            <a:r>
              <a:rPr lang="zh-CN" altLang="zh-CN" sz="2600" kern="100">
                <a:latin typeface="楷体" panose="02010609060101010101" charset="-122"/>
                <a:ea typeface="楷体" panose="02010609060101010101" charset="-122"/>
                <a:cs typeface="Times New Roman" panose="02020603050405020304"/>
              </a:rPr>
              <a:t>真实、富有意义的语文实践活动情理是学生语文学科核心素养形成、发展和表现的载体。社会生活情境指向校内外具体的社会生活，强调学生在具体生活场域中开展的语文实践活动，强调语言交际活动的对象、目的和表达方式等。主要包括日常生活情境和重大社会现实场景。题型呈现出开放式特点，或与课内比较，或与社会情境相联系。</a:t>
            </a:r>
            <a:endParaRPr lang="zh-CN" altLang="zh-CN" sz="1050" kern="100">
              <a:effectLst/>
              <a:latin typeface="楷体" panose="02010609060101010101" charset="-122"/>
              <a:ea typeface="楷体" panose="02010609060101010101" charset="-122"/>
              <a:cs typeface="Courier New" panose="02070309020205020404"/>
            </a:endParaRPr>
          </a:p>
        </p:txBody>
      </p:sp>
      <p:pic>
        <p:nvPicPr>
          <p:cNvPr id="2" name="Picture 2"/>
          <p:cNvPicPr>
            <a:picLocks noChangeAspect="1"/>
          </p:cNvPicPr>
          <p:nvPr/>
        </p:nvPicPr>
        <p:blipFill>
          <a:blip r:embed="rId2"/>
          <a:stretch>
            <a:fillRect/>
          </a:stretch>
        </p:blipFill>
        <p:spPr>
          <a:xfrm flipH="1">
            <a:off x="11404600" y="12357100"/>
            <a:ext cx="0" cy="0"/>
          </a:xfrm>
          <a:prstGeom prst="rect">
            <a:avLst/>
          </a:prstGeom>
          <a:ln>
            <a:noFill/>
          </a:ln>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表格 1"/>
          <p:cNvGraphicFramePr>
            <a:graphicFrameLocks noGrp="1"/>
          </p:cNvGraphicFramePr>
          <p:nvPr/>
        </p:nvGraphicFramePr>
        <p:xfrm>
          <a:off x="386064" y="1268724"/>
          <a:ext cx="11521472" cy="4663440"/>
        </p:xfrm>
        <a:graphic>
          <a:graphicData uri="http://schemas.openxmlformats.org/drawingml/2006/table">
            <a:tbl>
              <a:tblPr/>
              <a:tblGrid>
                <a:gridCol w="731522"/>
                <a:gridCol w="10789950"/>
              </a:tblGrid>
              <a:tr h="714626">
                <a:tc>
                  <a:txBody>
                    <a:bodyPr vert="horz" wrap="square"/>
                    <a:lstStyle/>
                    <a:p>
                      <a:pPr algn="ctr">
                        <a:lnSpc>
                          <a:spcPct val="150000"/>
                        </a:lnSpc>
                        <a:spcAft>
                          <a:spcPct val="0"/>
                        </a:spcAft>
                      </a:pPr>
                      <a:r>
                        <a:rPr lang="zh-CN" sz="1700" kern="100">
                          <a:effectLst/>
                          <a:latin typeface="Times New Roman" panose="02020603050405020304"/>
                          <a:ea typeface="微软雅黑"/>
                          <a:cs typeface="Times New Roman" panose="02020603050405020304"/>
                        </a:rPr>
                        <a:t>精准</a:t>
                      </a:r>
                      <a:endParaRPr lang="zh-CN" sz="1700" kern="100">
                        <a:effectLst/>
                        <a:latin typeface="宋体" panose="02010600030101010101" pitchFamily="2" charset="-122"/>
                        <a:cs typeface="Courier New" panose="02070309020205020404"/>
                      </a:endParaRPr>
                    </a:p>
                    <a:p>
                      <a:pPr algn="ctr">
                        <a:lnSpc>
                          <a:spcPct val="150000"/>
                        </a:lnSpc>
                        <a:spcAft>
                          <a:spcPct val="0"/>
                        </a:spcAft>
                      </a:pPr>
                      <a:r>
                        <a:rPr lang="zh-CN" sz="1700" kern="100">
                          <a:effectLst/>
                          <a:latin typeface="Times New Roman" panose="02020603050405020304"/>
                          <a:ea typeface="微软雅黑"/>
                          <a:cs typeface="Times New Roman" panose="02020603050405020304"/>
                        </a:rPr>
                        <a:t>审题</a:t>
                      </a:r>
                      <a:endParaRPr lang="zh-CN" sz="1700" kern="100">
                        <a:effectLst/>
                        <a:latin typeface="宋体" panose="02010600030101010101" pitchFamily="2" charset="-122"/>
                        <a:cs typeface="Courier New" panose="02070309020205020404"/>
                      </a:endParaRPr>
                    </a:p>
                  </a:txBody>
                  <a:tcPr marL="27486" marR="2748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lnSpc>
                          <a:spcPct val="150000"/>
                        </a:lnSpc>
                        <a:spcAft>
                          <a:spcPct val="0"/>
                        </a:spcAft>
                      </a:pPr>
                      <a:r>
                        <a:rPr lang="zh-CN" sz="1700" kern="100">
                          <a:effectLst/>
                          <a:latin typeface="宋体" panose="02010600030101010101" pitchFamily="2" charset="-122"/>
                          <a:ea typeface="宋体" panose="02010600030101010101" pitchFamily="2" charset="-122"/>
                          <a:cs typeface="宋体" panose="02010600030101010101" pitchFamily="2" charset="-122"/>
                        </a:rPr>
                        <a:t>题干中总有</a:t>
                      </a:r>
                      <a:r>
                        <a:rPr lang="en-US" sz="1700" kern="100">
                          <a:effectLst/>
                          <a:latin typeface="宋体" panose="02010600030101010101" pitchFamily="2" charset="-122"/>
                          <a:ea typeface="宋体" panose="02010600030101010101" pitchFamily="2" charset="-122"/>
                          <a:cs typeface="宋体" panose="02010600030101010101" pitchFamily="2" charset="-122"/>
                        </a:rPr>
                        <a:t>“</a:t>
                      </a:r>
                      <a:r>
                        <a:rPr lang="zh-CN" sz="1700" kern="100">
                          <a:effectLst/>
                          <a:latin typeface="宋体" panose="02010600030101010101" pitchFamily="2" charset="-122"/>
                          <a:ea typeface="宋体" panose="02010600030101010101" pitchFamily="2" charset="-122"/>
                          <a:cs typeface="宋体" panose="02010600030101010101" pitchFamily="2" charset="-122"/>
                        </a:rPr>
                        <a:t>准确理解文本，运用文中观点或理论</a:t>
                      </a:r>
                      <a:r>
                        <a:rPr lang="en-US" sz="1700" kern="100">
                          <a:effectLst/>
                          <a:latin typeface="宋体" panose="02010600030101010101" pitchFamily="2" charset="-122"/>
                          <a:ea typeface="宋体" panose="02010600030101010101" pitchFamily="2" charset="-122"/>
                          <a:cs typeface="宋体" panose="02010600030101010101" pitchFamily="2" charset="-122"/>
                        </a:rPr>
                        <a:t>”</a:t>
                      </a:r>
                      <a:r>
                        <a:rPr lang="zh-CN" sz="1700" kern="100">
                          <a:effectLst/>
                          <a:latin typeface="宋体" panose="02010600030101010101" pitchFamily="2" charset="-122"/>
                          <a:ea typeface="宋体" panose="02010600030101010101" pitchFamily="2" charset="-122"/>
                          <a:cs typeface="宋体" panose="02010600030101010101" pitchFamily="2" charset="-122"/>
                        </a:rPr>
                        <a:t>解决社会实际问题，重在理解文本，迁移运用，提供一个关联点，向文本内寻找答案，不可漫无目的</a:t>
                      </a:r>
                      <a:endParaRPr lang="zh-CN" sz="1700" kern="100">
                        <a:effectLst/>
                        <a:latin typeface="宋体" panose="02010600030101010101" pitchFamily="2" charset="-122"/>
                        <a:ea typeface="宋体" panose="02010600030101010101" pitchFamily="2" charset="-122"/>
                        <a:cs typeface="宋体" panose="02010600030101010101" pitchFamily="2" charset="-122"/>
                      </a:endParaRPr>
                    </a:p>
                  </a:txBody>
                  <a:tcPr marL="27486" marR="2748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811337">
                <a:tc>
                  <a:txBody>
                    <a:bodyPr vert="horz" wrap="square"/>
                    <a:lstStyle/>
                    <a:p>
                      <a:pPr algn="ctr">
                        <a:lnSpc>
                          <a:spcPct val="150000"/>
                        </a:lnSpc>
                        <a:spcAft>
                          <a:spcPct val="0"/>
                        </a:spcAft>
                      </a:pPr>
                      <a:r>
                        <a:rPr lang="zh-CN" sz="1700" kern="100">
                          <a:effectLst/>
                          <a:latin typeface="Times New Roman" panose="02020603050405020304"/>
                          <a:ea typeface="微软雅黑"/>
                          <a:cs typeface="Times New Roman" panose="02020603050405020304"/>
                        </a:rPr>
                        <a:t>答题</a:t>
                      </a:r>
                      <a:endParaRPr lang="zh-CN" sz="1700" kern="100">
                        <a:effectLst/>
                        <a:latin typeface="宋体" panose="02010600030101010101" pitchFamily="2" charset="-122"/>
                        <a:cs typeface="Courier New" panose="02070309020205020404"/>
                      </a:endParaRPr>
                    </a:p>
                    <a:p>
                      <a:pPr algn="ctr">
                        <a:lnSpc>
                          <a:spcPct val="150000"/>
                        </a:lnSpc>
                        <a:spcAft>
                          <a:spcPct val="0"/>
                        </a:spcAft>
                      </a:pPr>
                      <a:r>
                        <a:rPr lang="zh-CN" sz="1700" kern="100">
                          <a:effectLst/>
                          <a:latin typeface="Times New Roman" panose="02020603050405020304"/>
                          <a:ea typeface="微软雅黑"/>
                          <a:cs typeface="Times New Roman" panose="02020603050405020304"/>
                        </a:rPr>
                        <a:t>角度</a:t>
                      </a:r>
                      <a:endParaRPr lang="zh-CN" sz="1700" kern="100">
                        <a:effectLst/>
                        <a:latin typeface="宋体" panose="02010600030101010101" pitchFamily="2" charset="-122"/>
                        <a:cs typeface="Courier New" panose="02070309020205020404"/>
                      </a:endParaRPr>
                    </a:p>
                  </a:txBody>
                  <a:tcPr marL="27486" marR="2748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lnSpc>
                          <a:spcPct val="150000"/>
                        </a:lnSpc>
                        <a:spcAft>
                          <a:spcPct val="0"/>
                        </a:spcAft>
                      </a:pPr>
                      <a:r>
                        <a:rPr lang="en-US" sz="1700" kern="100">
                          <a:effectLst/>
                          <a:latin typeface="宋体" panose="02010600030101010101" pitchFamily="2" charset="-122"/>
                          <a:ea typeface="宋体" panose="02010600030101010101" pitchFamily="2" charset="-122"/>
                          <a:cs typeface="宋体" panose="02010600030101010101" pitchFamily="2" charset="-122"/>
                        </a:rPr>
                        <a:t>1.</a:t>
                      </a:r>
                      <a:r>
                        <a:rPr lang="zh-CN" sz="1700" kern="100">
                          <a:effectLst/>
                          <a:latin typeface="宋体" panose="02010600030101010101" pitchFamily="2" charset="-122"/>
                          <a:ea typeface="宋体" panose="02010600030101010101" pitchFamily="2" charset="-122"/>
                          <a:cs typeface="宋体" panose="02010600030101010101" pitchFamily="2" charset="-122"/>
                        </a:rPr>
                        <a:t>阅读文本，从整体上对文本有较为深入的理解。知识迁移类试题可设置在多则文本的信息类文本阅读或文学类文本阅读中，也可以设置在单文本的文学类文本阅读中，但深入理解文本始终是进行知识迁移的基础。对于文本中重要概念的内涵与外延、重要的观点与认识，考生要有准确的理解，找到文本知识与实际问题的对接点。同时，考生也可以结合自己对社会现实的认知，深入理解文本内容。</a:t>
                      </a:r>
                      <a:endParaRPr lang="zh-CN" sz="1700" kern="100">
                        <a:effectLst/>
                        <a:latin typeface="宋体" panose="02010600030101010101" pitchFamily="2" charset="-122"/>
                        <a:ea typeface="宋体" panose="02010600030101010101" pitchFamily="2" charset="-122"/>
                        <a:cs typeface="宋体" panose="02010600030101010101" pitchFamily="2" charset="-122"/>
                      </a:endParaRPr>
                    </a:p>
                    <a:p>
                      <a:pPr algn="l">
                        <a:lnSpc>
                          <a:spcPct val="150000"/>
                        </a:lnSpc>
                        <a:spcAft>
                          <a:spcPct val="0"/>
                        </a:spcAft>
                      </a:pPr>
                      <a:r>
                        <a:rPr lang="en-US" sz="1700" kern="100">
                          <a:effectLst/>
                          <a:latin typeface="宋体" panose="02010600030101010101" pitchFamily="2" charset="-122"/>
                          <a:ea typeface="宋体" panose="02010600030101010101" pitchFamily="2" charset="-122"/>
                          <a:cs typeface="宋体" panose="02010600030101010101" pitchFamily="2" charset="-122"/>
                        </a:rPr>
                        <a:t>2.</a:t>
                      </a:r>
                      <a:r>
                        <a:rPr lang="zh-CN" sz="1700" kern="100">
                          <a:effectLst/>
                          <a:latin typeface="宋体" panose="02010600030101010101" pitchFamily="2" charset="-122"/>
                          <a:ea typeface="宋体" panose="02010600030101010101" pitchFamily="2" charset="-122"/>
                          <a:cs typeface="宋体" panose="02010600030101010101" pitchFamily="2" charset="-122"/>
                        </a:rPr>
                        <a:t>要正确对应理论与现实，确认“关联点”。即将试题提到的现实问题与文本中的相关理论知识准确对应起来。只有准确、深入地理解文本知识，才能“对症下药”，找到应对现实问题的相关理论知识。这个“关联点”可以是多文本间的，也可以是题干与文本之间的。如多文本虽然不属于同一篇文章，但一定是有联系的，而知识迁移类题目往往就“联系”设题。考生审题时，应该格外注意试题要求分析的“关联点”。</a:t>
                      </a:r>
                      <a:endParaRPr lang="zh-CN" sz="1700" kern="100">
                        <a:effectLst/>
                        <a:latin typeface="宋体" panose="02010600030101010101" pitchFamily="2" charset="-122"/>
                        <a:ea typeface="宋体" panose="02010600030101010101" pitchFamily="2" charset="-122"/>
                        <a:cs typeface="宋体" panose="02010600030101010101" pitchFamily="2" charset="-122"/>
                      </a:endParaRPr>
                    </a:p>
                    <a:p>
                      <a:pPr algn="l">
                        <a:lnSpc>
                          <a:spcPct val="150000"/>
                        </a:lnSpc>
                        <a:spcAft>
                          <a:spcPct val="0"/>
                        </a:spcAft>
                      </a:pPr>
                      <a:r>
                        <a:rPr lang="en-US" sz="1700" kern="100">
                          <a:effectLst/>
                          <a:latin typeface="宋体" panose="02010600030101010101" pitchFamily="2" charset="-122"/>
                          <a:ea typeface="宋体" panose="02010600030101010101" pitchFamily="2" charset="-122"/>
                          <a:cs typeface="宋体" panose="02010600030101010101" pitchFamily="2" charset="-122"/>
                        </a:rPr>
                        <a:t>3.</a:t>
                      </a:r>
                      <a:r>
                        <a:rPr lang="zh-CN" sz="1700" kern="100">
                          <a:effectLst/>
                          <a:latin typeface="宋体" panose="02010600030101010101" pitchFamily="2" charset="-122"/>
                          <a:ea typeface="宋体" panose="02010600030101010101" pitchFamily="2" charset="-122"/>
                          <a:cs typeface="宋体" panose="02010600030101010101" pitchFamily="2" charset="-122"/>
                        </a:rPr>
                        <a:t>从</a:t>
                      </a:r>
                      <a:r>
                        <a:rPr lang="en-US" sz="1700" kern="100">
                          <a:effectLst/>
                          <a:latin typeface="宋体" panose="02010600030101010101" pitchFamily="2" charset="-122"/>
                          <a:ea typeface="宋体" panose="02010600030101010101" pitchFamily="2" charset="-122"/>
                          <a:cs typeface="宋体" panose="02010600030101010101" pitchFamily="2" charset="-122"/>
                        </a:rPr>
                        <a:t>“</a:t>
                      </a:r>
                      <a:r>
                        <a:rPr lang="zh-CN" sz="1700" kern="100">
                          <a:effectLst/>
                          <a:latin typeface="宋体" panose="02010600030101010101" pitchFamily="2" charset="-122"/>
                          <a:ea typeface="宋体" panose="02010600030101010101" pitchFamily="2" charset="-122"/>
                          <a:cs typeface="宋体" panose="02010600030101010101" pitchFamily="2" charset="-122"/>
                        </a:rPr>
                        <a:t>关联点</a:t>
                      </a:r>
                      <a:r>
                        <a:rPr lang="en-US" sz="1700" kern="100">
                          <a:effectLst/>
                          <a:latin typeface="宋体" panose="02010600030101010101" pitchFamily="2" charset="-122"/>
                          <a:ea typeface="宋体" panose="02010600030101010101" pitchFamily="2" charset="-122"/>
                          <a:cs typeface="宋体" panose="02010600030101010101" pitchFamily="2" charset="-122"/>
                        </a:rPr>
                        <a:t>”</a:t>
                      </a:r>
                      <a:r>
                        <a:rPr lang="zh-CN" sz="1700" kern="100">
                          <a:effectLst/>
                          <a:latin typeface="宋体" panose="02010600030101010101" pitchFamily="2" charset="-122"/>
                          <a:ea typeface="宋体" panose="02010600030101010101" pitchFamily="2" charset="-122"/>
                          <a:cs typeface="宋体" panose="02010600030101010101" pitchFamily="2" charset="-122"/>
                        </a:rPr>
                        <a:t>入手，结合试题要求，从文本中提取对应信息。</a:t>
                      </a:r>
                      <a:r>
                        <a:rPr lang="en-US" sz="1700" kern="100">
                          <a:effectLst/>
                          <a:latin typeface="宋体" panose="02010600030101010101" pitchFamily="2" charset="-122"/>
                          <a:ea typeface="宋体" panose="02010600030101010101" pitchFamily="2" charset="-122"/>
                          <a:cs typeface="宋体" panose="02010600030101010101" pitchFamily="2" charset="-122"/>
                        </a:rPr>
                        <a:t>“</a:t>
                      </a:r>
                      <a:r>
                        <a:rPr lang="zh-CN" sz="1700" kern="100">
                          <a:effectLst/>
                          <a:latin typeface="宋体" panose="02010600030101010101" pitchFamily="2" charset="-122"/>
                          <a:ea typeface="宋体" panose="02010600030101010101" pitchFamily="2" charset="-122"/>
                          <a:cs typeface="宋体" panose="02010600030101010101" pitchFamily="2" charset="-122"/>
                        </a:rPr>
                        <a:t>关联点</a:t>
                      </a:r>
                      <a:r>
                        <a:rPr lang="en-US" sz="1700" kern="100">
                          <a:effectLst/>
                          <a:latin typeface="宋体" panose="02010600030101010101" pitchFamily="2" charset="-122"/>
                          <a:ea typeface="宋体" panose="02010600030101010101" pitchFamily="2" charset="-122"/>
                          <a:cs typeface="宋体" panose="02010600030101010101" pitchFamily="2" charset="-122"/>
                        </a:rPr>
                        <a:t>” </a:t>
                      </a:r>
                      <a:r>
                        <a:rPr lang="zh-CN" sz="1700" kern="100">
                          <a:effectLst/>
                          <a:latin typeface="宋体" panose="02010600030101010101" pitchFamily="2" charset="-122"/>
                          <a:ea typeface="宋体" panose="02010600030101010101" pitchFamily="2" charset="-122"/>
                          <a:cs typeface="宋体" panose="02010600030101010101" pitchFamily="2" charset="-122"/>
                        </a:rPr>
                        <a:t>既是多文本间的联系点，也是试题要求切入文本的角度，故从</a:t>
                      </a:r>
                      <a:r>
                        <a:rPr lang="en-US" sz="1700" kern="100">
                          <a:effectLst/>
                          <a:latin typeface="宋体" panose="02010600030101010101" pitchFamily="2" charset="-122"/>
                          <a:ea typeface="宋体" panose="02010600030101010101" pitchFamily="2" charset="-122"/>
                          <a:cs typeface="宋体" panose="02010600030101010101" pitchFamily="2" charset="-122"/>
                        </a:rPr>
                        <a:t>“</a:t>
                      </a:r>
                      <a:r>
                        <a:rPr lang="zh-CN" sz="1700" kern="100">
                          <a:effectLst/>
                          <a:latin typeface="宋体" panose="02010600030101010101" pitchFamily="2" charset="-122"/>
                          <a:ea typeface="宋体" panose="02010600030101010101" pitchFamily="2" charset="-122"/>
                          <a:cs typeface="宋体" panose="02010600030101010101" pitchFamily="2" charset="-122"/>
                        </a:rPr>
                        <a:t>关联点</a:t>
                      </a:r>
                      <a:r>
                        <a:rPr lang="en-US" sz="1700" kern="100">
                          <a:effectLst/>
                          <a:latin typeface="宋体" panose="02010600030101010101" pitchFamily="2" charset="-122"/>
                          <a:ea typeface="宋体" panose="02010600030101010101" pitchFamily="2" charset="-122"/>
                          <a:cs typeface="宋体" panose="02010600030101010101" pitchFamily="2" charset="-122"/>
                        </a:rPr>
                        <a:t>”</a:t>
                      </a:r>
                      <a:r>
                        <a:rPr lang="zh-CN" sz="1700" kern="100">
                          <a:effectLst/>
                          <a:latin typeface="宋体" panose="02010600030101010101" pitchFamily="2" charset="-122"/>
                          <a:ea typeface="宋体" panose="02010600030101010101" pitchFamily="2" charset="-122"/>
                          <a:cs typeface="宋体" panose="02010600030101010101" pitchFamily="2" charset="-122"/>
                        </a:rPr>
                        <a:t>切入文本并正确分析是答题的关键。</a:t>
                      </a:r>
                      <a:endParaRPr lang="zh-CN" sz="1700" kern="100">
                        <a:effectLst/>
                        <a:latin typeface="宋体" panose="02010600030101010101" pitchFamily="2" charset="-122"/>
                        <a:ea typeface="宋体" panose="02010600030101010101" pitchFamily="2" charset="-122"/>
                        <a:cs typeface="宋体" panose="02010600030101010101" pitchFamily="2" charset="-122"/>
                      </a:endParaRPr>
                    </a:p>
                  </a:txBody>
                  <a:tcPr marL="27486" marR="2748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3" name="文本框 2"/>
          <p:cNvSpPr txBox="1"/>
          <p:nvPr/>
        </p:nvSpPr>
        <p:spPr>
          <a:xfrm>
            <a:off x="5370195" y="597535"/>
            <a:ext cx="1503680" cy="49149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00" b="1">
                <a:solidFill>
                  <a:srgbClr val="00B050"/>
                </a:solidFill>
                <a:sym typeface="+mn-ea"/>
              </a:rPr>
              <a:t>增分有道</a:t>
            </a:r>
            <a:endParaRPr lang="zh-CN" altLang="en-US" sz="2600" b="1">
              <a:solidFill>
                <a:srgbClr val="00B050"/>
              </a:solidFill>
              <a:sym typeface="+mn-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表格 1"/>
          <p:cNvGraphicFramePr>
            <a:graphicFrameLocks noGrp="1"/>
          </p:cNvGraphicFramePr>
          <p:nvPr/>
        </p:nvGraphicFramePr>
        <p:xfrm>
          <a:off x="515287" y="1139501"/>
          <a:ext cx="10972800" cy="3420437"/>
        </p:xfrm>
        <a:graphic>
          <a:graphicData uri="http://schemas.openxmlformats.org/drawingml/2006/table">
            <a:tbl>
              <a:tblPr/>
              <a:tblGrid>
                <a:gridCol w="1222370"/>
                <a:gridCol w="9750430"/>
              </a:tblGrid>
              <a:tr h="3420437">
                <a:tc>
                  <a:txBody>
                    <a:bodyPr vert="horz" wrap="square"/>
                    <a:lstStyle/>
                    <a:p>
                      <a:pPr algn="ctr">
                        <a:lnSpc>
                          <a:spcPct val="150000"/>
                        </a:lnSpc>
                        <a:spcAft>
                          <a:spcPct val="0"/>
                        </a:spcAft>
                      </a:pPr>
                      <a:r>
                        <a:rPr lang="zh-CN" sz="2600" kern="100">
                          <a:effectLst/>
                          <a:latin typeface="Times New Roman" panose="02020603050405020304"/>
                          <a:ea typeface="微软雅黑"/>
                          <a:cs typeface="Times New Roman" panose="02020603050405020304"/>
                        </a:rPr>
                        <a:t>答题</a:t>
                      </a:r>
                      <a:endParaRPr lang="zh-CN" sz="1050" kern="100">
                        <a:effectLst/>
                        <a:latin typeface="宋体" panose="02010600030101010101" pitchFamily="2" charset="-122"/>
                        <a:cs typeface="Courier New" panose="02070309020205020404"/>
                      </a:endParaRPr>
                    </a:p>
                    <a:p>
                      <a:pPr algn="ctr">
                        <a:lnSpc>
                          <a:spcPct val="150000"/>
                        </a:lnSpc>
                        <a:spcAft>
                          <a:spcPct val="0"/>
                        </a:spcAft>
                      </a:pPr>
                      <a:r>
                        <a:rPr lang="zh-CN" sz="2600" kern="100">
                          <a:effectLst/>
                          <a:latin typeface="Times New Roman" panose="02020603050405020304"/>
                          <a:ea typeface="微软雅黑"/>
                          <a:cs typeface="Times New Roman" panose="02020603050405020304"/>
                        </a:rPr>
                        <a:t>模板</a:t>
                      </a:r>
                      <a:endParaRPr lang="zh-CN" sz="1050" kern="100">
                        <a:effectLst/>
                        <a:latin typeface="宋体" panose="02010600030101010101" pitchFamily="2" charset="-122"/>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endParaRPr lang="en-US" sz="2600" kern="100">
                        <a:effectLst/>
                        <a:latin typeface="Times New Roman" panose="02020603050405020304"/>
                        <a:ea typeface="微软雅黑"/>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80897" name="Picture 1"/>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2072183" y="1739314"/>
            <a:ext cx="9091586" cy="2149370"/>
          </a:xfrm>
          <a:prstGeom prst="rect">
            <a:avLst/>
          </a:prstGeom>
          <a:extLst>
            <a:ext uri="{909E8E84-426E-40DD-AFC4-6F175D3DCCD1}">
              <a14:hiddenFill xmlns:a14="http://schemas.microsoft.com/office/drawing/2010/main">
                <a:solidFill>
                  <a:srgbClr val="FFFFFF"/>
                </a:solidFill>
              </a14:hiddenFill>
            </a:ext>
          </a:extLst>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2"/>
          <p:cNvSpPr txBox="1"/>
          <p:nvPr/>
        </p:nvSpPr>
        <p:spPr>
          <a:xfrm>
            <a:off x="277027" y="770247"/>
            <a:ext cx="11631791" cy="42926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zh-CN" altLang="zh-CN" sz="2600" b="1" kern="100">
                <a:latin typeface="Times New Roman" panose="02020603050405020304"/>
                <a:ea typeface="黑体" panose="02010609060101010101" charset="-122"/>
                <a:cs typeface="Times New Roman" panose="02020603050405020304"/>
              </a:rPr>
              <a:t>边练边悟</a:t>
            </a:r>
            <a:r>
              <a:rPr lang="zh-CN" altLang="zh-CN" sz="2600" kern="100">
                <a:latin typeface="Times New Roman" panose="02020603050405020304"/>
                <a:ea typeface="微软雅黑"/>
                <a:cs typeface="Times New Roman" panose="02020603050405020304"/>
              </a:rPr>
              <a:t>　阅读下面的文字，完成</a:t>
            </a:r>
            <a:r>
              <a:rPr lang="en-US" altLang="zh-CN" sz="2600" kern="100">
                <a:latin typeface="Times New Roman" panose="02020603050405020304"/>
                <a:ea typeface="微软雅黑"/>
                <a:cs typeface="Courier New" panose="02070309020205020404"/>
              </a:rPr>
              <a:t>1</a:t>
            </a:r>
            <a:r>
              <a:rPr lang="zh-CN" altLang="zh-CN" sz="2600" kern="100">
                <a:latin typeface="Times New Roman" panose="02020603050405020304"/>
                <a:ea typeface="微软雅黑"/>
                <a:cs typeface="Times New Roman" panose="02020603050405020304"/>
              </a:rPr>
              <a:t>～</a:t>
            </a:r>
            <a:r>
              <a:rPr lang="en-US" altLang="zh-CN" sz="2600" kern="100">
                <a:latin typeface="Times New Roman" panose="02020603050405020304"/>
                <a:ea typeface="微软雅黑"/>
                <a:cs typeface="Courier New" panose="02070309020205020404"/>
              </a:rPr>
              <a:t>5</a:t>
            </a:r>
            <a:r>
              <a:rPr lang="zh-CN" altLang="zh-CN" sz="2600" kern="100">
                <a:latin typeface="Times New Roman" panose="02020603050405020304"/>
                <a:ea typeface="微软雅黑"/>
                <a:cs typeface="Times New Roman" panose="02020603050405020304"/>
              </a:rPr>
              <a:t>题。</a:t>
            </a:r>
            <a:endParaRPr lang="zh-CN" altLang="zh-CN" sz="1050" kern="100">
              <a:latin typeface="宋体" panose="02010600030101010101" pitchFamily="2" charset="-122"/>
              <a:cs typeface="Courier New" panose="02070309020205020404"/>
            </a:endParaRPr>
          </a:p>
          <a:p>
            <a:pPr indent="662940" algn="just">
              <a:lnSpc>
                <a:spcPct val="150000"/>
              </a:lnSpc>
              <a:spcAft>
                <a:spcPct val="0"/>
              </a:spcAft>
            </a:pPr>
            <a:r>
              <a:rPr lang="zh-CN" altLang="zh-CN" sz="2600" b="1" kern="100">
                <a:latin typeface="Times New Roman" panose="02020603050405020304"/>
                <a:ea typeface="黑体" panose="02010609060101010101" charset="-122"/>
                <a:cs typeface="Times New Roman" panose="02020603050405020304"/>
              </a:rPr>
              <a:t>材料一：</a:t>
            </a:r>
            <a:endParaRPr lang="zh-CN" altLang="zh-CN" sz="1050" kern="100">
              <a:latin typeface="宋体" panose="02010600030101010101" pitchFamily="2" charset="-122"/>
              <a:cs typeface="Courier New" panose="02070309020205020404"/>
            </a:endParaRPr>
          </a:p>
          <a:p>
            <a:pPr indent="660400" algn="just">
              <a:lnSpc>
                <a:spcPct val="150000"/>
              </a:lnSpc>
              <a:spcAft>
                <a:spcPct val="0"/>
              </a:spcAft>
            </a:pPr>
            <a:r>
              <a:rPr lang="zh-CN" altLang="zh-CN" sz="2600" kern="100">
                <a:latin typeface="楷体" panose="02010609060101010101" charset="-122"/>
                <a:ea typeface="楷体" panose="02010609060101010101" charset="-122"/>
                <a:cs typeface="Times New Roman" panose="02020603050405020304"/>
              </a:rPr>
              <a:t>从基层上看去，中国社会是乡土性的。那些被称土气的乡下人是中国社会的基层。我们说乡下人土气，这个土字用得很好。土字的基本意义是指泥土。乡下人离不了泥土，因为在乡下住，种地是最普通的谋生办法。靠种地谋生的人才明白泥土的可贵。农业直接取资于土地，种地的人搬不动地，长在土里的庄稼行动不得，土气是因为不流动而发生的</a:t>
            </a:r>
            <a:r>
              <a:rPr lang="zh-CN" altLang="zh-CN" sz="2600" kern="100" smtClean="0">
                <a:latin typeface="楷体" panose="02010609060101010101" charset="-122"/>
                <a:ea typeface="楷体" panose="02010609060101010101" charset="-122"/>
                <a:cs typeface="Times New Roman" panose="02020603050405020304"/>
              </a:rPr>
              <a:t>。</a:t>
            </a:r>
            <a:endParaRPr lang="zh-CN" altLang="zh-CN" sz="1050" kern="100">
              <a:latin typeface="楷体" panose="02010609060101010101" charset="-122"/>
              <a:ea typeface="楷体" panose="02010609060101010101" charset="-122"/>
              <a:cs typeface="Courier New" panose="02070309020205020404"/>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2"/>
          <p:cNvSpPr txBox="1"/>
          <p:nvPr/>
        </p:nvSpPr>
        <p:spPr>
          <a:xfrm>
            <a:off x="277027" y="787392"/>
            <a:ext cx="11631791" cy="42926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660400" algn="just">
              <a:lnSpc>
                <a:spcPct val="150000"/>
              </a:lnSpc>
            </a:pPr>
            <a:r>
              <a:rPr lang="zh-CN" altLang="zh-CN" sz="2600" kern="100">
                <a:solidFill>
                  <a:prstClr val="black"/>
                </a:solidFill>
                <a:latin typeface="楷体" panose="02010609060101010101" charset="-122"/>
                <a:ea typeface="楷体" panose="02010609060101010101" charset="-122"/>
                <a:cs typeface="Times New Roman" panose="02020603050405020304"/>
              </a:rPr>
              <a:t>不流动是从人和空间的关系上说的，从人和人在空间的排列关系上说就是孤立和隔膜。孤立和隔膜并不是以个人为单位的，而是以住在一处的集团为单位的。中国乡土社区的单位是村落，从三家村起可以到几千户的大村。孤立、隔膜是就村和村之间的关系而说的。孤立和隔膜并不是绝对的，但是人口的流动率小，社区间的往来也必然疏少。我想我们很可以说，乡土社会的生活是富于地方性的。地方性是指他们活动范围有地域上的限制，在区域间接触少，生活隔离，各自保持着孤立的社会圈子。</a:t>
            </a:r>
            <a:endParaRPr lang="zh-CN" altLang="zh-CN" sz="1050" kern="100">
              <a:solidFill>
                <a:prstClr val="black"/>
              </a:solidFill>
              <a:latin typeface="楷体" panose="02010609060101010101" charset="-122"/>
              <a:ea typeface="楷体" panose="02010609060101010101" charset="-122"/>
              <a:cs typeface="Courier New" panose="02070309020205020404"/>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2"/>
          <p:cNvSpPr txBox="1"/>
          <p:nvPr/>
        </p:nvSpPr>
        <p:spPr>
          <a:xfrm>
            <a:off x="280202" y="614672"/>
            <a:ext cx="11631791" cy="56889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60400" algn="just">
              <a:lnSpc>
                <a:spcPct val="140000"/>
              </a:lnSpc>
              <a:spcAft>
                <a:spcPct val="0"/>
              </a:spcAft>
            </a:pPr>
            <a:r>
              <a:rPr lang="zh-CN" altLang="zh-CN" sz="2600" kern="100">
                <a:latin typeface="楷体" panose="02010609060101010101" charset="-122"/>
                <a:ea typeface="楷体" panose="02010609060101010101" charset="-122"/>
                <a:cs typeface="楷体" panose="02010609060101010101" charset="-122"/>
              </a:rPr>
              <a:t>乡土社会在地方性的限制下成了生于斯、死于斯的社会。常态的生活是终老是乡。假如在一个村子里的人都是这样的话，在人和人的关系上也就发生了一种特色，每个孩子都是在人家眼中看着长大的，在孩子眼里周围的人也是从小就看惯的。这是一个“熟悉”的社会，没有陌生人的社会。</a:t>
            </a:r>
            <a:endParaRPr lang="zh-CN" altLang="zh-CN" sz="1050" kern="100">
              <a:latin typeface="楷体" panose="02010609060101010101" charset="-122"/>
              <a:ea typeface="楷体" panose="02010609060101010101" charset="-122"/>
              <a:cs typeface="楷体" panose="02010609060101010101" charset="-122"/>
            </a:endParaRPr>
          </a:p>
          <a:p>
            <a:pPr indent="660400" algn="just">
              <a:lnSpc>
                <a:spcPct val="140000"/>
              </a:lnSpc>
              <a:spcAft>
                <a:spcPct val="0"/>
              </a:spcAft>
            </a:pPr>
            <a:r>
              <a:rPr lang="zh-CN" altLang="zh-CN" sz="2600" kern="100">
                <a:latin typeface="楷体" panose="02010609060101010101" charset="-122"/>
                <a:ea typeface="楷体" panose="02010609060101010101" charset="-122"/>
                <a:cs typeface="楷体" panose="02010609060101010101" charset="-122"/>
              </a:rPr>
              <a:t>在社会学里，我们常分出两种不同性质的社会：一种并没有具体目的，只是因为在一起生长而发生的社会；一种是为了要完成一件任务而结合的社会。用一位外国学者的话说，前者是“有机的团结”，后者是“机械的团结”。用我们自己的话说，前者是礼俗社会，后者是法理社会。生活上被土地所囿住的乡民，他们平素所接触的是生而与俱的人物，正像我们的父母兄弟一般，并不是由于我们选择得来的关系，而是无须选择，甚至先我而在的一个生活环境。</a:t>
            </a:r>
            <a:endParaRPr lang="zh-CN" altLang="zh-CN" sz="1050" kern="100">
              <a:effectLst/>
              <a:latin typeface="楷体" panose="02010609060101010101" charset="-122"/>
              <a:ea typeface="楷体" panose="02010609060101010101" charset="-122"/>
              <a:cs typeface="楷体" panose="02010609060101010101"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2"/>
          <p:cNvSpPr txBox="1"/>
          <p:nvPr/>
        </p:nvSpPr>
        <p:spPr>
          <a:xfrm>
            <a:off x="280202" y="549267"/>
            <a:ext cx="11631791" cy="58115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60400" algn="just">
              <a:lnSpc>
                <a:spcPct val="130000"/>
              </a:lnSpc>
              <a:spcAft>
                <a:spcPct val="0"/>
              </a:spcAft>
            </a:pPr>
            <a:r>
              <a:rPr lang="zh-CN" altLang="zh-CN" sz="2600" kern="100">
                <a:latin typeface="楷体" panose="02010609060101010101" charset="-122"/>
                <a:ea typeface="楷体" panose="02010609060101010101" charset="-122"/>
                <a:cs typeface="楷体" panose="02010609060101010101" charset="-122"/>
              </a:rPr>
              <a:t>熟悉是从时间里、多方面、经常的接触中所发生的亲密的感觉。这感觉是无数次的小摩擦里陶炼出来的结果。这过程是《论语》第一句里的“习”字。“学”是和陌生事物的最初接触，“习”是陶炼，“不亦说乎”是描写熟悉之后的亲密感觉。在一个熟悉的社会中，我们会得到从心所欲而不逾规矩的自由。这和法律所保障的自由不同。规矩是“习”出来的礼俗。从俗即是从心。</a:t>
            </a:r>
            <a:endParaRPr lang="zh-CN" altLang="zh-CN" sz="1050" kern="100">
              <a:latin typeface="楷体" panose="02010609060101010101" charset="-122"/>
              <a:ea typeface="楷体" panose="02010609060101010101" charset="-122"/>
              <a:cs typeface="楷体" panose="02010609060101010101" charset="-122"/>
            </a:endParaRPr>
          </a:p>
          <a:p>
            <a:pPr indent="660400" algn="just">
              <a:lnSpc>
                <a:spcPct val="130000"/>
              </a:lnSpc>
              <a:spcAft>
                <a:spcPct val="0"/>
              </a:spcAft>
            </a:pPr>
            <a:r>
              <a:rPr lang="zh-CN" altLang="zh-CN" sz="2600" kern="100">
                <a:latin typeface="楷体" panose="02010609060101010101" charset="-122"/>
                <a:ea typeface="楷体" panose="02010609060101010101" charset="-122"/>
                <a:cs typeface="楷体" panose="02010609060101010101" charset="-122"/>
              </a:rPr>
              <a:t>“我们大家是熟人，打个招呼就是了，还用得着多说么？”——这类的话已经成了我们现代社会的阻碍。现代社会是个陌生人组成的社会，各人不知道各人的底细，所以得讲个明白；还要怕口说无凭，画个押，签个字。这样才发生法律。在乡土社会中法律是无从发生的。“这不是见外了么？”乡土社会里从熟悉得到信任。乡土社会的信用并不是对契约的重视，而是发生于对一种行为的规矩熟悉到不加思索时的可靠性。</a:t>
            </a:r>
            <a:endParaRPr lang="zh-CN" altLang="zh-CN" sz="1050" kern="100">
              <a:effectLst/>
              <a:latin typeface="楷体" panose="02010609060101010101" charset="-122"/>
              <a:ea typeface="楷体" panose="02010609060101010101" charset="-122"/>
              <a:cs typeface="楷体" panose="02010609060101010101"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2"/>
          <p:cNvSpPr txBox="1"/>
          <p:nvPr/>
        </p:nvSpPr>
        <p:spPr>
          <a:xfrm>
            <a:off x="280202" y="549267"/>
            <a:ext cx="11631791" cy="58115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60400" algn="just">
              <a:lnSpc>
                <a:spcPct val="130000"/>
              </a:lnSpc>
              <a:spcAft>
                <a:spcPct val="0"/>
              </a:spcAft>
            </a:pPr>
            <a:r>
              <a:rPr lang="zh-CN" altLang="zh-CN" sz="2600" kern="100">
                <a:latin typeface="楷体" panose="02010609060101010101" charset="-122"/>
                <a:ea typeface="楷体" panose="02010609060101010101" charset="-122"/>
                <a:cs typeface="楷体" panose="02010609060101010101" charset="-122"/>
              </a:rPr>
              <a:t>从熟悉里得来的认识是个别的，并不是抽象的普遍原则。在熟悉的环境里生长的人，不需要这种原则，他只要在接触所及的范围之中知道从手段到目的间的个别关联。在乡土社会中生长的人似乎不太追求这笼罩万有的真理。我读《论语》时，看到孔子在不同人面前说着不同的话来解释“孝”的意义时，我感觉到这乡土社会的特性了。孝是什么？孔子并没有抽象地加以说明，而是列举具体的行为，因人而异地答复了他的学生。</a:t>
            </a:r>
            <a:endParaRPr lang="zh-CN" altLang="zh-CN" sz="1050" kern="100">
              <a:latin typeface="楷体" panose="02010609060101010101" charset="-122"/>
              <a:ea typeface="楷体" panose="02010609060101010101" charset="-122"/>
              <a:cs typeface="楷体" panose="02010609060101010101" charset="-122"/>
            </a:endParaRPr>
          </a:p>
          <a:p>
            <a:pPr indent="660400" algn="just">
              <a:lnSpc>
                <a:spcPct val="130000"/>
              </a:lnSpc>
              <a:spcAft>
                <a:spcPct val="0"/>
              </a:spcAft>
            </a:pPr>
            <a:r>
              <a:rPr lang="zh-CN" altLang="zh-CN" sz="2600" kern="100">
                <a:latin typeface="楷体" panose="02010609060101010101" charset="-122"/>
                <a:ea typeface="楷体" panose="02010609060101010101" charset="-122"/>
                <a:cs typeface="楷体" panose="02010609060101010101" charset="-122"/>
              </a:rPr>
              <a:t>在我们社会的急速变迁中，从乡土社会进入现代社会的过程中，我们在乡土社会中所养成的生活方式处处产生了流弊。陌生人所组成的现代社会是无法用乡土社会的习俗来应付的。于是，“土气”成了骂人的词汇，“乡”也不再是衣锦荣归的去处了。</a:t>
            </a:r>
            <a:endParaRPr lang="zh-CN" altLang="zh-CN" sz="1050" kern="100">
              <a:latin typeface="楷体" panose="02010609060101010101" charset="-122"/>
              <a:ea typeface="楷体" panose="02010609060101010101" charset="-122"/>
              <a:cs typeface="楷体" panose="02010609060101010101" charset="-122"/>
            </a:endParaRPr>
          </a:p>
          <a:p>
            <a:pPr algn="r">
              <a:lnSpc>
                <a:spcPct val="130000"/>
              </a:lnSpc>
              <a:spcAft>
                <a:spcPct val="0"/>
              </a:spcAft>
            </a:pPr>
            <a:r>
              <a:rPr lang="en-US" altLang="zh-CN" sz="2600" kern="100">
                <a:latin typeface="Times New Roman" panose="02020603050405020304"/>
                <a:ea typeface="微软雅黑"/>
                <a:cs typeface="Courier New" panose="02070309020205020404"/>
              </a:rPr>
              <a:t>(</a:t>
            </a:r>
            <a:r>
              <a:rPr lang="zh-CN" altLang="zh-CN" sz="2600" kern="100">
                <a:latin typeface="Times New Roman" panose="02020603050405020304"/>
                <a:ea typeface="微软雅黑"/>
                <a:cs typeface="Times New Roman" panose="02020603050405020304"/>
              </a:rPr>
              <a:t>摘编自费孝通《乡土中国》</a:t>
            </a:r>
            <a:r>
              <a:rPr lang="en-US" altLang="zh-CN" sz="2600" kern="100">
                <a:latin typeface="Times New Roman" panose="02020603050405020304"/>
                <a:ea typeface="微软雅黑"/>
                <a:cs typeface="Courier New" panose="02070309020205020404"/>
              </a:rPr>
              <a:t>)</a:t>
            </a:r>
            <a:endParaRPr lang="zh-CN" altLang="zh-CN" sz="1050" kern="100">
              <a:effectLst/>
              <a:latin typeface="宋体" panose="02010600030101010101" pitchFamily="2" charset="-122"/>
              <a:cs typeface="Courier New" panose="02070309020205020404"/>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2"/>
          <p:cNvSpPr txBox="1"/>
          <p:nvPr/>
        </p:nvSpPr>
        <p:spPr>
          <a:xfrm>
            <a:off x="277027" y="710557"/>
            <a:ext cx="11631791" cy="48926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62940" algn="just">
              <a:lnSpc>
                <a:spcPct val="150000"/>
              </a:lnSpc>
              <a:spcAft>
                <a:spcPct val="0"/>
              </a:spcAft>
            </a:pPr>
            <a:r>
              <a:rPr lang="zh-CN" altLang="zh-CN" sz="2600" b="1" kern="100">
                <a:latin typeface="Times New Roman" panose="02020603050405020304"/>
                <a:ea typeface="黑体" panose="02010609060101010101" charset="-122"/>
                <a:cs typeface="Times New Roman" panose="02020603050405020304"/>
              </a:rPr>
              <a:t>材料二：</a:t>
            </a:r>
            <a:endParaRPr lang="zh-CN" altLang="zh-CN" sz="1050" kern="100">
              <a:latin typeface="宋体" panose="02010600030101010101" pitchFamily="2" charset="-122"/>
              <a:cs typeface="Courier New" panose="02070309020205020404"/>
            </a:endParaRPr>
          </a:p>
          <a:p>
            <a:pPr indent="660400" algn="just">
              <a:lnSpc>
                <a:spcPct val="150000"/>
              </a:lnSpc>
              <a:spcAft>
                <a:spcPct val="0"/>
              </a:spcAft>
            </a:pPr>
            <a:r>
              <a:rPr lang="zh-CN" altLang="zh-CN" sz="2600" kern="100">
                <a:latin typeface="楷体" panose="02010609060101010101" charset="-122"/>
                <a:ea typeface="楷体" panose="02010609060101010101" charset="-122"/>
                <a:cs typeface="楷体" panose="02010609060101010101" charset="-122"/>
              </a:rPr>
              <a:t>改革开放以后，乡村社会中的变化确实如有些学者所观察到的，行政村中的村民之间相互认识而不熟悉，缺乏共同生活的空间，而大批青壮劳动力进城务工更是带来乡村社会普遍的空巢现象。尤其是随着城镇化的推进以及市场观念的不断深入，熟悉社会中的关系网络开始裂变，既有的伦理观念、道德、价值等正在失去约束力。但是，这可以称之为物、周围环境的变化，而长期浸淫于熟悉社会而习得的</a:t>
            </a:r>
            <a:r>
              <a:rPr lang="en-US" altLang="zh-CN" sz="2600" kern="100">
                <a:latin typeface="楷体" panose="02010609060101010101" charset="-122"/>
                <a:ea typeface="楷体" panose="02010609060101010101" charset="-122"/>
                <a:cs typeface="楷体" panose="02010609060101010101" charset="-122"/>
              </a:rPr>
              <a:t>“</a:t>
            </a:r>
            <a:r>
              <a:rPr lang="zh-CN" altLang="zh-CN" sz="2600" kern="100">
                <a:latin typeface="楷体" panose="02010609060101010101" charset="-122"/>
                <a:ea typeface="楷体" panose="02010609060101010101" charset="-122"/>
                <a:cs typeface="楷体" panose="02010609060101010101" charset="-122"/>
              </a:rPr>
              <a:t>给予</a:t>
            </a:r>
            <a:r>
              <a:rPr lang="en-US" altLang="zh-CN" sz="2600" kern="100">
                <a:latin typeface="楷体" panose="02010609060101010101" charset="-122"/>
                <a:ea typeface="楷体" panose="02010609060101010101" charset="-122"/>
                <a:cs typeface="楷体" panose="02010609060101010101" charset="-122"/>
              </a:rPr>
              <a:t>”</a:t>
            </a:r>
            <a:r>
              <a:rPr lang="zh-CN" altLang="zh-CN" sz="2600" kern="100">
                <a:latin typeface="楷体" panose="02010609060101010101" charset="-122"/>
                <a:ea typeface="楷体" panose="02010609060101010101" charset="-122"/>
                <a:cs typeface="楷体" panose="02010609060101010101" charset="-122"/>
              </a:rPr>
              <a:t>和</a:t>
            </a:r>
            <a:r>
              <a:rPr lang="en-US" altLang="zh-CN" sz="2600" kern="100">
                <a:latin typeface="楷体" panose="02010609060101010101" charset="-122"/>
                <a:ea typeface="楷体" panose="02010609060101010101" charset="-122"/>
                <a:cs typeface="楷体" panose="02010609060101010101" charset="-122"/>
              </a:rPr>
              <a:t>“</a:t>
            </a:r>
            <a:r>
              <a:rPr lang="zh-CN" altLang="zh-CN" sz="2600" kern="100">
                <a:latin typeface="楷体" panose="02010609060101010101" charset="-122"/>
                <a:ea typeface="楷体" panose="02010609060101010101" charset="-122"/>
                <a:cs typeface="楷体" panose="02010609060101010101" charset="-122"/>
              </a:rPr>
              <a:t>亏欠</a:t>
            </a:r>
            <a:r>
              <a:rPr lang="en-US" altLang="zh-CN" sz="2600" kern="100">
                <a:latin typeface="楷体" panose="02010609060101010101" charset="-122"/>
                <a:ea typeface="楷体" panose="02010609060101010101" charset="-122"/>
                <a:cs typeface="楷体" panose="02010609060101010101" charset="-122"/>
              </a:rPr>
              <a:t>”</a:t>
            </a:r>
            <a:r>
              <a:rPr lang="zh-CN" altLang="zh-CN" sz="2600" kern="100">
                <a:latin typeface="楷体" panose="02010609060101010101" charset="-122"/>
                <a:ea typeface="楷体" panose="02010609060101010101" charset="-122"/>
                <a:cs typeface="楷体" panose="02010609060101010101" charset="-122"/>
              </a:rPr>
              <a:t>的人情传统以及思维方式和行为规则等还存在巨大影响。</a:t>
            </a:r>
            <a:endParaRPr lang="zh-CN" altLang="zh-CN" sz="1050" kern="100">
              <a:effectLst/>
              <a:latin typeface="楷体" panose="02010609060101010101" charset="-122"/>
              <a:ea typeface="楷体" panose="02010609060101010101" charset="-122"/>
              <a:cs typeface="楷体" panose="02010609060101010101"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https://d.book118.com/555003113114011043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新版空白演示配色">
      <a:dk1>
        <a:sysClr val="windowText" lastClr="000000"/>
      </a:dk1>
      <a:lt1>
        <a:sysClr val="window" lastClr="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20</Paragraphs>
  <Slides>11</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11</vt:i4>
      </vt:variant>
    </vt:vector>
  </HeadingPairs>
  <TitlesOfParts>
    <vt:vector baseType="lpstr" size="21">
      <vt:lpstr>Arial</vt:lpstr>
      <vt:lpstr>Calibri</vt:lpstr>
      <vt:lpstr>微软雅黑</vt:lpstr>
      <vt:lpstr>Wingdings</vt:lpstr>
      <vt:lpstr>Times New Roman</vt:lpstr>
      <vt:lpstr>楷体</vt:lpstr>
      <vt:lpstr>Courier New</vt:lpstr>
      <vt:lpstr>宋体</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2024-09-05T01:11:35.960</cp:lastPrinted>
  <dcterms:created xsi:type="dcterms:W3CDTF">2024-09-04T17:11:35Z</dcterms:created>
  <dcterms:modified xsi:type="dcterms:W3CDTF">2024-09-04T17:11:37Z</dcterms:modified>
</cp:coreProperties>
</file>