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FERBDJ+MS-UIGothic"/>
      <p:regular r:id="rId20"/>
    </p:embeddedFont>
    <p:embeddedFont>
      <p:font typeface="MRARBS+UASJBJ+ArialMT"/>
      <p:regular r:id="rId21"/>
    </p:embeddedFont>
    <p:embeddedFont>
      <p:font typeface="ATKIFQ+DHTISA+MicrosoftYaHei-Bold"/>
      <p:regular r:id="rId22"/>
    </p:embeddedFont>
    <p:embeddedFont>
      <p:font typeface="OJWUOA+APITBV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AB729-0F3C-4E6A-9CF6-2C317DD35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0DEA3B-1546-4693-90AC-72BEDF574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E79B8B-B969-4F05-934F-A1F339DED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90117-95BF-44C0-B128-05AED3113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1EBB20-A60A-4767-9D78-60251E5EF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864B06-9CAD-4DA9-85C8-49D1B5B58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E5A250-FAEF-4CEA-BBEC-8EF1CFF67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14E0F-73C5-4854-9EB4-8C2274547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177BD-349A-43CA-A346-252EFA568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E8BD7-6B6C-4F1C-879E-777853749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7E312C-7A75-4509-9F73-174E1A4EA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01210023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123469"/>
            <a:ext cx="6893033" cy="3527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时</a:t>
            </a:r>
            <a:r>
              <a:rPr sz="5150" spc="25">
                <a:solidFill>
                  <a:srgbClr val="083502"/>
                </a:solidFill>
                <a:latin typeface="FERBDJ+MS-UIGothic"/>
                <a:cs typeface="FERBDJ+MS-UIGothic"/>
              </a:rPr>
              <a:t>利用二元一次方程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组</a:t>
            </a:r>
            <a:r>
              <a:rPr sz="5150" spc="25">
                <a:solidFill>
                  <a:srgbClr val="083502"/>
                </a:solidFill>
                <a:latin typeface="FERBDJ+MS-UIGothic"/>
                <a:cs typeface="FERBDJ+MS-UIGothic"/>
              </a:rPr>
              <a:t>解决</a:t>
            </a:r>
            <a:r>
              <a:rPr sz="5150" spc="20">
                <a:solidFill>
                  <a:srgbClr val="083502"/>
                </a:solidFill>
                <a:latin typeface="SimSun"/>
                <a:cs typeface="SimSun"/>
              </a:rPr>
              <a:t>较</a:t>
            </a:r>
            <a:r>
              <a:rPr sz="5150" spc="25">
                <a:solidFill>
                  <a:srgbClr val="083502"/>
                </a:solidFill>
                <a:latin typeface="FERBDJ+MS-UIGothic"/>
                <a:cs typeface="FERBDJ+MS-UIGothic"/>
              </a:rPr>
              <a:t>复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杂</a:t>
            </a:r>
            <a:r>
              <a:rPr sz="5150" spc="25">
                <a:solidFill>
                  <a:srgbClr val="083502"/>
                </a:solidFill>
                <a:latin typeface="FERBDJ+MS-UIGothic"/>
                <a:cs typeface="FERBDJ+MS-UIGothic"/>
              </a:rPr>
              <a:t>的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实际</a:t>
            </a:r>
          </a:p>
          <a:p>
            <a:pPr marL="0" marR="0">
              <a:lnSpc>
                <a:spcPts val="5150"/>
              </a:lnSpc>
              <a:spcBef>
                <a:spcPts val="2249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问题课</a:t>
            </a:r>
            <a:r>
              <a:rPr sz="5150">
                <a:solidFill>
                  <a:srgbClr val="083502"/>
                </a:solidFill>
                <a:latin typeface="FERBDJ+MS-UIGothic"/>
                <a:cs typeface="FERBDJ+MS-UIGothic"/>
              </a:rPr>
              <a:t> 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790381" cy="1881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利用二元一次方程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组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解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题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基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实际问题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建模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解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题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示例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3783520"/>
            <a:ext cx="2795338" cy="1332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解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题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策略和技巧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MRARBS+UASJBJ+ArialMT"/>
                <a:cs typeface="MRARBS+UASJBJ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45AE37"/>
                </a:solidFill>
                <a:latin typeface="FERBDJ+MS-UIGothic"/>
                <a:cs typeface="FERBDJ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ATKIFQ+DHTISA+MicrosoftYaHei-Bold"/>
                <a:cs typeface="ATKIFQ+DHTISA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169247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FERBDJ+MS-UIGothic"/>
                <a:cs typeface="FERBDJ+MS-UIGothic"/>
              </a:rPr>
              <a:t>引言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ATKIFQ+DHTISA+MicrosoftYaHei-Bold"/>
                <a:cs typeface="ATKIFQ+DHTISA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目的和背景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45AE37"/>
                </a:solidFill>
                <a:latin typeface="FERBDJ+MS-UIGothic"/>
                <a:cs typeface="FERBDJ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45AE37"/>
                </a:solidFill>
                <a:latin typeface="FERBDJ+MS-UIGothic"/>
                <a:cs typeface="FERBDJ+MS-UIGothic"/>
              </a:rPr>
              <a:t>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程重要性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1355" y="429308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程，学生不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仅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深入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了解二元一次方程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的原理和解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方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法，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培养其分析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、解决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FFFFFF"/>
                </a:solidFill>
                <a:latin typeface="FERBDJ+MS-UIGothic"/>
                <a:cs typeface="FERBDJ+MS-UIGothic"/>
              </a:rPr>
              <a:t>的能力，提高其数学素养。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ATKIFQ+DHTISA+MicrosoftYaHei-Bold"/>
                <a:cs typeface="ATKIFQ+DHTISA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5582644" cy="190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83502"/>
                </a:solidFill>
                <a:latin typeface="FERBDJ+MS-UIGothic"/>
                <a:cs typeface="FERBDJ+MS-UIGothic"/>
              </a:rPr>
              <a:t>利用二元一次方程</a:t>
            </a:r>
            <a:r>
              <a:rPr sz="3800" spc="23">
                <a:solidFill>
                  <a:srgbClr val="083502"/>
                </a:solidFill>
                <a:latin typeface="SimSun"/>
                <a:cs typeface="SimSun"/>
              </a:rPr>
              <a:t>组</a:t>
            </a:r>
            <a:r>
              <a:rPr sz="3800">
                <a:solidFill>
                  <a:srgbClr val="083502"/>
                </a:solidFill>
                <a:latin typeface="FERBDJ+MS-UIGothic"/>
                <a:cs typeface="FERBDJ+MS-UIGothic"/>
              </a:rPr>
              <a:t>解</a:t>
            </a:r>
          </a:p>
          <a:p>
            <a:pPr marL="0" marR="0">
              <a:lnSpc>
                <a:spcPts val="3800"/>
              </a:lnSpc>
              <a:spcBef>
                <a:spcPts val="1705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SimSun"/>
                <a:cs typeface="SimSun"/>
              </a:rPr>
              <a:t>题</a:t>
            </a:r>
            <a:r>
              <a:rPr sz="3800" spc="23">
                <a:solidFill>
                  <a:srgbClr val="083502"/>
                </a:solidFill>
                <a:latin typeface="FERBDJ+MS-UIGothic"/>
                <a:cs typeface="FERBDJ+MS-UIGothic"/>
              </a:rPr>
              <a:t>基</a:t>
            </a:r>
            <a:r>
              <a:rPr sz="3800">
                <a:solidFill>
                  <a:srgbClr val="083502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ATKIFQ+DHTISA+MicrosoftYaHei-Bold"/>
                <a:cs typeface="ATKIFQ+DHTISA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二元一次方程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的概念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3092462" cy="403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二元一次方程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组</a:t>
            </a: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定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2300"/>
              </a:lnSpc>
              <a:spcBef>
                <a:spcPts val="10685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二元一次方程定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2300"/>
              </a:lnSpc>
              <a:spcBef>
                <a:spcPts val="10715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二元一次方程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组</a:t>
            </a: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的解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消元法解二元一次方程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 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TKIFQ+DHTISA+MicrosoftYaHei-Bold"/>
                <a:cs typeface="ATKIFQ+DHTISA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TKIFQ+DHTISA+MicrosoftYaHei-Bold"/>
                <a:cs typeface="ATKIFQ+DHTISA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ATKIFQ+DHTISA+MicrosoftYaHei-Bold"/>
                <a:cs typeface="ATKIFQ+DHTISA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FERBDJ+MS-UIGothic"/>
                <a:cs typeface="FERBDJ+MS-UIGothic"/>
              </a:rPr>
              <a:t>消元法的基本思想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FERBDJ+MS-UIGothic"/>
                <a:cs typeface="FERBDJ+MS-UIGothic"/>
              </a:rPr>
              <a:t>消元法的步</a:t>
            </a:r>
            <a:r>
              <a:rPr sz="2000">
                <a:solidFill>
                  <a:srgbClr val="45AE37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FERBDJ+MS-UIGothic"/>
                <a:cs typeface="FERBDJ+MS-UIGothic"/>
              </a:rPr>
              <a:t>消元法的适用范</a:t>
            </a:r>
            <a:r>
              <a:rPr sz="2000">
                <a:solidFill>
                  <a:srgbClr val="45AE37"/>
                </a:solidFill>
                <a:latin typeface="SimSun"/>
                <a:cs typeface="SimSun"/>
              </a:rPr>
              <a:t>围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代入法解二元一次方程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 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代入法的步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0739" y="225722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代入法的基本思想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代入法的适用范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围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ATKIFQ+DHTISA+MicrosoftYaHei-Bold"/>
                <a:cs typeface="ATKIFQ+DHTISA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83502"/>
                </a:solidFill>
                <a:latin typeface="SimSun"/>
                <a:cs typeface="SimSun"/>
              </a:rPr>
              <a:t>实际问题</a:t>
            </a:r>
            <a:r>
              <a:rPr sz="3800" spc="27">
                <a:solidFill>
                  <a:srgbClr val="083502"/>
                </a:solidFill>
                <a:latin typeface="FERBDJ+MS-UIGothic"/>
                <a:cs typeface="FERBDJ+MS-UIGothic"/>
              </a:rPr>
              <a:t>建模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ATKIFQ+DHTISA+MicrosoftYaHei-Bold"/>
                <a:cs typeface="ATKIFQ+DHTISA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实际问题转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化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为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数学模型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模型准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建立模型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模型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验证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方程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在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实际问题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中的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经济问题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FERBDJ+MS-UIGothic"/>
                <a:cs typeface="FERBDJ+MS-UIGothic"/>
              </a:rPr>
              <a:t>工程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FERBDJ+MS-UIGothic"/>
                <a:cs typeface="FERBDJ+MS-UIGothic"/>
              </a:rPr>
              <a:t>物理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例如，二元一次方程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可以用于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算成本、价格和利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润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指</a:t>
            </a:r>
          </a:p>
          <a:p>
            <a:pPr marL="1143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30670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例如，在解决几何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问题时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可以通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二元一次方程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算</a:t>
            </a:r>
          </a:p>
          <a:p>
            <a:pPr marL="381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、周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和体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例如，在解决力学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问题时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，可以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二元一次方程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算力、</a:t>
            </a:r>
          </a:p>
          <a:p>
            <a:pPr marL="285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速度和加速度等物理量。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ATKIFQ+DHTISA+MicrosoftYaHei-Bold"/>
                <a:cs typeface="ATKIFQ+DHTISA+MicrosoftYaHei-Bold"/>
              </a:rPr>
              <a:t>04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2663952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FERBDJ+MS-UIGothic"/>
                <a:cs typeface="FERBDJ+MS-UIGothic"/>
              </a:rPr>
              <a:t>解</a:t>
            </a:r>
            <a:r>
              <a:rPr sz="3800" spc="23">
                <a:solidFill>
                  <a:srgbClr val="083502"/>
                </a:solidFill>
                <a:latin typeface="SimSun"/>
                <a:cs typeface="SimSun"/>
              </a:rPr>
              <a:t>题</a:t>
            </a:r>
            <a:r>
              <a:rPr sz="3800" spc="27">
                <a:solidFill>
                  <a:srgbClr val="083502"/>
                </a:solidFill>
                <a:latin typeface="FERBDJ+MS-UIGothic"/>
                <a:cs typeface="FERBDJ+MS-UIGothic"/>
              </a:rPr>
              <a:t>示例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ATKIFQ+DHTISA+MicrosoftYaHei-Bold"/>
                <a:cs typeface="ATKIFQ+DHTISA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29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示例一：工程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45AE37"/>
                </a:solidFill>
                <a:latin typeface="FERBDJ+MS-UIGothic"/>
                <a:cs typeface="FERBDJ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29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FERBDJ+MS-UIGothic"/>
                <a:cs typeface="FERBDJ+MS-UIGothic"/>
              </a:rPr>
              <a:t>示例一：工程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4370"/>
            <a:ext cx="454327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JWUOA+APITBV+MicrosoftYaHei"/>
                <a:cs typeface="OJWUOA+APITBV+MicrosoftYaHei"/>
              </a:rPr>
              <a:t>```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1908048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方程</a:t>
            </a:r>
            <a:r>
              <a:rPr sz="1500">
                <a:solidFill>
                  <a:srgbClr val="FFFFFF"/>
                </a:solidFill>
                <a:latin typeface="OJWUOA+APITBV+MicrosoftYaHei"/>
                <a:cs typeface="OJWUOA+APITBV+MicrosoftYaHei"/>
              </a:rPr>
              <a:t>1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：</a:t>
            </a:r>
            <a:r>
              <a:rPr sz="1500">
                <a:solidFill>
                  <a:srgbClr val="FFFFFF"/>
                </a:solidFill>
                <a:latin typeface="OJWUOA+APITBV+MicrosoftYaHei"/>
                <a:cs typeface="OJWUOA+APITBV+MicrosoftYaHei"/>
              </a:rPr>
              <a:t>4x = 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工作量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230795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方程</a:t>
            </a:r>
            <a:r>
              <a:rPr sz="1500">
                <a:solidFill>
                  <a:srgbClr val="FFFFFF"/>
                </a:solidFill>
                <a:latin typeface="OJWUOA+APITBV+MicrosoftYaHei"/>
                <a:cs typeface="OJWUOA+APITBV+MicrosoftYaHei"/>
              </a:rPr>
              <a:t>2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：</a:t>
            </a:r>
            <a:r>
              <a:rPr sz="1500">
                <a:solidFill>
                  <a:srgbClr val="FFFFFF"/>
                </a:solidFill>
                <a:latin typeface="OJWUOA+APITBV+MicrosoftYaHei"/>
                <a:cs typeface="OJWUOA+APITBV+MicrosoftYaHei"/>
              </a:rPr>
              <a:t>(4+6)y = </a:t>
            </a:r>
            <a:r>
              <a:rPr sz="1500">
                <a:solidFill>
                  <a:srgbClr val="FFFFFF"/>
                </a:solidFill>
                <a:latin typeface="FERBDJ+MS-UIGothic"/>
                <a:cs typeface="FERBDJ+MS-UIGothic"/>
              </a:rPr>
              <a:t>工作量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https://d.book118.com/555012100234011113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SimSun</vt:lpstr>
      <vt:lpstr>FERBDJ+MS-UIGothic</vt:lpstr>
      <vt:lpstr>MRARBS+UASJBJ+ArialMT</vt:lpstr>
      <vt:lpstr>Times New Roman</vt:lpstr>
      <vt:lpstr>ATKIFQ+DHTISA+MicrosoftYaHei-Bold</vt:lpstr>
      <vt:lpstr>OJWUOA+APITBV+MicrosoftYaHei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2024-09-20T12:58:17.423</cp:lastPrinted>
  <dcterms:created xsi:type="dcterms:W3CDTF">2024-09-20T04:58:17Z</dcterms:created>
  <dcterms:modified xsi:type="dcterms:W3CDTF">2024-09-20T04:58:18Z</dcterms:modified>
</cp:coreProperties>
</file>