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0CB6C-06DD-49EE-A3DE-9D04E77CF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0A2B9-8EEB-4E0F-87E5-7C6282766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F0749-43C7-4FC7-95E9-3627B8295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71B27-D0A9-4FBB-AE6D-F79CB9082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3C8274-90F5-4FE3-84D0-DABF8AAC0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EBF1AC-E4BD-4B3E-B5B9-3806BFA78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E44A98-2F6B-46E8-BF7B-EFF9B1E84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0BB60-DE9A-49D0-A11B-D873E0A34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F20DE-0A44-49E4-A94C-2E74E6F56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43ECB-0DAD-4312-9129-2848A1A4E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6B117-2B5C-4D5F-8443-BC4129E71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30122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福特汽车营销案例分析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福特汽车公司概况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福特汽车营销环境分析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福特汽车营销策略分析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福特汽车营销实施与效果评估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福特汽车营销挑战与对策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281" r="272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探究福特汽车营销策略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通过分析福特汽车的历史和现状，了解其营销策略的演变和发展，以及在不同市场环境下的应对策略。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借鉴成功经验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福特汽车作为全球知名的汽车制造商，其营销策略具有借鉴意义。通过对其成功案例的剖析，可以为其他汽车制造商提供有益的参考。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应对市场挑战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随着汽车市场的不断变化和竞争的加剧，福特汽车需要不断调整其营销策略以适应市场需求。通过案例分析，可以探讨福特汽车如何应对市场挑战，提高其市场竞争力。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本案例将分析福特汽车自成立以来的营销策略，重点关注近十年来的发展变化。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本案例将涵盖福特汽车旗下的多个品牌和车型，包括轿车、SUV、皮卡等。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本案例将分析福特汽车在全球范围内的市场表现，重点关注北美、欧洲、亚洲等主要市场。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福特汽车公司概况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发展壮大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20世纪初，福特汽车迅速崛起，成为全球最大的汽车制造商之一。公司不断推出新车型，拓展海外市场，并逐渐涉足航空、航天、国防等领域。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创立初期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福特汽车公司由亨利·福特于1903年创立，初期以生产高性能、低价格的T型车而闻名，通过大规模生产方式和流水线作业，实现了汽车生产的革命性变革。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多元化经营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20世纪后期，福特汽车开始实施多元化战略，涉足金融、房地产、娱乐等多个领域。同时，公司也积极推广环保、节能技术，推动可持续发展。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458" r="15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公司历史和发展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福特汽车的产品线涵盖了轿车、卡车、SUV等多个领域，从经济型到豪华型，满足不同消费者的需求。公司还积极研发新能源汽车，推动绿色出行。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福特汽车的市场定位以中高端市场为主，注重产品品质和技术创新。公司通过与全球各地的经销商和合作伙伴紧密合作，不断拓展市场份额。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产品线和市场定位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福特汽车定期开展各种促销活动，如购车优惠、金融贷款方案、免费保养等，以吸引潜在消费者并促进销售增长。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福特汽车注重品牌建设，通过广告、公关、赞助等多种方式提升品牌知名度和美誉度。公司还与多个知名品牌合作，共同打造品牌形象。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福特汽车建立了完善的营销网络，包括经销商、售后服务中心、客户关系管理等环节，为消费者提供全方位的服务和支持。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福特汽车不断推出新产品和新技术，满足消费者的多样化需求。公司还注重产品的个性化定制，提供丰富的配置和选装件供消费者选择。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营销策略和手段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福特汽车营销环境分析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165532" y="2928505"/>
            <a:ext cx="1195366" cy="834187"/>
          </a:xfrm>
          <a:custGeom>
            <a:rect l="l" t="t" r="r" b="b"/>
            <a:pathLst>
              <a:path w="193" h="134">
                <a:moveTo>
                  <a:pt x="177" y="133"/>
                </a:moveTo>
                <a:cubicBezTo>
                  <a:pt x="193" y="58"/>
                  <a:pt x="159" y="0"/>
                  <a:pt x="97" y="0"/>
                </a:cubicBezTo>
                <a:cubicBezTo>
                  <a:pt x="36" y="0"/>
                  <a:pt x="0" y="61"/>
                  <a:pt x="17" y="134"/>
                </a:cubicBezTo>
                <a:cubicBezTo>
                  <a:pt x="177" y="133"/>
                  <a:pt x="177" y="133"/>
                  <a:pt x="177" y="133"/>
                </a:cubicBezTo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77789" y="3041376"/>
            <a:ext cx="978744" cy="1605412"/>
          </a:xfrm>
          <a:custGeom>
            <a:rect l="l" t="t" r="r" b="b"/>
            <a:pathLst>
              <a:path w="158" h="258">
                <a:moveTo>
                  <a:pt x="16" y="157"/>
                </a:moveTo>
                <a:cubicBezTo>
                  <a:pt x="15" y="193"/>
                  <a:pt x="35" y="210"/>
                  <a:pt x="35" y="210"/>
                </a:cubicBezTo>
                <a:cubicBezTo>
                  <a:pt x="35" y="235"/>
                  <a:pt x="35" y="235"/>
                  <a:pt x="35" y="235"/>
                </a:cubicBezTo>
                <a:cubicBezTo>
                  <a:pt x="35" y="235"/>
                  <a:pt x="32" y="237"/>
                  <a:pt x="33" y="237"/>
                </a:cubicBezTo>
                <a:cubicBezTo>
                  <a:pt x="30" y="236"/>
                  <a:pt x="62" y="257"/>
                  <a:pt x="81" y="258"/>
                </a:cubicBezTo>
                <a:cubicBezTo>
                  <a:pt x="81" y="258"/>
                  <a:pt x="131" y="239"/>
                  <a:pt x="129" y="237"/>
                </a:cubicBezTo>
                <a:cubicBezTo>
                  <a:pt x="126" y="235"/>
                  <a:pt x="126" y="235"/>
                  <a:pt x="126" y="235"/>
                </a:cubicBezTo>
                <a:cubicBezTo>
                  <a:pt x="126" y="210"/>
                  <a:pt x="126" y="210"/>
                  <a:pt x="126" y="210"/>
                </a:cubicBezTo>
                <a:cubicBezTo>
                  <a:pt x="126" y="210"/>
                  <a:pt x="144" y="200"/>
                  <a:pt x="144" y="156"/>
                </a:cubicBezTo>
                <a:cubicBezTo>
                  <a:pt x="145" y="144"/>
                  <a:pt x="156" y="152"/>
                  <a:pt x="158" y="118"/>
                </a:cubicBezTo>
                <a:cubicBezTo>
                  <a:pt x="158" y="115"/>
                  <a:pt x="158" y="112"/>
                  <a:pt x="157" y="106"/>
                </a:cubicBezTo>
                <a:cubicBezTo>
                  <a:pt x="155" y="103"/>
                  <a:pt x="149" y="100"/>
                  <a:pt x="150" y="96"/>
                </a:cubicBezTo>
                <a:cubicBezTo>
                  <a:pt x="154" y="40"/>
                  <a:pt x="123" y="4"/>
                  <a:pt x="79" y="1"/>
                </a:cubicBezTo>
                <a:cubicBezTo>
                  <a:pt x="79" y="0"/>
                  <a:pt x="79" y="0"/>
                  <a:pt x="79" y="0"/>
                </a:cubicBezTo>
                <a:cubicBezTo>
                  <a:pt x="78" y="0"/>
                  <a:pt x="78" y="1"/>
                  <a:pt x="78" y="1"/>
                </a:cubicBezTo>
                <a:cubicBezTo>
                  <a:pt x="77" y="1"/>
                  <a:pt x="77" y="0"/>
                  <a:pt x="76" y="0"/>
                </a:cubicBezTo>
                <a:cubicBezTo>
                  <a:pt x="76" y="1"/>
                  <a:pt x="76" y="1"/>
                  <a:pt x="76" y="1"/>
                </a:cubicBezTo>
                <a:cubicBezTo>
                  <a:pt x="32" y="4"/>
                  <a:pt x="4" y="40"/>
                  <a:pt x="9" y="96"/>
                </a:cubicBezTo>
                <a:cubicBezTo>
                  <a:pt x="9" y="100"/>
                  <a:pt x="3" y="103"/>
                  <a:pt x="2" y="106"/>
                </a:cubicBezTo>
                <a:cubicBezTo>
                  <a:pt x="0" y="112"/>
                  <a:pt x="0" y="116"/>
                  <a:pt x="0" y="119"/>
                </a:cubicBezTo>
                <a:cubicBezTo>
                  <a:pt x="2" y="152"/>
                  <a:pt x="16" y="148"/>
                  <a:pt x="16" y="157"/>
                </a:cubicBezTo>
              </a:path>
            </a:pathLst>
          </a:custGeom>
          <a:solidFill>
            <a:srgbClr val="EAC48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444772" y="4347680"/>
            <a:ext cx="686349" cy="322564"/>
          </a:xfrm>
          <a:custGeom>
            <a:rect l="l" t="t" r="r" b="b"/>
            <a:pathLst>
              <a:path w="110" h="52">
                <a:moveTo>
                  <a:pt x="99" y="25"/>
                </a:moveTo>
                <a:cubicBezTo>
                  <a:pt x="99" y="0"/>
                  <a:pt x="99" y="0"/>
                  <a:pt x="99" y="0"/>
                </a:cubicBezTo>
                <a:cubicBezTo>
                  <a:pt x="99" y="0"/>
                  <a:pt x="86" y="15"/>
                  <a:pt x="53" y="13"/>
                </a:cubicBezTo>
                <a:cubicBezTo>
                  <a:pt x="19" y="13"/>
                  <a:pt x="8" y="0"/>
                  <a:pt x="8" y="0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2" y="31"/>
                  <a:pt x="3" y="32"/>
                </a:cubicBezTo>
                <a:cubicBezTo>
                  <a:pt x="0" y="31"/>
                  <a:pt x="36" y="52"/>
                  <a:pt x="55" y="52"/>
                </a:cubicBezTo>
                <a:cubicBezTo>
                  <a:pt x="55" y="52"/>
                  <a:pt x="111" y="52"/>
                  <a:pt x="110" y="51"/>
                </a:cubicBezTo>
                <a:cubicBezTo>
                  <a:pt x="99" y="25"/>
                  <a:pt x="99" y="25"/>
                  <a:pt x="99" y="25"/>
                </a:cubicBezTo>
              </a:path>
            </a:pathLst>
          </a:custGeom>
          <a:solidFill>
            <a:srgbClr val="E0B57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724188" y="2834152"/>
            <a:ext cx="600226" cy="535079"/>
          </a:xfrm>
          <a:custGeom>
            <a:rect l="l" t="t" r="r" b="b"/>
            <a:pathLst>
              <a:path w="97" h="86">
                <a:moveTo>
                  <a:pt x="56" y="0"/>
                </a:moveTo>
                <a:cubicBezTo>
                  <a:pt x="49" y="0"/>
                  <a:pt x="25" y="8"/>
                  <a:pt x="14" y="11"/>
                </a:cubicBezTo>
                <a:cubicBezTo>
                  <a:pt x="9" y="13"/>
                  <a:pt x="5" y="14"/>
                  <a:pt x="0" y="16"/>
                </a:cubicBezTo>
                <a:cubicBezTo>
                  <a:pt x="2" y="16"/>
                  <a:pt x="5" y="15"/>
                  <a:pt x="7" y="15"/>
                </a:cubicBezTo>
                <a:cubicBezTo>
                  <a:pt x="50" y="15"/>
                  <a:pt x="80" y="43"/>
                  <a:pt x="88" y="86"/>
                </a:cubicBezTo>
                <a:cubicBezTo>
                  <a:pt x="90" y="74"/>
                  <a:pt x="97" y="32"/>
                  <a:pt x="94" y="22"/>
                </a:cubicBezTo>
                <a:cubicBezTo>
                  <a:pt x="94" y="21"/>
                  <a:pt x="94" y="21"/>
                  <a:pt x="93" y="21"/>
                </a:cubicBezTo>
                <a:cubicBezTo>
                  <a:pt x="92" y="21"/>
                  <a:pt x="91" y="22"/>
                  <a:pt x="89" y="23"/>
                </a:cubicBezTo>
                <a:cubicBezTo>
                  <a:pt x="88" y="24"/>
                  <a:pt x="86" y="25"/>
                  <a:pt x="85" y="25"/>
                </a:cubicBezTo>
                <a:cubicBezTo>
                  <a:pt x="85" y="25"/>
                  <a:pt x="84" y="25"/>
                  <a:pt x="84" y="24"/>
                </a:cubicBezTo>
                <a:cubicBezTo>
                  <a:pt x="81" y="20"/>
                  <a:pt x="80" y="9"/>
                  <a:pt x="78" y="7"/>
                </a:cubicBezTo>
                <a:cubicBezTo>
                  <a:pt x="78" y="6"/>
                  <a:pt x="77" y="6"/>
                  <a:pt x="77" y="6"/>
                </a:cubicBezTo>
                <a:cubicBezTo>
                  <a:pt x="75" y="6"/>
                  <a:pt x="73" y="8"/>
                  <a:pt x="70" y="10"/>
                </a:cubicBezTo>
                <a:cubicBezTo>
                  <a:pt x="68" y="11"/>
                  <a:pt x="65" y="13"/>
                  <a:pt x="63" y="13"/>
                </a:cubicBezTo>
                <a:cubicBezTo>
                  <a:pt x="63" y="13"/>
                  <a:pt x="63" y="13"/>
                  <a:pt x="62" y="13"/>
                </a:cubicBezTo>
                <a:cubicBezTo>
                  <a:pt x="57" y="11"/>
                  <a:pt x="61" y="1"/>
                  <a:pt x="56" y="0"/>
                </a:cubicBezTo>
                <a:cubicBezTo>
                  <a:pt x="56" y="0"/>
                  <a:pt x="56" y="0"/>
                  <a:pt x="56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251654" y="2928505"/>
            <a:ext cx="1017859" cy="584989"/>
          </a:xfrm>
          <a:custGeom>
            <a:rect l="l" t="t" r="r" b="b"/>
            <a:pathLst>
              <a:path w="164" h="94">
                <a:moveTo>
                  <a:pt x="83" y="0"/>
                </a:moveTo>
                <a:cubicBezTo>
                  <a:pt x="81" y="0"/>
                  <a:pt x="78" y="1"/>
                  <a:pt x="76" y="1"/>
                </a:cubicBezTo>
                <a:cubicBezTo>
                  <a:pt x="41" y="13"/>
                  <a:pt x="17" y="32"/>
                  <a:pt x="3" y="73"/>
                </a:cubicBezTo>
                <a:cubicBezTo>
                  <a:pt x="0" y="82"/>
                  <a:pt x="1" y="94"/>
                  <a:pt x="11" y="94"/>
                </a:cubicBezTo>
                <a:cubicBezTo>
                  <a:pt x="11" y="94"/>
                  <a:pt x="12" y="94"/>
                  <a:pt x="12" y="94"/>
                </a:cubicBezTo>
                <a:cubicBezTo>
                  <a:pt x="12" y="94"/>
                  <a:pt x="12" y="94"/>
                  <a:pt x="12" y="94"/>
                </a:cubicBezTo>
                <a:cubicBezTo>
                  <a:pt x="15" y="50"/>
                  <a:pt x="42" y="22"/>
                  <a:pt x="80" y="19"/>
                </a:cubicBezTo>
                <a:cubicBezTo>
                  <a:pt x="80" y="18"/>
                  <a:pt x="80" y="18"/>
                  <a:pt x="80" y="18"/>
                </a:cubicBezTo>
                <a:cubicBezTo>
                  <a:pt x="81" y="18"/>
                  <a:pt x="81" y="19"/>
                  <a:pt x="82" y="19"/>
                </a:cubicBezTo>
                <a:cubicBezTo>
                  <a:pt x="82" y="19"/>
                  <a:pt x="82" y="18"/>
                  <a:pt x="83" y="18"/>
                </a:cubicBezTo>
                <a:cubicBezTo>
                  <a:pt x="83" y="19"/>
                  <a:pt x="83" y="19"/>
                  <a:pt x="83" y="19"/>
                </a:cubicBezTo>
                <a:cubicBezTo>
                  <a:pt x="111" y="21"/>
                  <a:pt x="134" y="36"/>
                  <a:pt x="145" y="61"/>
                </a:cubicBezTo>
                <a:cubicBezTo>
                  <a:pt x="151" y="64"/>
                  <a:pt x="157" y="68"/>
                  <a:pt x="164" y="73"/>
                </a:cubicBezTo>
                <a:cubicBezTo>
                  <a:pt x="164" y="73"/>
                  <a:pt x="164" y="72"/>
                  <a:pt x="164" y="71"/>
                </a:cubicBezTo>
                <a:cubicBezTo>
                  <a:pt x="156" y="28"/>
                  <a:pt x="126" y="0"/>
                  <a:pt x="83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327428" y="3041376"/>
            <a:ext cx="824741" cy="472118"/>
          </a:xfrm>
          <a:custGeom>
            <a:rect l="l" t="t" r="r" b="b"/>
            <a:pathLst>
              <a:path w="133" h="76">
                <a:moveTo>
                  <a:pt x="71" y="0"/>
                </a:moveTo>
                <a:cubicBezTo>
                  <a:pt x="70" y="0"/>
                  <a:pt x="70" y="1"/>
                  <a:pt x="70" y="1"/>
                </a:cubicBezTo>
                <a:cubicBezTo>
                  <a:pt x="69" y="1"/>
                  <a:pt x="69" y="0"/>
                  <a:pt x="68" y="0"/>
                </a:cubicBezTo>
                <a:cubicBezTo>
                  <a:pt x="68" y="1"/>
                  <a:pt x="68" y="1"/>
                  <a:pt x="68" y="1"/>
                </a:cubicBezTo>
                <a:cubicBezTo>
                  <a:pt x="30" y="4"/>
                  <a:pt x="3" y="32"/>
                  <a:pt x="0" y="76"/>
                </a:cubicBezTo>
                <a:cubicBezTo>
                  <a:pt x="48" y="71"/>
                  <a:pt x="74" y="36"/>
                  <a:pt x="108" y="36"/>
                </a:cubicBezTo>
                <a:cubicBezTo>
                  <a:pt x="116" y="36"/>
                  <a:pt x="124" y="38"/>
                  <a:pt x="133" y="43"/>
                </a:cubicBezTo>
                <a:cubicBezTo>
                  <a:pt x="122" y="18"/>
                  <a:pt x="99" y="3"/>
                  <a:pt x="71" y="1"/>
                </a:cubicBezTo>
                <a:cubicBezTo>
                  <a:pt x="71" y="0"/>
                  <a:pt x="71" y="0"/>
                  <a:pt x="71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129048" y="2810519"/>
            <a:ext cx="1195366" cy="653240"/>
          </a:xfrm>
          <a:custGeom>
            <a:rect l="l" t="t" r="r" b="b"/>
            <a:pathLst>
              <a:path w="193" h="105">
                <a:moveTo>
                  <a:pt x="181" y="96"/>
                </a:moveTo>
                <a:cubicBezTo>
                  <a:pt x="188" y="87"/>
                  <a:pt x="193" y="34"/>
                  <a:pt x="190" y="23"/>
                </a:cubicBezTo>
                <a:cubicBezTo>
                  <a:pt x="189" y="18"/>
                  <a:pt x="182" y="28"/>
                  <a:pt x="180" y="25"/>
                </a:cubicBezTo>
                <a:cubicBezTo>
                  <a:pt x="177" y="21"/>
                  <a:pt x="176" y="10"/>
                  <a:pt x="174" y="7"/>
                </a:cubicBezTo>
                <a:cubicBezTo>
                  <a:pt x="171" y="4"/>
                  <a:pt x="163" y="15"/>
                  <a:pt x="158" y="14"/>
                </a:cubicBezTo>
                <a:cubicBezTo>
                  <a:pt x="153" y="12"/>
                  <a:pt x="157" y="1"/>
                  <a:pt x="152" y="1"/>
                </a:cubicBezTo>
                <a:cubicBezTo>
                  <a:pt x="147" y="0"/>
                  <a:pt x="121" y="9"/>
                  <a:pt x="110" y="12"/>
                </a:cubicBezTo>
                <a:cubicBezTo>
                  <a:pt x="67" y="24"/>
                  <a:pt x="0" y="50"/>
                  <a:pt x="22" y="93"/>
                </a:cubicBezTo>
                <a:cubicBezTo>
                  <a:pt x="23" y="95"/>
                  <a:pt x="19" y="105"/>
                  <a:pt x="28" y="105"/>
                </a:cubicBezTo>
                <a:cubicBezTo>
                  <a:pt x="94" y="103"/>
                  <a:pt x="121" y="41"/>
                  <a:pt x="182" y="91"/>
                </a:cubicBezTo>
                <a:lnTo>
                  <a:pt x="181" y="96"/>
                </a:lnTo>
                <a:close/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805431" y="4515576"/>
            <a:ext cx="1928722" cy="1159396"/>
          </a:xfrm>
          <a:custGeom>
            <a:rect l="l" t="t" r="r" b="b"/>
            <a:pathLst>
              <a:path w="311" h="186">
                <a:moveTo>
                  <a:pt x="280" y="23"/>
                </a:moveTo>
                <a:cubicBezTo>
                  <a:pt x="264" y="10"/>
                  <a:pt x="246" y="4"/>
                  <a:pt x="235" y="2"/>
                </a:cubicBezTo>
                <a:cubicBezTo>
                  <a:pt x="154" y="9"/>
                  <a:pt x="154" y="9"/>
                  <a:pt x="154" y="9"/>
                </a:cubicBezTo>
                <a:cubicBezTo>
                  <a:pt x="80" y="0"/>
                  <a:pt x="80" y="0"/>
                  <a:pt x="80" y="0"/>
                </a:cubicBezTo>
                <a:cubicBezTo>
                  <a:pt x="71" y="3"/>
                  <a:pt x="45" y="11"/>
                  <a:pt x="31" y="23"/>
                </a:cubicBezTo>
                <a:cubicBezTo>
                  <a:pt x="17" y="33"/>
                  <a:pt x="7" y="47"/>
                  <a:pt x="0" y="63"/>
                </a:cubicBezTo>
                <a:cubicBezTo>
                  <a:pt x="0" y="186"/>
                  <a:pt x="0" y="186"/>
                  <a:pt x="0" y="186"/>
                </a:cubicBezTo>
                <a:cubicBezTo>
                  <a:pt x="311" y="186"/>
                  <a:pt x="311" y="186"/>
                  <a:pt x="311" y="186"/>
                </a:cubicBezTo>
                <a:cubicBezTo>
                  <a:pt x="311" y="63"/>
                  <a:pt x="311" y="63"/>
                  <a:pt x="311" y="63"/>
                </a:cubicBezTo>
                <a:cubicBezTo>
                  <a:pt x="304" y="47"/>
                  <a:pt x="294" y="33"/>
                  <a:pt x="280" y="23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499673" y="4352794"/>
            <a:ext cx="7893" cy="0"/>
          </a:xfrm>
          <a:custGeom>
            <a:rect l="l" t="t" r="r" b="b"/>
            <a:pathLst>
              <a:path w="1" h="1">
                <a:moveTo>
                  <a:pt x="0" y="0"/>
                </a:move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531070" y="4360731"/>
            <a:ext cx="514104" cy="68252"/>
          </a:xfrm>
          <a:custGeom>
            <a:rect l="l" t="t" r="r" b="b"/>
            <a:pathLst>
              <a:path w="83" h="11">
                <a:moveTo>
                  <a:pt x="69" y="7"/>
                </a:moveTo>
                <a:cubicBezTo>
                  <a:pt x="63" y="9"/>
                  <a:pt x="53" y="11"/>
                  <a:pt x="39" y="11"/>
                </a:cubicBezTo>
                <a:cubicBezTo>
                  <a:pt x="38" y="11"/>
                  <a:pt x="38" y="11"/>
                  <a:pt x="38" y="11"/>
                </a:cubicBezTo>
                <a:cubicBezTo>
                  <a:pt x="37" y="11"/>
                  <a:pt x="36" y="11"/>
                  <a:pt x="35" y="11"/>
                </a:cubicBezTo>
                <a:cubicBezTo>
                  <a:pt x="36" y="11"/>
                  <a:pt x="38" y="11"/>
                  <a:pt x="39" y="11"/>
                </a:cubicBezTo>
                <a:cubicBezTo>
                  <a:pt x="41" y="11"/>
                  <a:pt x="42" y="11"/>
                  <a:pt x="44" y="11"/>
                </a:cubicBezTo>
                <a:cubicBezTo>
                  <a:pt x="55" y="11"/>
                  <a:pt x="63" y="9"/>
                  <a:pt x="69" y="7"/>
                </a:cubicBezTo>
                <a:moveTo>
                  <a:pt x="0" y="2"/>
                </a:moveTo>
                <a:cubicBezTo>
                  <a:pt x="4" y="4"/>
                  <a:pt x="9" y="6"/>
                  <a:pt x="15" y="8"/>
                </a:cubicBezTo>
                <a:cubicBezTo>
                  <a:pt x="9" y="6"/>
                  <a:pt x="4" y="4"/>
                  <a:pt x="0" y="2"/>
                </a:cubicBezTo>
                <a:moveTo>
                  <a:pt x="83" y="0"/>
                </a:moveTo>
                <a:cubicBezTo>
                  <a:pt x="82" y="0"/>
                  <a:pt x="81" y="1"/>
                  <a:pt x="80" y="2"/>
                </a:cubicBezTo>
                <a:cubicBezTo>
                  <a:pt x="80" y="2"/>
                  <a:pt x="80" y="1"/>
                  <a:pt x="81" y="1"/>
                </a:cubicBezTo>
                <a:cubicBezTo>
                  <a:pt x="82" y="0"/>
                  <a:pt x="83" y="0"/>
                  <a:pt x="83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507566" y="4352794"/>
            <a:ext cx="524628" cy="131212"/>
          </a:xfrm>
          <a:custGeom>
            <a:rect l="l" t="t" r="r" b="b"/>
            <a:pathLst>
              <a:path w="85" h="21">
                <a:moveTo>
                  <a:pt x="0" y="0"/>
                </a:moveTo>
                <a:cubicBezTo>
                  <a:pt x="5" y="5"/>
                  <a:pt x="10" y="20"/>
                  <a:pt x="36" y="21"/>
                </a:cubicBezTo>
                <a:cubicBezTo>
                  <a:pt x="36" y="21"/>
                  <a:pt x="37" y="21"/>
                  <a:pt x="37" y="21"/>
                </a:cubicBezTo>
                <a:cubicBezTo>
                  <a:pt x="60" y="21"/>
                  <a:pt x="79" y="7"/>
                  <a:pt x="85" y="2"/>
                </a:cubicBezTo>
                <a:cubicBezTo>
                  <a:pt x="84" y="2"/>
                  <a:pt x="84" y="3"/>
                  <a:pt x="84" y="3"/>
                </a:cubicBezTo>
                <a:cubicBezTo>
                  <a:pt x="81" y="5"/>
                  <a:pt x="78" y="6"/>
                  <a:pt x="73" y="8"/>
                </a:cubicBezTo>
                <a:cubicBezTo>
                  <a:pt x="67" y="10"/>
                  <a:pt x="59" y="12"/>
                  <a:pt x="48" y="12"/>
                </a:cubicBezTo>
                <a:cubicBezTo>
                  <a:pt x="46" y="12"/>
                  <a:pt x="45" y="12"/>
                  <a:pt x="43" y="12"/>
                </a:cubicBezTo>
                <a:cubicBezTo>
                  <a:pt x="42" y="12"/>
                  <a:pt x="40" y="12"/>
                  <a:pt x="39" y="12"/>
                </a:cubicBezTo>
                <a:cubicBezTo>
                  <a:pt x="31" y="11"/>
                  <a:pt x="25" y="10"/>
                  <a:pt x="19" y="9"/>
                </a:cubicBezTo>
                <a:cubicBezTo>
                  <a:pt x="13" y="7"/>
                  <a:pt x="8" y="5"/>
                  <a:pt x="4" y="3"/>
                </a:cubicBezTo>
                <a:cubicBezTo>
                  <a:pt x="2" y="2"/>
                  <a:pt x="1" y="1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58153" y="4392123"/>
            <a:ext cx="80860" cy="81302"/>
          </a:xfrm>
          <a:custGeom>
            <a:rect l="l" t="t" r="r" b="b"/>
            <a:pathLst>
              <a:path w="31" h="31">
                <a:moveTo>
                  <a:pt x="0" y="31"/>
                </a:moveTo>
                <a:lnTo>
                  <a:pt x="17" y="21"/>
                </a:lnTo>
                <a:lnTo>
                  <a:pt x="31" y="9"/>
                </a:lnTo>
                <a:lnTo>
                  <a:pt x="0" y="0"/>
                </a:lnTo>
                <a:lnTo>
                  <a:pt x="0" y="31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413550" y="4392123"/>
            <a:ext cx="80860" cy="81302"/>
          </a:xfrm>
          <a:custGeom>
            <a:rect l="l" t="t" r="r" b="b"/>
            <a:pathLst>
              <a:path w="31" h="31">
                <a:moveTo>
                  <a:pt x="31" y="0"/>
                </a:moveTo>
                <a:lnTo>
                  <a:pt x="0" y="7"/>
                </a:lnTo>
                <a:lnTo>
                  <a:pt x="31" y="31"/>
                </a:lnTo>
                <a:lnTo>
                  <a:pt x="31" y="0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447786" y="4510285"/>
            <a:ext cx="2693475" cy="2339779"/>
          </a:xfrm>
          <a:custGeom>
            <a:rect l="l" t="t" r="r" b="b"/>
            <a:pathLst>
              <a:path w="435" h="376">
                <a:moveTo>
                  <a:pt x="403" y="38"/>
                </a:moveTo>
                <a:cubicBezTo>
                  <a:pt x="390" y="26"/>
                  <a:pt x="339" y="11"/>
                  <a:pt x="317" y="8"/>
                </a:cubicBezTo>
                <a:cubicBezTo>
                  <a:pt x="291" y="0"/>
                  <a:pt x="291" y="0"/>
                  <a:pt x="291" y="0"/>
                </a:cubicBezTo>
                <a:cubicBezTo>
                  <a:pt x="241" y="119"/>
                  <a:pt x="241" y="119"/>
                  <a:pt x="241" y="119"/>
                </a:cubicBezTo>
                <a:cubicBezTo>
                  <a:pt x="192" y="119"/>
                  <a:pt x="192" y="119"/>
                  <a:pt x="192" y="119"/>
                </a:cubicBezTo>
                <a:cubicBezTo>
                  <a:pt x="138" y="1"/>
                  <a:pt x="138" y="1"/>
                  <a:pt x="138" y="1"/>
                </a:cubicBezTo>
                <a:cubicBezTo>
                  <a:pt x="111" y="8"/>
                  <a:pt x="111" y="8"/>
                  <a:pt x="111" y="8"/>
                </a:cubicBezTo>
                <a:cubicBezTo>
                  <a:pt x="93" y="11"/>
                  <a:pt x="44" y="27"/>
                  <a:pt x="31" y="38"/>
                </a:cubicBezTo>
                <a:cubicBezTo>
                  <a:pt x="17" y="48"/>
                  <a:pt x="0" y="292"/>
                  <a:pt x="0" y="308"/>
                </a:cubicBezTo>
                <a:cubicBezTo>
                  <a:pt x="44" y="376"/>
                  <a:pt x="44" y="376"/>
                  <a:pt x="44" y="376"/>
                </a:cubicBezTo>
                <a:cubicBezTo>
                  <a:pt x="397" y="375"/>
                  <a:pt x="397" y="375"/>
                  <a:pt x="397" y="375"/>
                </a:cubicBezTo>
                <a:cubicBezTo>
                  <a:pt x="435" y="308"/>
                  <a:pt x="435" y="308"/>
                  <a:pt x="435" y="308"/>
                </a:cubicBezTo>
                <a:cubicBezTo>
                  <a:pt x="435" y="290"/>
                  <a:pt x="418" y="48"/>
                  <a:pt x="403" y="38"/>
                </a:cubicBezTo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46794" y="4583651"/>
            <a:ext cx="125237" cy="634723"/>
          </a:xfrm>
          <a:custGeom>
            <a:rect l="l" t="t" r="r" b="b"/>
            <a:pathLst>
              <a:path w="20" h="102">
                <a:moveTo>
                  <a:pt x="8" y="0"/>
                </a:moveTo>
                <a:cubicBezTo>
                  <a:pt x="0" y="26"/>
                  <a:pt x="0" y="26"/>
                  <a:pt x="0" y="26"/>
                </a:cubicBezTo>
                <a:cubicBezTo>
                  <a:pt x="17" y="102"/>
                  <a:pt x="17" y="102"/>
                  <a:pt x="17" y="102"/>
                </a:cubicBezTo>
                <a:cubicBezTo>
                  <a:pt x="20" y="95"/>
                  <a:pt x="20" y="95"/>
                  <a:pt x="20" y="95"/>
                </a:cubicBezTo>
                <a:cubicBezTo>
                  <a:pt x="1" y="26"/>
                  <a:pt x="1" y="26"/>
                  <a:pt x="1" y="26"/>
                </a:cubicBezTo>
                <a:cubicBezTo>
                  <a:pt x="10" y="2"/>
                  <a:pt x="10" y="2"/>
                  <a:pt x="10" y="2"/>
                </a:cubicBezTo>
                <a:cubicBezTo>
                  <a:pt x="9" y="2"/>
                  <a:pt x="9" y="1"/>
                  <a:pt x="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  <a:close/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2525808" y="4533917"/>
            <a:ext cx="501124" cy="1600122"/>
          </a:xfrm>
          <a:custGeom>
            <a:rect l="l" t="t" r="r" b="b"/>
            <a:pathLst>
              <a:path w="81" h="257">
                <a:moveTo>
                  <a:pt x="52" y="34"/>
                </a:moveTo>
                <a:cubicBezTo>
                  <a:pt x="63" y="0"/>
                  <a:pt x="63" y="0"/>
                  <a:pt x="63" y="0"/>
                </a:cubicBezTo>
                <a:cubicBezTo>
                  <a:pt x="63" y="0"/>
                  <a:pt x="52" y="4"/>
                  <a:pt x="39" y="4"/>
                </a:cubicBezTo>
                <a:cubicBezTo>
                  <a:pt x="28" y="4"/>
                  <a:pt x="14" y="0"/>
                  <a:pt x="14" y="0"/>
                </a:cubicBezTo>
                <a:cubicBezTo>
                  <a:pt x="28" y="33"/>
                  <a:pt x="28" y="33"/>
                  <a:pt x="28" y="33"/>
                </a:cubicBezTo>
                <a:cubicBezTo>
                  <a:pt x="28" y="33"/>
                  <a:pt x="28" y="33"/>
                  <a:pt x="28" y="33"/>
                </a:cubicBezTo>
                <a:cubicBezTo>
                  <a:pt x="0" y="164"/>
                  <a:pt x="0" y="164"/>
                  <a:pt x="0" y="164"/>
                </a:cubicBezTo>
                <a:cubicBezTo>
                  <a:pt x="43" y="257"/>
                  <a:pt x="43" y="257"/>
                  <a:pt x="43" y="257"/>
                </a:cubicBezTo>
                <a:cubicBezTo>
                  <a:pt x="81" y="163"/>
                  <a:pt x="81" y="163"/>
                  <a:pt x="81" y="163"/>
                </a:cubicBezTo>
                <a:cubicBezTo>
                  <a:pt x="52" y="34"/>
                  <a:pt x="52" y="34"/>
                  <a:pt x="52" y="34"/>
                </a:cubicBez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2698053" y="4746256"/>
            <a:ext cx="148741" cy="44619"/>
          </a:xfrm>
          <a:custGeom>
            <a:rect l="l" t="t" r="r" b="b"/>
            <a:pathLst>
              <a:path w="24" h="7">
                <a:moveTo>
                  <a:pt x="0" y="0"/>
                </a:moveTo>
                <a:cubicBezTo>
                  <a:pt x="0" y="1"/>
                  <a:pt x="0" y="1"/>
                  <a:pt x="0" y="1"/>
                </a:cubicBezTo>
                <a:cubicBezTo>
                  <a:pt x="0" y="1"/>
                  <a:pt x="2" y="7"/>
                  <a:pt x="9" y="7"/>
                </a:cubicBezTo>
                <a:cubicBezTo>
                  <a:pt x="17" y="7"/>
                  <a:pt x="24" y="1"/>
                  <a:pt x="24" y="1"/>
                </a:cubicBezTo>
                <a:cubicBezTo>
                  <a:pt x="24" y="0"/>
                  <a:pt x="24" y="0"/>
                  <a:pt x="24" y="0"/>
                </a:cubicBezTo>
                <a:cubicBezTo>
                  <a:pt x="24" y="0"/>
                  <a:pt x="19" y="2"/>
                  <a:pt x="12" y="2"/>
                </a:cubicBezTo>
                <a:cubicBezTo>
                  <a:pt x="4" y="2"/>
                  <a:pt x="0" y="0"/>
                  <a:pt x="0" y="0"/>
                </a:cubicBezTo>
              </a:path>
            </a:pathLst>
          </a:custGeom>
          <a:solidFill>
            <a:srgbClr val="A5482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301293" y="4515576"/>
            <a:ext cx="174876" cy="18342"/>
          </a:xfrm>
          <a:custGeom>
            <a:rect l="l" t="t" r="r" b="b"/>
            <a:pathLst>
              <a:path w="28" h="3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27" y="3"/>
                  <a:pt x="27" y="3"/>
                  <a:pt x="27" y="3"/>
                </a:cubicBezTo>
                <a:cubicBezTo>
                  <a:pt x="27" y="3"/>
                  <a:pt x="27" y="2"/>
                  <a:pt x="28" y="2"/>
                </a:cubicBezTo>
                <a:cubicBezTo>
                  <a:pt x="3" y="0"/>
                  <a:pt x="3" y="0"/>
                  <a:pt x="3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468276" y="4528626"/>
            <a:ext cx="148741" cy="23632"/>
          </a:xfrm>
          <a:custGeom>
            <a:rect l="l" t="t" r="r" b="b"/>
            <a:pathLst>
              <a:path w="24" h="4">
                <a:moveTo>
                  <a:pt x="1" y="0"/>
                </a:moveTo>
                <a:cubicBezTo>
                  <a:pt x="0" y="0"/>
                  <a:pt x="0" y="1"/>
                  <a:pt x="0" y="1"/>
                </a:cubicBezTo>
                <a:cubicBezTo>
                  <a:pt x="24" y="4"/>
                  <a:pt x="24" y="4"/>
                  <a:pt x="24" y="4"/>
                </a:cubicBezTo>
                <a:cubicBezTo>
                  <a:pt x="23" y="2"/>
                  <a:pt x="23" y="2"/>
                  <a:pt x="23" y="2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301293" y="4515576"/>
            <a:ext cx="336772" cy="417093"/>
          </a:xfrm>
          <a:custGeom>
            <a:rect l="l" t="t" r="r" b="b"/>
            <a:pathLst>
              <a:path w="54" h="6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30" y="67"/>
                  <a:pt x="30" y="67"/>
                  <a:pt x="30" y="67"/>
                </a:cubicBezTo>
                <a:cubicBezTo>
                  <a:pt x="37" y="52"/>
                  <a:pt x="49" y="28"/>
                  <a:pt x="54" y="14"/>
                </a:cubicBezTo>
                <a:cubicBezTo>
                  <a:pt x="51" y="6"/>
                  <a:pt x="51" y="6"/>
                  <a:pt x="51" y="6"/>
                </a:cubicBezTo>
                <a:cubicBezTo>
                  <a:pt x="27" y="3"/>
                  <a:pt x="27" y="3"/>
                  <a:pt x="27" y="3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96031" y="4515576"/>
            <a:ext cx="5262" cy="0"/>
          </a:xfrm>
          <a:custGeom>
            <a:rect l="l" t="t" r="r" b="b"/>
            <a:pathLst>
              <a:path w="1" h="1">
                <a:moveTo>
                  <a:pt x="1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638065" y="4541677"/>
            <a:ext cx="23504" cy="5291"/>
          </a:xfrm>
          <a:custGeom>
            <a:rect l="l" t="t" r="r" b="b"/>
            <a:pathLst>
              <a:path w="4" h="1">
                <a:moveTo>
                  <a:pt x="0" y="0"/>
                </a:moveTo>
                <a:cubicBezTo>
                  <a:pt x="1" y="0"/>
                  <a:pt x="2" y="1"/>
                  <a:pt x="4" y="1"/>
                </a:cubicBezTo>
                <a:cubicBezTo>
                  <a:pt x="4" y="1"/>
                  <a:pt x="4" y="1"/>
                  <a:pt x="4" y="1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96031" y="4515576"/>
            <a:ext cx="193118" cy="480054"/>
          </a:xfrm>
          <a:custGeom>
            <a:rect l="l" t="t" r="r" b="b"/>
            <a:pathLst>
              <a:path w="31" h="77">
                <a:moveTo>
                  <a:pt x="1" y="0"/>
                </a:move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6" y="77"/>
                  <a:pt x="26" y="77"/>
                  <a:pt x="26" y="77"/>
                </a:cubicBezTo>
                <a:cubicBezTo>
                  <a:pt x="26" y="77"/>
                  <a:pt x="28" y="73"/>
                  <a:pt x="31" y="67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611930" y="4541677"/>
            <a:ext cx="49639" cy="60315"/>
          </a:xfrm>
          <a:custGeom>
            <a:rect l="l" t="t" r="r" b="b"/>
            <a:pathLst>
              <a:path w="8" h="10">
                <a:moveTo>
                  <a:pt x="0" y="0"/>
                </a:moveTo>
                <a:cubicBezTo>
                  <a:pt x="1" y="2"/>
                  <a:pt x="1" y="2"/>
                  <a:pt x="1" y="2"/>
                </a:cubicBezTo>
                <a:cubicBezTo>
                  <a:pt x="4" y="10"/>
                  <a:pt x="4" y="10"/>
                  <a:pt x="4" y="10"/>
                </a:cubicBezTo>
                <a:cubicBezTo>
                  <a:pt x="6" y="6"/>
                  <a:pt x="7" y="2"/>
                  <a:pt x="8" y="1"/>
                </a:cubicBezTo>
                <a:cubicBezTo>
                  <a:pt x="6" y="1"/>
                  <a:pt x="5" y="0"/>
                  <a:pt x="4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83051" y="4410641"/>
            <a:ext cx="360101" cy="485345"/>
          </a:xfrm>
          <a:custGeom>
            <a:rect l="l" t="t" r="r" b="b"/>
            <a:pathLst>
              <a:path w="57" h="78">
                <a:moveTo>
                  <a:pt x="27" y="78"/>
                </a:moveTo>
                <a:cubicBezTo>
                  <a:pt x="27" y="78"/>
                  <a:pt x="58" y="22"/>
                  <a:pt x="58" y="21"/>
                </a:cubicBezTo>
                <a:cubicBezTo>
                  <a:pt x="54" y="20"/>
                  <a:pt x="47" y="19"/>
                  <a:pt x="37" y="12"/>
                </a:cubicBezTo>
                <a:cubicBezTo>
                  <a:pt x="29" y="7"/>
                  <a:pt x="21" y="0"/>
                  <a:pt x="21" y="0"/>
                </a:cubicBezTo>
                <a:cubicBezTo>
                  <a:pt x="2" y="17"/>
                  <a:pt x="2" y="17"/>
                  <a:pt x="2" y="17"/>
                </a:cubicBezTo>
                <a:cubicBezTo>
                  <a:pt x="0" y="17"/>
                  <a:pt x="27" y="78"/>
                  <a:pt x="27" y="7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071309" y="4515576"/>
            <a:ext cx="172245" cy="26278"/>
          </a:xfrm>
          <a:custGeom>
            <a:rect l="l" t="t" r="r" b="b"/>
            <a:pathLst>
              <a:path w="28" h="4">
                <a:moveTo>
                  <a:pt x="28" y="0"/>
                </a:moveTo>
                <a:cubicBezTo>
                  <a:pt x="0" y="2"/>
                  <a:pt x="0" y="2"/>
                  <a:pt x="0" y="2"/>
                </a:cubicBezTo>
                <a:cubicBezTo>
                  <a:pt x="1" y="4"/>
                  <a:pt x="1" y="4"/>
                  <a:pt x="1" y="4"/>
                </a:cubicBezTo>
                <a:cubicBezTo>
                  <a:pt x="28" y="2"/>
                  <a:pt x="28" y="2"/>
                  <a:pt x="28" y="2"/>
                </a:cubicBezTo>
                <a:cubicBezTo>
                  <a:pt x="28" y="1"/>
                  <a:pt x="28" y="0"/>
                  <a:pt x="28" y="0"/>
                </a:cubicBezTo>
                <a:moveTo>
                  <a:pt x="28" y="0"/>
                </a:move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909413" y="4528626"/>
            <a:ext cx="166983" cy="23632"/>
          </a:xfrm>
          <a:custGeom>
            <a:rect l="l" t="t" r="r" b="b"/>
            <a:pathLst>
              <a:path w="27" h="4">
                <a:moveTo>
                  <a:pt x="26" y="0"/>
                </a:moveTo>
                <a:cubicBezTo>
                  <a:pt x="1" y="2"/>
                  <a:pt x="1" y="2"/>
                  <a:pt x="1" y="2"/>
                </a:cubicBezTo>
                <a:cubicBezTo>
                  <a:pt x="0" y="3"/>
                  <a:pt x="0" y="3"/>
                  <a:pt x="0" y="3"/>
                </a:cubicBezTo>
                <a:cubicBezTo>
                  <a:pt x="2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2" y="4"/>
                  <a:pt x="2" y="4"/>
                  <a:pt x="2" y="4"/>
                </a:cubicBezTo>
                <a:cubicBezTo>
                  <a:pt x="27" y="2"/>
                  <a:pt x="27" y="2"/>
                  <a:pt x="27" y="2"/>
                </a:cubicBezTo>
                <a:cubicBezTo>
                  <a:pt x="26" y="0"/>
                  <a:pt x="26" y="0"/>
                  <a:pt x="26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909413" y="4528626"/>
            <a:ext cx="334141" cy="367183"/>
          </a:xfrm>
          <a:custGeom>
            <a:rect l="l" t="t" r="r" b="b"/>
            <a:pathLst>
              <a:path w="54" h="59">
                <a:moveTo>
                  <a:pt x="54" y="0"/>
                </a:moveTo>
                <a:cubicBezTo>
                  <a:pt x="27" y="2"/>
                  <a:pt x="27" y="2"/>
                  <a:pt x="27" y="2"/>
                </a:cubicBezTo>
                <a:cubicBezTo>
                  <a:pt x="2" y="4"/>
                  <a:pt x="2" y="4"/>
                  <a:pt x="2" y="4"/>
                </a:cubicBezTo>
                <a:cubicBezTo>
                  <a:pt x="0" y="11"/>
                  <a:pt x="0" y="11"/>
                  <a:pt x="0" y="11"/>
                </a:cubicBezTo>
                <a:cubicBezTo>
                  <a:pt x="7" y="23"/>
                  <a:pt x="20" y="44"/>
                  <a:pt x="29" y="59"/>
                </a:cubicBezTo>
                <a:cubicBezTo>
                  <a:pt x="53" y="2"/>
                  <a:pt x="53" y="2"/>
                  <a:pt x="53" y="2"/>
                </a:cubicBezTo>
                <a:cubicBezTo>
                  <a:pt x="53" y="1"/>
                  <a:pt x="53" y="1"/>
                  <a:pt x="54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883277" y="4541677"/>
            <a:ext cx="12980" cy="0"/>
          </a:xfrm>
          <a:custGeom>
            <a:rect l="l" t="t" r="r" b="b"/>
            <a:pathLst>
              <a:path w="2" h="1">
                <a:moveTo>
                  <a:pt x="2" y="0"/>
                </a:moveTo>
                <a:cubicBezTo>
                  <a:pt x="2" y="0"/>
                  <a:pt x="2" y="0"/>
                  <a:pt x="2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2" y="0"/>
                  <a:pt x="2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089550" y="4541677"/>
            <a:ext cx="148741" cy="459067"/>
          </a:xfrm>
          <a:custGeom>
            <a:rect l="l" t="t" r="r" b="b"/>
            <a:pathLst>
              <a:path w="24" h="74">
                <a:moveTo>
                  <a:pt x="24" y="0"/>
                </a:moveTo>
                <a:cubicBezTo>
                  <a:pt x="0" y="57"/>
                  <a:pt x="0" y="57"/>
                  <a:pt x="0" y="57"/>
                </a:cubicBezTo>
                <a:cubicBezTo>
                  <a:pt x="6" y="67"/>
                  <a:pt x="10" y="74"/>
                  <a:pt x="10" y="74"/>
                </a:cubicBezTo>
                <a:cubicBezTo>
                  <a:pt x="10" y="74"/>
                  <a:pt x="21" y="15"/>
                  <a:pt x="24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909413" y="4546968"/>
            <a:ext cx="18242" cy="13051"/>
          </a:xfrm>
          <a:custGeom>
            <a:rect l="l" t="t" r="r" b="b"/>
            <a:pathLst>
              <a:path w="3" h="2">
                <a:moveTo>
                  <a:pt x="3" y="0"/>
                </a:moveTo>
                <a:cubicBezTo>
                  <a:pt x="3" y="0"/>
                  <a:pt x="2" y="0"/>
                  <a:pt x="0" y="0"/>
                </a:cubicBezTo>
                <a:cubicBezTo>
                  <a:pt x="0" y="2"/>
                  <a:pt x="0" y="2"/>
                  <a:pt x="0" y="2"/>
                </a:cubicBezTo>
                <a:cubicBezTo>
                  <a:pt x="2" y="1"/>
                  <a:pt x="2" y="1"/>
                  <a:pt x="2" y="1"/>
                </a:cubicBezTo>
                <a:cubicBezTo>
                  <a:pt x="3" y="0"/>
                  <a:pt x="3" y="0"/>
                  <a:pt x="3" y="0"/>
                </a:cubicBezTo>
              </a:path>
            </a:pathLst>
          </a:custGeom>
          <a:solidFill>
            <a:srgbClr val="6D583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896433" y="4552259"/>
            <a:ext cx="26135" cy="44619"/>
          </a:xfrm>
          <a:custGeom>
            <a:rect l="l" t="t" r="r" b="b"/>
            <a:pathLst>
              <a:path w="4" h="7">
                <a:moveTo>
                  <a:pt x="4" y="0"/>
                </a:moveTo>
                <a:cubicBezTo>
                  <a:pt x="2" y="1"/>
                  <a:pt x="2" y="1"/>
                  <a:pt x="2" y="1"/>
                </a:cubicBezTo>
                <a:cubicBezTo>
                  <a:pt x="0" y="5"/>
                  <a:pt x="0" y="5"/>
                  <a:pt x="0" y="5"/>
                </a:cubicBezTo>
                <a:cubicBezTo>
                  <a:pt x="1" y="6"/>
                  <a:pt x="1" y="7"/>
                  <a:pt x="2" y="7"/>
                </a:cubicBezTo>
                <a:cubicBezTo>
                  <a:pt x="4" y="0"/>
                  <a:pt x="4" y="0"/>
                  <a:pt x="4" y="0"/>
                </a:cubicBezTo>
              </a:path>
            </a:pathLst>
          </a:custGeom>
          <a:solidFill>
            <a:srgbClr val="7C7C7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2872929" y="4541677"/>
            <a:ext cx="41746" cy="41974"/>
          </a:xfrm>
          <a:custGeom>
            <a:rect l="l" t="t" r="r" b="b"/>
            <a:pathLst>
              <a:path w="7" h="7">
                <a:moveTo>
                  <a:pt x="7" y="0"/>
                </a:moveTo>
                <a:cubicBezTo>
                  <a:pt x="4" y="0"/>
                  <a:pt x="4" y="0"/>
                  <a:pt x="4" y="0"/>
                </a:cubicBezTo>
                <a:cubicBezTo>
                  <a:pt x="4" y="0"/>
                  <a:pt x="3" y="0"/>
                  <a:pt x="2" y="0"/>
                </a:cubicBezTo>
                <a:cubicBezTo>
                  <a:pt x="0" y="1"/>
                  <a:pt x="0" y="1"/>
                  <a:pt x="0" y="1"/>
                </a:cubicBezTo>
                <a:cubicBezTo>
                  <a:pt x="1" y="2"/>
                  <a:pt x="2" y="4"/>
                  <a:pt x="4" y="7"/>
                </a:cubicBezTo>
                <a:cubicBezTo>
                  <a:pt x="6" y="3"/>
                  <a:pt x="6" y="3"/>
                  <a:pt x="6" y="3"/>
                </a:cubicBezTo>
                <a:cubicBezTo>
                  <a:pt x="6" y="1"/>
                  <a:pt x="6" y="1"/>
                  <a:pt x="6" y="1"/>
                </a:cubicBezTo>
                <a:cubicBezTo>
                  <a:pt x="7" y="0"/>
                  <a:pt x="7" y="0"/>
                  <a:pt x="7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2891171" y="4415755"/>
            <a:ext cx="365363" cy="480054"/>
          </a:xfrm>
          <a:custGeom>
            <a:rect l="l" t="t" r="r" b="b"/>
            <a:pathLst>
              <a:path w="59" h="77">
                <a:moveTo>
                  <a:pt x="42" y="77"/>
                </a:moveTo>
                <a:cubicBezTo>
                  <a:pt x="42" y="77"/>
                  <a:pt x="59" y="15"/>
                  <a:pt x="58" y="15"/>
                </a:cubicBezTo>
                <a:cubicBezTo>
                  <a:pt x="40" y="0"/>
                  <a:pt x="40" y="0"/>
                  <a:pt x="40" y="0"/>
                </a:cubicBezTo>
                <a:cubicBezTo>
                  <a:pt x="40" y="0"/>
                  <a:pt x="34" y="5"/>
                  <a:pt x="27" y="9"/>
                </a:cubicBezTo>
                <a:cubicBezTo>
                  <a:pt x="25" y="11"/>
                  <a:pt x="5" y="19"/>
                  <a:pt x="2" y="20"/>
                </a:cubicBezTo>
                <a:cubicBezTo>
                  <a:pt x="1" y="20"/>
                  <a:pt x="0" y="20"/>
                  <a:pt x="0" y="20"/>
                </a:cubicBezTo>
                <a:cubicBezTo>
                  <a:pt x="3" y="24"/>
                  <a:pt x="42" y="77"/>
                  <a:pt x="42" y="7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2309186" y="3631479"/>
            <a:ext cx="947347" cy="49910"/>
          </a:xfrm>
          <a:custGeom>
            <a:rect l="l" t="t" r="r" b="b"/>
            <a:pathLst>
              <a:path w="153" h="8">
                <a:moveTo>
                  <a:pt x="4" y="0"/>
                </a:moveTo>
                <a:cubicBezTo>
                  <a:pt x="2" y="1"/>
                  <a:pt x="1" y="2"/>
                  <a:pt x="0" y="3"/>
                </a:cubicBezTo>
                <a:cubicBezTo>
                  <a:pt x="0" y="4"/>
                  <a:pt x="0" y="5"/>
                  <a:pt x="1" y="6"/>
                </a:cubicBezTo>
                <a:cubicBezTo>
                  <a:pt x="2" y="5"/>
                  <a:pt x="4" y="3"/>
                  <a:pt x="4" y="1"/>
                </a:cubicBezTo>
                <a:cubicBezTo>
                  <a:pt x="4" y="1"/>
                  <a:pt x="4" y="1"/>
                  <a:pt x="4" y="0"/>
                </a:cubicBezTo>
                <a:moveTo>
                  <a:pt x="149" y="0"/>
                </a:moveTo>
                <a:cubicBezTo>
                  <a:pt x="149" y="0"/>
                  <a:pt x="148" y="0"/>
                  <a:pt x="148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5" y="1"/>
                  <a:pt x="145" y="1"/>
                  <a:pt x="145" y="1"/>
                </a:cubicBezTo>
                <a:cubicBezTo>
                  <a:pt x="144" y="4"/>
                  <a:pt x="147" y="6"/>
                  <a:pt x="149" y="8"/>
                </a:cubicBezTo>
                <a:cubicBezTo>
                  <a:pt x="150" y="7"/>
                  <a:pt x="150" y="7"/>
                  <a:pt x="150" y="7"/>
                </a:cubicBezTo>
                <a:cubicBezTo>
                  <a:pt x="152" y="6"/>
                  <a:pt x="153" y="4"/>
                  <a:pt x="153" y="2"/>
                </a:cubicBezTo>
                <a:cubicBezTo>
                  <a:pt x="152" y="1"/>
                  <a:pt x="151" y="0"/>
                  <a:pt x="149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314273" y="3594796"/>
            <a:ext cx="916125" cy="236147"/>
          </a:xfrm>
          <a:custGeom>
            <a:rect l="l" t="t" r="r" b="b"/>
            <a:pathLst>
              <a:path w="148" h="38">
                <a:moveTo>
                  <a:pt x="27" y="33"/>
                </a:moveTo>
                <a:cubicBezTo>
                  <a:pt x="21" y="33"/>
                  <a:pt x="17" y="29"/>
                  <a:pt x="17" y="23"/>
                </a:cubicBezTo>
                <a:cubicBezTo>
                  <a:pt x="17" y="15"/>
                  <a:pt x="17" y="15"/>
                  <a:pt x="17" y="15"/>
                </a:cubicBezTo>
                <a:cubicBezTo>
                  <a:pt x="17" y="9"/>
                  <a:pt x="21" y="5"/>
                  <a:pt x="27" y="5"/>
                </a:cubicBezTo>
                <a:cubicBezTo>
                  <a:pt x="52" y="5"/>
                  <a:pt x="52" y="5"/>
                  <a:pt x="52" y="5"/>
                </a:cubicBezTo>
                <a:cubicBezTo>
                  <a:pt x="58" y="5"/>
                  <a:pt x="62" y="9"/>
                  <a:pt x="62" y="15"/>
                </a:cubicBezTo>
                <a:cubicBezTo>
                  <a:pt x="62" y="23"/>
                  <a:pt x="62" y="23"/>
                  <a:pt x="62" y="23"/>
                </a:cubicBezTo>
                <a:cubicBezTo>
                  <a:pt x="62" y="29"/>
                  <a:pt x="58" y="33"/>
                  <a:pt x="52" y="33"/>
                </a:cubicBezTo>
                <a:cubicBezTo>
                  <a:pt x="27" y="33"/>
                  <a:pt x="27" y="33"/>
                  <a:pt x="27" y="33"/>
                </a:cubicBezTo>
                <a:moveTo>
                  <a:pt x="98" y="33"/>
                </a:moveTo>
                <a:cubicBezTo>
                  <a:pt x="93" y="33"/>
                  <a:pt x="88" y="29"/>
                  <a:pt x="88" y="23"/>
                </a:cubicBezTo>
                <a:cubicBezTo>
                  <a:pt x="88" y="15"/>
                  <a:pt x="88" y="15"/>
                  <a:pt x="88" y="15"/>
                </a:cubicBezTo>
                <a:cubicBezTo>
                  <a:pt x="88" y="9"/>
                  <a:pt x="93" y="5"/>
                  <a:pt x="98" y="5"/>
                </a:cubicBezTo>
                <a:cubicBezTo>
                  <a:pt x="124" y="5"/>
                  <a:pt x="124" y="5"/>
                  <a:pt x="124" y="5"/>
                </a:cubicBezTo>
                <a:cubicBezTo>
                  <a:pt x="129" y="5"/>
                  <a:pt x="134" y="9"/>
                  <a:pt x="134" y="15"/>
                </a:cubicBezTo>
                <a:cubicBezTo>
                  <a:pt x="134" y="23"/>
                  <a:pt x="134" y="23"/>
                  <a:pt x="134" y="23"/>
                </a:cubicBezTo>
                <a:cubicBezTo>
                  <a:pt x="134" y="29"/>
                  <a:pt x="129" y="33"/>
                  <a:pt x="124" y="33"/>
                </a:cubicBezTo>
                <a:cubicBezTo>
                  <a:pt x="98" y="33"/>
                  <a:pt x="98" y="33"/>
                  <a:pt x="98" y="33"/>
                </a:cubicBezTo>
                <a:moveTo>
                  <a:pt x="124" y="0"/>
                </a:moveTo>
                <a:cubicBezTo>
                  <a:pt x="98" y="0"/>
                  <a:pt x="98" y="0"/>
                  <a:pt x="98" y="0"/>
                </a:cubicBezTo>
                <a:cubicBezTo>
                  <a:pt x="90" y="0"/>
                  <a:pt x="84" y="6"/>
                  <a:pt x="83" y="14"/>
                </a:cubicBezTo>
                <a:cubicBezTo>
                  <a:pt x="83" y="14"/>
                  <a:pt x="83" y="14"/>
                  <a:pt x="83" y="14"/>
                </a:cubicBezTo>
                <a:cubicBezTo>
                  <a:pt x="69" y="14"/>
                  <a:pt x="69" y="14"/>
                  <a:pt x="69" y="14"/>
                </a:cubicBezTo>
                <a:cubicBezTo>
                  <a:pt x="68" y="14"/>
                  <a:pt x="68" y="14"/>
                  <a:pt x="67" y="14"/>
                </a:cubicBezTo>
                <a:cubicBezTo>
                  <a:pt x="67" y="6"/>
                  <a:pt x="60" y="0"/>
                  <a:pt x="52" y="0"/>
                </a:cubicBezTo>
                <a:cubicBezTo>
                  <a:pt x="27" y="0"/>
                  <a:pt x="27" y="0"/>
                  <a:pt x="27" y="0"/>
                </a:cubicBezTo>
                <a:cubicBezTo>
                  <a:pt x="21" y="0"/>
                  <a:pt x="15" y="4"/>
                  <a:pt x="13" y="9"/>
                </a:cubicBezTo>
                <a:cubicBezTo>
                  <a:pt x="4" y="7"/>
                  <a:pt x="4" y="7"/>
                  <a:pt x="4" y="7"/>
                </a:cubicBezTo>
                <a:cubicBezTo>
                  <a:pt x="4" y="6"/>
                  <a:pt x="3" y="6"/>
                  <a:pt x="3" y="6"/>
                </a:cubicBezTo>
                <a:cubicBezTo>
                  <a:pt x="3" y="6"/>
                  <a:pt x="3" y="6"/>
                  <a:pt x="3" y="6"/>
                </a:cubicBezTo>
                <a:cubicBezTo>
                  <a:pt x="3" y="7"/>
                  <a:pt x="3" y="7"/>
                  <a:pt x="3" y="7"/>
                </a:cubicBezTo>
                <a:cubicBezTo>
                  <a:pt x="3" y="9"/>
                  <a:pt x="1" y="11"/>
                  <a:pt x="0" y="12"/>
                </a:cubicBezTo>
                <a:cubicBezTo>
                  <a:pt x="0" y="13"/>
                  <a:pt x="1" y="14"/>
                  <a:pt x="2" y="14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23"/>
                  <a:pt x="12" y="23"/>
                  <a:pt x="12" y="23"/>
                </a:cubicBezTo>
                <a:cubicBezTo>
                  <a:pt x="12" y="31"/>
                  <a:pt x="19" y="38"/>
                  <a:pt x="27" y="38"/>
                </a:cubicBezTo>
                <a:cubicBezTo>
                  <a:pt x="52" y="38"/>
                  <a:pt x="52" y="38"/>
                  <a:pt x="52" y="38"/>
                </a:cubicBezTo>
                <a:cubicBezTo>
                  <a:pt x="61" y="38"/>
                  <a:pt x="67" y="31"/>
                  <a:pt x="67" y="23"/>
                </a:cubicBezTo>
                <a:cubicBezTo>
                  <a:pt x="67" y="21"/>
                  <a:pt x="67" y="21"/>
                  <a:pt x="67" y="21"/>
                </a:cubicBezTo>
                <a:cubicBezTo>
                  <a:pt x="68" y="21"/>
                  <a:pt x="68" y="21"/>
                  <a:pt x="69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3"/>
                  <a:pt x="83" y="23"/>
                  <a:pt x="83" y="23"/>
                </a:cubicBezTo>
                <a:cubicBezTo>
                  <a:pt x="83" y="31"/>
                  <a:pt x="90" y="38"/>
                  <a:pt x="98" y="38"/>
                </a:cubicBezTo>
                <a:cubicBezTo>
                  <a:pt x="124" y="38"/>
                  <a:pt x="124" y="38"/>
                  <a:pt x="124" y="38"/>
                </a:cubicBezTo>
                <a:cubicBezTo>
                  <a:pt x="132" y="38"/>
                  <a:pt x="139" y="31"/>
                  <a:pt x="139" y="23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48" y="14"/>
                  <a:pt x="148" y="14"/>
                  <a:pt x="148" y="14"/>
                </a:cubicBezTo>
                <a:cubicBezTo>
                  <a:pt x="146" y="12"/>
                  <a:pt x="143" y="10"/>
                  <a:pt x="144" y="7"/>
                </a:cubicBezTo>
                <a:cubicBezTo>
                  <a:pt x="144" y="7"/>
                  <a:pt x="144" y="7"/>
                  <a:pt x="144" y="7"/>
                </a:cubicBezTo>
                <a:cubicBezTo>
                  <a:pt x="138" y="9"/>
                  <a:pt x="138" y="9"/>
                  <a:pt x="138" y="9"/>
                </a:cubicBezTo>
                <a:cubicBezTo>
                  <a:pt x="135" y="4"/>
                  <a:pt x="130" y="0"/>
                  <a:pt x="124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290944" y="3576454"/>
            <a:ext cx="952609" cy="254489"/>
          </a:xfrm>
          <a:custGeom>
            <a:rect l="l" t="t" r="r" b="b"/>
            <a:pathLst>
              <a:path w="154" h="41">
                <a:moveTo>
                  <a:pt x="153" y="9"/>
                </a:moveTo>
                <a:cubicBezTo>
                  <a:pt x="153" y="7"/>
                  <a:pt x="150" y="6"/>
                  <a:pt x="148" y="7"/>
                </a:cubicBezTo>
                <a:cubicBezTo>
                  <a:pt x="140" y="10"/>
                  <a:pt x="140" y="10"/>
                  <a:pt x="140" y="10"/>
                </a:cubicBezTo>
                <a:cubicBezTo>
                  <a:pt x="137" y="5"/>
                  <a:pt x="132" y="0"/>
                  <a:pt x="125" y="0"/>
                </a:cubicBezTo>
                <a:cubicBezTo>
                  <a:pt x="100" y="0"/>
                  <a:pt x="100" y="0"/>
                  <a:pt x="100" y="0"/>
                </a:cubicBezTo>
                <a:cubicBezTo>
                  <a:pt x="92" y="0"/>
                  <a:pt x="86" y="7"/>
                  <a:pt x="85" y="15"/>
                </a:cubicBezTo>
                <a:cubicBezTo>
                  <a:pt x="84" y="15"/>
                  <a:pt x="84" y="15"/>
                  <a:pt x="84" y="15"/>
                </a:cubicBezTo>
                <a:cubicBezTo>
                  <a:pt x="71" y="15"/>
                  <a:pt x="71" y="15"/>
                  <a:pt x="71" y="15"/>
                </a:cubicBezTo>
                <a:cubicBezTo>
                  <a:pt x="70" y="15"/>
                  <a:pt x="70" y="15"/>
                  <a:pt x="69" y="15"/>
                </a:cubicBezTo>
                <a:cubicBezTo>
                  <a:pt x="69" y="7"/>
                  <a:pt x="62" y="0"/>
                  <a:pt x="54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22" y="0"/>
                  <a:pt x="17" y="5"/>
                  <a:pt x="15" y="10"/>
                </a:cubicBezTo>
                <a:cubicBezTo>
                  <a:pt x="6" y="8"/>
                  <a:pt x="6" y="8"/>
                  <a:pt x="6" y="8"/>
                </a:cubicBezTo>
                <a:cubicBezTo>
                  <a:pt x="4" y="7"/>
                  <a:pt x="1" y="8"/>
                  <a:pt x="1" y="10"/>
                </a:cubicBezTo>
                <a:cubicBezTo>
                  <a:pt x="0" y="12"/>
                  <a:pt x="1" y="15"/>
                  <a:pt x="3" y="15"/>
                </a:cubicBezTo>
                <a:cubicBezTo>
                  <a:pt x="13" y="18"/>
                  <a:pt x="13" y="18"/>
                  <a:pt x="13" y="18"/>
                </a:cubicBezTo>
                <a:cubicBezTo>
                  <a:pt x="13" y="25"/>
                  <a:pt x="13" y="25"/>
                  <a:pt x="13" y="25"/>
                </a:cubicBezTo>
                <a:cubicBezTo>
                  <a:pt x="13" y="34"/>
                  <a:pt x="20" y="41"/>
                  <a:pt x="29" y="41"/>
                </a:cubicBezTo>
                <a:cubicBezTo>
                  <a:pt x="54" y="41"/>
                  <a:pt x="54" y="41"/>
                  <a:pt x="54" y="41"/>
                </a:cubicBezTo>
                <a:cubicBezTo>
                  <a:pt x="62" y="41"/>
                  <a:pt x="69" y="34"/>
                  <a:pt x="69" y="25"/>
                </a:cubicBezTo>
                <a:cubicBezTo>
                  <a:pt x="69" y="23"/>
                  <a:pt x="69" y="23"/>
                  <a:pt x="69" y="23"/>
                </a:cubicBezTo>
                <a:cubicBezTo>
                  <a:pt x="70" y="23"/>
                  <a:pt x="70" y="23"/>
                  <a:pt x="71" y="23"/>
                </a:cubicBezTo>
                <a:cubicBezTo>
                  <a:pt x="84" y="23"/>
                  <a:pt x="84" y="23"/>
                  <a:pt x="84" y="23"/>
                </a:cubicBezTo>
                <a:cubicBezTo>
                  <a:pt x="85" y="23"/>
                  <a:pt x="85" y="23"/>
                  <a:pt x="85" y="23"/>
                </a:cubicBezTo>
                <a:cubicBezTo>
                  <a:pt x="85" y="25"/>
                  <a:pt x="85" y="25"/>
                  <a:pt x="85" y="25"/>
                </a:cubicBezTo>
                <a:cubicBezTo>
                  <a:pt x="85" y="34"/>
                  <a:pt x="92" y="41"/>
                  <a:pt x="100" y="41"/>
                </a:cubicBezTo>
                <a:cubicBezTo>
                  <a:pt x="125" y="41"/>
                  <a:pt x="125" y="41"/>
                  <a:pt x="125" y="41"/>
                </a:cubicBezTo>
                <a:cubicBezTo>
                  <a:pt x="134" y="41"/>
                  <a:pt x="141" y="34"/>
                  <a:pt x="141" y="25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51" y="14"/>
                  <a:pt x="151" y="14"/>
                  <a:pt x="151" y="14"/>
                </a:cubicBezTo>
                <a:cubicBezTo>
                  <a:pt x="153" y="13"/>
                  <a:pt x="154" y="11"/>
                  <a:pt x="153" y="9"/>
                </a:cubicBezTo>
                <a:close/>
                <a:moveTo>
                  <a:pt x="64" y="25"/>
                </a:moveTo>
                <a:cubicBezTo>
                  <a:pt x="64" y="31"/>
                  <a:pt x="59" y="35"/>
                  <a:pt x="54" y="35"/>
                </a:cubicBezTo>
                <a:cubicBezTo>
                  <a:pt x="29" y="35"/>
                  <a:pt x="29" y="35"/>
                  <a:pt x="29" y="35"/>
                </a:cubicBezTo>
                <a:cubicBezTo>
                  <a:pt x="23" y="35"/>
                  <a:pt x="19" y="31"/>
                  <a:pt x="19" y="25"/>
                </a:cubicBezTo>
                <a:cubicBezTo>
                  <a:pt x="19" y="16"/>
                  <a:pt x="19" y="16"/>
                  <a:pt x="19" y="16"/>
                </a:cubicBezTo>
                <a:cubicBezTo>
                  <a:pt x="19" y="10"/>
                  <a:pt x="23" y="6"/>
                  <a:pt x="29" y="6"/>
                </a:cubicBezTo>
                <a:cubicBezTo>
                  <a:pt x="54" y="6"/>
                  <a:pt x="54" y="6"/>
                  <a:pt x="54" y="6"/>
                </a:cubicBezTo>
                <a:cubicBezTo>
                  <a:pt x="59" y="6"/>
                  <a:pt x="64" y="10"/>
                  <a:pt x="64" y="16"/>
                </a:cubicBezTo>
                <a:lnTo>
                  <a:pt x="64" y="25"/>
                </a:lnTo>
                <a:close/>
                <a:moveTo>
                  <a:pt x="135" y="25"/>
                </a:moveTo>
                <a:cubicBezTo>
                  <a:pt x="135" y="31"/>
                  <a:pt x="131" y="35"/>
                  <a:pt x="125" y="35"/>
                </a:cubicBezTo>
                <a:cubicBezTo>
                  <a:pt x="100" y="35"/>
                  <a:pt x="100" y="35"/>
                  <a:pt x="100" y="35"/>
                </a:cubicBezTo>
                <a:cubicBezTo>
                  <a:pt x="95" y="35"/>
                  <a:pt x="90" y="31"/>
                  <a:pt x="90" y="25"/>
                </a:cubicBezTo>
                <a:cubicBezTo>
                  <a:pt x="90" y="16"/>
                  <a:pt x="90" y="16"/>
                  <a:pt x="90" y="16"/>
                </a:cubicBezTo>
                <a:cubicBezTo>
                  <a:pt x="90" y="10"/>
                  <a:pt x="95" y="6"/>
                  <a:pt x="100" y="6"/>
                </a:cubicBezTo>
                <a:cubicBezTo>
                  <a:pt x="125" y="6"/>
                  <a:pt x="125" y="6"/>
                  <a:pt x="125" y="6"/>
                </a:cubicBezTo>
                <a:cubicBezTo>
                  <a:pt x="131" y="6"/>
                  <a:pt x="135" y="10"/>
                  <a:pt x="135" y="16"/>
                </a:cubicBezTo>
                <a:lnTo>
                  <a:pt x="135" y="25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0398" y="5158235"/>
            <a:ext cx="464640" cy="430144"/>
          </a:xfrm>
          <a:prstGeom prst="rect">
            <a:avLst/>
          </a:prstGeom>
        </p:spPr>
      </p:pic>
      <p:sp>
        <p:nvSpPr>
          <p:cNvPr id="43" name="Freeform 43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5" name="Picture 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164" y="5087337"/>
            <a:ext cx="425350" cy="131212"/>
          </a:xfrm>
          <a:prstGeom prst="rect">
            <a:avLst/>
          </a:prstGeom>
        </p:spPr>
      </p:pic>
      <p:sp>
        <p:nvSpPr>
          <p:cNvPr id="46" name="AutoShape 46"/>
          <p:cNvSpPr/>
          <p:nvPr/>
        </p:nvSpPr>
        <p:spPr>
          <a:xfrm>
            <a:off x="3256533" y="5194917"/>
            <a:ext cx="415001" cy="49910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184300" y="5567568"/>
            <a:ext cx="2528773" cy="1281614"/>
          </a:xfrm>
          <a:custGeom>
            <a:rect l="l" t="t" r="r" b="b"/>
            <a:pathLst>
              <a:path w="408" h="206">
                <a:moveTo>
                  <a:pt x="407" y="183"/>
                </a:moveTo>
                <a:cubicBezTo>
                  <a:pt x="376" y="183"/>
                  <a:pt x="376" y="183"/>
                  <a:pt x="376" y="183"/>
                </a:cubicBezTo>
                <a:cubicBezTo>
                  <a:pt x="376" y="20"/>
                  <a:pt x="376" y="20"/>
                  <a:pt x="376" y="20"/>
                </a:cubicBezTo>
                <a:cubicBezTo>
                  <a:pt x="376" y="9"/>
                  <a:pt x="366" y="0"/>
                  <a:pt x="353" y="0"/>
                </a:cubicBezTo>
                <a:cubicBezTo>
                  <a:pt x="53" y="0"/>
                  <a:pt x="53" y="0"/>
                  <a:pt x="53" y="0"/>
                </a:cubicBezTo>
                <a:cubicBezTo>
                  <a:pt x="41" y="0"/>
                  <a:pt x="30" y="9"/>
                  <a:pt x="30" y="20"/>
                </a:cubicBezTo>
                <a:cubicBezTo>
                  <a:pt x="30" y="183"/>
                  <a:pt x="30" y="183"/>
                  <a:pt x="30" y="183"/>
                </a:cubicBezTo>
                <a:cubicBezTo>
                  <a:pt x="1" y="183"/>
                  <a:pt x="1" y="183"/>
                  <a:pt x="1" y="183"/>
                </a:cubicBezTo>
                <a:cubicBezTo>
                  <a:pt x="0" y="205"/>
                  <a:pt x="18" y="206"/>
                  <a:pt x="18" y="206"/>
                </a:cubicBezTo>
                <a:cubicBezTo>
                  <a:pt x="389" y="206"/>
                  <a:pt x="389" y="206"/>
                  <a:pt x="389" y="206"/>
                </a:cubicBezTo>
                <a:cubicBezTo>
                  <a:pt x="389" y="206"/>
                  <a:pt x="408" y="205"/>
                  <a:pt x="407" y="183"/>
                </a:cubicBezTo>
                <a:close/>
              </a:path>
            </a:pathLst>
          </a:custGeom>
          <a:solidFill>
            <a:srgbClr val="C1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580533" y="6278302"/>
            <a:ext cx="600226" cy="579698"/>
          </a:xfrm>
          <a:custGeom>
            <a:rect l="l" t="t" r="r" b="b"/>
            <a:pathLst>
              <a:path w="97" h="93">
                <a:moveTo>
                  <a:pt x="78" y="12"/>
                </a:moveTo>
                <a:cubicBezTo>
                  <a:pt x="76" y="12"/>
                  <a:pt x="74" y="12"/>
                  <a:pt x="73" y="11"/>
                </a:cubicBezTo>
                <a:cubicBezTo>
                  <a:pt x="73" y="7"/>
                  <a:pt x="73" y="7"/>
                  <a:pt x="73" y="7"/>
                </a:cubicBezTo>
                <a:cubicBezTo>
                  <a:pt x="73" y="3"/>
                  <a:pt x="70" y="0"/>
                  <a:pt x="66" y="0"/>
                </a:cubicBezTo>
                <a:cubicBezTo>
                  <a:pt x="7" y="0"/>
                  <a:pt x="7" y="0"/>
                  <a:pt x="7" y="0"/>
                </a:cubicBezTo>
                <a:cubicBezTo>
                  <a:pt x="4" y="0"/>
                  <a:pt x="0" y="3"/>
                  <a:pt x="0" y="7"/>
                </a:cubicBezTo>
                <a:cubicBezTo>
                  <a:pt x="0" y="85"/>
                  <a:pt x="0" y="85"/>
                  <a:pt x="0" y="85"/>
                </a:cubicBezTo>
                <a:cubicBezTo>
                  <a:pt x="0" y="90"/>
                  <a:pt x="4" y="93"/>
                  <a:pt x="7" y="93"/>
                </a:cubicBezTo>
                <a:cubicBezTo>
                  <a:pt x="66" y="93"/>
                  <a:pt x="66" y="93"/>
                  <a:pt x="66" y="93"/>
                </a:cubicBezTo>
                <a:cubicBezTo>
                  <a:pt x="70" y="93"/>
                  <a:pt x="73" y="90"/>
                  <a:pt x="73" y="85"/>
                </a:cubicBezTo>
                <a:cubicBezTo>
                  <a:pt x="73" y="75"/>
                  <a:pt x="73" y="75"/>
                  <a:pt x="73" y="75"/>
                </a:cubicBezTo>
                <a:cubicBezTo>
                  <a:pt x="74" y="73"/>
                  <a:pt x="76" y="73"/>
                  <a:pt x="78" y="73"/>
                </a:cubicBezTo>
                <a:cubicBezTo>
                  <a:pt x="89" y="73"/>
                  <a:pt x="97" y="62"/>
                  <a:pt x="97" y="50"/>
                </a:cubicBezTo>
                <a:cubicBezTo>
                  <a:pt x="97" y="36"/>
                  <a:pt x="97" y="36"/>
                  <a:pt x="97" y="36"/>
                </a:cubicBezTo>
                <a:cubicBezTo>
                  <a:pt x="97" y="23"/>
                  <a:pt x="89" y="12"/>
                  <a:pt x="78" y="12"/>
                </a:cubicBezTo>
                <a:close/>
                <a:moveTo>
                  <a:pt x="88" y="45"/>
                </a:moveTo>
                <a:cubicBezTo>
                  <a:pt x="88" y="53"/>
                  <a:pt x="84" y="56"/>
                  <a:pt x="78" y="56"/>
                </a:cubicBezTo>
                <a:cubicBezTo>
                  <a:pt x="73" y="56"/>
                  <a:pt x="71" y="53"/>
                  <a:pt x="71" y="45"/>
                </a:cubicBezTo>
                <a:cubicBezTo>
                  <a:pt x="72" y="37"/>
                  <a:pt x="72" y="37"/>
                  <a:pt x="72" y="37"/>
                </a:cubicBezTo>
                <a:cubicBezTo>
                  <a:pt x="72" y="30"/>
                  <a:pt x="74" y="26"/>
                  <a:pt x="79" y="26"/>
                </a:cubicBezTo>
                <a:cubicBezTo>
                  <a:pt x="84" y="26"/>
                  <a:pt x="88" y="30"/>
                  <a:pt x="88" y="37"/>
                </a:cubicBezTo>
                <a:lnTo>
                  <a:pt x="88" y="45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2544050" y="5703719"/>
            <a:ext cx="446398" cy="516737"/>
          </a:xfrm>
          <a:custGeom>
            <a:rect l="l" t="t" r="r" b="b"/>
            <a:pathLst>
              <a:path w="72" h="83">
                <a:moveTo>
                  <a:pt x="46" y="83"/>
                </a:moveTo>
                <a:cubicBezTo>
                  <a:pt x="46" y="83"/>
                  <a:pt x="0" y="54"/>
                  <a:pt x="27" y="34"/>
                </a:cubicBezTo>
                <a:cubicBezTo>
                  <a:pt x="45" y="21"/>
                  <a:pt x="49" y="19"/>
                  <a:pt x="45" y="1"/>
                </a:cubicBezTo>
                <a:cubicBezTo>
                  <a:pt x="45" y="0"/>
                  <a:pt x="72" y="25"/>
                  <a:pt x="47" y="41"/>
                </a:cubicBezTo>
                <a:cubicBezTo>
                  <a:pt x="22" y="58"/>
                  <a:pt x="43" y="78"/>
                  <a:pt x="46" y="83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2724188" y="5861209"/>
            <a:ext cx="266260" cy="354133"/>
          </a:xfrm>
          <a:custGeom>
            <a:rect l="l" t="t" r="r" b="b"/>
            <a:pathLst>
              <a:path w="43" h="57">
                <a:moveTo>
                  <a:pt x="21" y="57"/>
                </a:moveTo>
                <a:cubicBezTo>
                  <a:pt x="21" y="57"/>
                  <a:pt x="0" y="40"/>
                  <a:pt x="16" y="26"/>
                </a:cubicBezTo>
                <a:cubicBezTo>
                  <a:pt x="27" y="17"/>
                  <a:pt x="34" y="13"/>
                  <a:pt x="32" y="0"/>
                </a:cubicBezTo>
                <a:cubicBezTo>
                  <a:pt x="32" y="0"/>
                  <a:pt x="43" y="20"/>
                  <a:pt x="28" y="31"/>
                </a:cubicBezTo>
                <a:cubicBezTo>
                  <a:pt x="13" y="42"/>
                  <a:pt x="20" y="54"/>
                  <a:pt x="21" y="57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897199" y="5580443"/>
            <a:ext cx="1051887" cy="1269621"/>
          </a:xfrm>
          <a:custGeom>
            <a:rect l="l" t="t" r="r" b="b"/>
            <a:pathLst>
              <a:path w="170" h="204">
                <a:moveTo>
                  <a:pt x="170" y="184"/>
                </a:moveTo>
                <a:cubicBezTo>
                  <a:pt x="170" y="195"/>
                  <a:pt x="160" y="204"/>
                  <a:pt x="149" y="204"/>
                </a:cubicBezTo>
                <a:cubicBezTo>
                  <a:pt x="21" y="204"/>
                  <a:pt x="21" y="204"/>
                  <a:pt x="21" y="204"/>
                </a:cubicBezTo>
                <a:cubicBezTo>
                  <a:pt x="10" y="204"/>
                  <a:pt x="0" y="195"/>
                  <a:pt x="0" y="184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10" y="0"/>
                  <a:pt x="21" y="0"/>
                </a:cubicBezTo>
                <a:cubicBezTo>
                  <a:pt x="149" y="0"/>
                  <a:pt x="149" y="0"/>
                  <a:pt x="149" y="0"/>
                </a:cubicBezTo>
                <a:cubicBezTo>
                  <a:pt x="160" y="0"/>
                  <a:pt x="170" y="9"/>
                  <a:pt x="170" y="20"/>
                </a:cubicBezTo>
                <a:lnTo>
                  <a:pt x="170" y="184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02286" y="5543759"/>
            <a:ext cx="1028383" cy="1274912"/>
          </a:xfrm>
          <a:custGeom>
            <a:rect l="l" t="t" r="r" b="b"/>
            <a:pathLst>
              <a:path w="166" h="205">
                <a:moveTo>
                  <a:pt x="166" y="184"/>
                </a:moveTo>
                <a:cubicBezTo>
                  <a:pt x="166" y="196"/>
                  <a:pt x="157" y="205"/>
                  <a:pt x="145" y="205"/>
                </a:cubicBezTo>
                <a:cubicBezTo>
                  <a:pt x="21" y="205"/>
                  <a:pt x="21" y="205"/>
                  <a:pt x="21" y="205"/>
                </a:cubicBezTo>
                <a:cubicBezTo>
                  <a:pt x="9" y="205"/>
                  <a:pt x="0" y="196"/>
                  <a:pt x="0" y="184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1" y="0"/>
                </a:cubicBezTo>
                <a:cubicBezTo>
                  <a:pt x="145" y="0"/>
                  <a:pt x="145" y="0"/>
                  <a:pt x="145" y="0"/>
                </a:cubicBezTo>
                <a:cubicBezTo>
                  <a:pt x="157" y="0"/>
                  <a:pt x="166" y="10"/>
                  <a:pt x="166" y="21"/>
                </a:cubicBezTo>
                <a:lnTo>
                  <a:pt x="166" y="184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1539171" y="5685377"/>
            <a:ext cx="224515" cy="94353"/>
          </a:xfrm>
          <a:custGeom>
            <a:rect l="l" t="t" r="r" b="b"/>
            <a:pathLst>
              <a:path w="36" h="15">
                <a:moveTo>
                  <a:pt x="1" y="6"/>
                </a:moveTo>
                <a:cubicBezTo>
                  <a:pt x="1" y="3"/>
                  <a:pt x="3" y="0"/>
                  <a:pt x="7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33" y="0"/>
                  <a:pt x="35" y="3"/>
                  <a:pt x="36" y="6"/>
                </a:cubicBezTo>
                <a:cubicBezTo>
                  <a:pt x="36" y="15"/>
                  <a:pt x="36" y="15"/>
                  <a:pt x="36" y="15"/>
                </a:cubicBezTo>
                <a:cubicBezTo>
                  <a:pt x="0" y="15"/>
                  <a:pt x="0" y="15"/>
                  <a:pt x="0" y="15"/>
                </a:cubicBezTo>
                <a:lnTo>
                  <a:pt x="1" y="6"/>
                </a:lnTo>
                <a:close/>
              </a:path>
            </a:pathLst>
          </a:custGeom>
          <a:solidFill>
            <a:srgbClr val="FFA52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1539171" y="6401578"/>
            <a:ext cx="224515" cy="180946"/>
          </a:xfrm>
          <a:custGeom>
            <a:rect l="l" t="t" r="r" b="b"/>
            <a:pathLst>
              <a:path w="36" h="28">
                <a:moveTo>
                  <a:pt x="36" y="0"/>
                </a:moveTo>
                <a:cubicBezTo>
                  <a:pt x="24" y="29"/>
                  <a:pt x="24" y="29"/>
                  <a:pt x="24" y="29"/>
                </a:cubicBezTo>
                <a:cubicBezTo>
                  <a:pt x="12" y="29"/>
                  <a:pt x="12" y="29"/>
                  <a:pt x="12" y="29"/>
                </a:cubicBezTo>
                <a:cubicBezTo>
                  <a:pt x="0" y="4"/>
                  <a:pt x="0" y="4"/>
                  <a:pt x="0" y="4"/>
                </a:cubicBezTo>
                <a:cubicBezTo>
                  <a:pt x="0" y="3"/>
                  <a:pt x="36" y="0"/>
                  <a:pt x="36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1539171" y="5779907"/>
            <a:ext cx="224515" cy="689924"/>
          </a:xfrm>
          <a:custGeom>
            <a:rect l="l" t="t" r="r" b="b"/>
            <a:pathLst>
              <a:path w="36" h="110">
                <a:moveTo>
                  <a:pt x="0" y="94"/>
                </a:moveTo>
                <a:cubicBezTo>
                  <a:pt x="0" y="4"/>
                  <a:pt x="0" y="4"/>
                  <a:pt x="0" y="4"/>
                </a:cubicBezTo>
                <a:cubicBezTo>
                  <a:pt x="0" y="0"/>
                  <a:pt x="0" y="0"/>
                  <a:pt x="0" y="0"/>
                </a:cubicBezTo>
                <a:cubicBezTo>
                  <a:pt x="14" y="0"/>
                  <a:pt x="14" y="0"/>
                  <a:pt x="14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91"/>
                  <a:pt x="36" y="91"/>
                  <a:pt x="36" y="91"/>
                </a:cubicBezTo>
                <a:cubicBezTo>
                  <a:pt x="36" y="96"/>
                  <a:pt x="36" y="96"/>
                  <a:pt x="36" y="96"/>
                </a:cubicBezTo>
                <a:cubicBezTo>
                  <a:pt x="36" y="99"/>
                  <a:pt x="36" y="99"/>
                  <a:pt x="36" y="99"/>
                </a:cubicBezTo>
                <a:cubicBezTo>
                  <a:pt x="36" y="100"/>
                  <a:pt x="36" y="100"/>
                  <a:pt x="36" y="100"/>
                </a:cubicBezTo>
                <a:cubicBezTo>
                  <a:pt x="36" y="100"/>
                  <a:pt x="35" y="102"/>
                  <a:pt x="33" y="107"/>
                </a:cubicBezTo>
                <a:cubicBezTo>
                  <a:pt x="31" y="111"/>
                  <a:pt x="30" y="101"/>
                  <a:pt x="30" y="101"/>
                </a:cubicBezTo>
                <a:cubicBezTo>
                  <a:pt x="30" y="101"/>
                  <a:pt x="25" y="108"/>
                  <a:pt x="22" y="108"/>
                </a:cubicBezTo>
                <a:cubicBezTo>
                  <a:pt x="19" y="108"/>
                  <a:pt x="14" y="102"/>
                  <a:pt x="14" y="102"/>
                </a:cubicBezTo>
                <a:cubicBezTo>
                  <a:pt x="14" y="102"/>
                  <a:pt x="9" y="111"/>
                  <a:pt x="6" y="110"/>
                </a:cubicBezTo>
                <a:cubicBezTo>
                  <a:pt x="3" y="108"/>
                  <a:pt x="0" y="104"/>
                  <a:pt x="0" y="104"/>
                </a:cubicBezTo>
                <a:cubicBezTo>
                  <a:pt x="0" y="103"/>
                  <a:pt x="0" y="103"/>
                  <a:pt x="0" y="103"/>
                </a:cubicBezTo>
                <a:cubicBezTo>
                  <a:pt x="0" y="99"/>
                  <a:pt x="0" y="99"/>
                  <a:pt x="0" y="99"/>
                </a:cubicBezTo>
                <a:lnTo>
                  <a:pt x="0" y="94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1614945" y="6577233"/>
            <a:ext cx="73143" cy="91884"/>
          </a:xfrm>
          <a:custGeom>
            <a:rect l="l" t="t" r="r" b="b"/>
            <a:pathLst>
              <a:path w="12" h="15">
                <a:moveTo>
                  <a:pt x="12" y="0"/>
                </a:moveTo>
                <a:cubicBezTo>
                  <a:pt x="6" y="14"/>
                  <a:pt x="6" y="14"/>
                  <a:pt x="6" y="14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4"/>
                  <a:pt x="6" y="14"/>
                  <a:pt x="6" y="14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8" y="0"/>
                  <a:pt x="12" y="0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876326" y="5979194"/>
            <a:ext cx="1067497" cy="81302"/>
          </a:xfrm>
          <a:custGeom>
            <a:rect l="l" t="t" r="r" b="b"/>
            <a:pathLst>
              <a:path w="172" h="13">
                <a:moveTo>
                  <a:pt x="172" y="6"/>
                </a:moveTo>
                <a:cubicBezTo>
                  <a:pt x="172" y="9"/>
                  <a:pt x="170" y="12"/>
                  <a:pt x="167" y="12"/>
                </a:cubicBezTo>
                <a:cubicBezTo>
                  <a:pt x="4" y="13"/>
                  <a:pt x="4" y="13"/>
                  <a:pt x="4" y="13"/>
                </a:cubicBezTo>
                <a:cubicBezTo>
                  <a:pt x="2" y="13"/>
                  <a:pt x="0" y="11"/>
                  <a:pt x="0" y="7"/>
                </a:cubicBezTo>
                <a:cubicBezTo>
                  <a:pt x="0" y="4"/>
                  <a:pt x="2" y="1"/>
                  <a:pt x="4" y="1"/>
                </a:cubicBezTo>
                <a:cubicBezTo>
                  <a:pt x="167" y="0"/>
                  <a:pt x="167" y="0"/>
                  <a:pt x="167" y="0"/>
                </a:cubicBezTo>
                <a:cubicBezTo>
                  <a:pt x="170" y="0"/>
                  <a:pt x="172" y="2"/>
                  <a:pt x="172" y="6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865802" y="5960852"/>
            <a:ext cx="1101350" cy="55025"/>
          </a:xfrm>
          <a:custGeom>
            <a:rect l="l" t="t" r="r" b="b"/>
            <a:pathLst>
              <a:path w="178" h="9">
                <a:moveTo>
                  <a:pt x="178" y="5"/>
                </a:moveTo>
                <a:cubicBezTo>
                  <a:pt x="178" y="7"/>
                  <a:pt x="176" y="9"/>
                  <a:pt x="173" y="9"/>
                </a:cubicBezTo>
                <a:cubicBezTo>
                  <a:pt x="5" y="9"/>
                  <a:pt x="5" y="9"/>
                  <a:pt x="5" y="9"/>
                </a:cubicBezTo>
                <a:cubicBezTo>
                  <a:pt x="2" y="9"/>
                  <a:pt x="0" y="7"/>
                  <a:pt x="0" y="5"/>
                </a:cubicBezTo>
                <a:cubicBezTo>
                  <a:pt x="0" y="2"/>
                  <a:pt x="2" y="0"/>
                  <a:pt x="5" y="0"/>
                </a:cubicBezTo>
                <a:cubicBezTo>
                  <a:pt x="173" y="0"/>
                  <a:pt x="173" y="0"/>
                  <a:pt x="173" y="0"/>
                </a:cubicBezTo>
                <a:cubicBezTo>
                  <a:pt x="176" y="0"/>
                  <a:pt x="178" y="2"/>
                  <a:pt x="178" y="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TextBox 7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政治环境：福特汽车在全球多个国家和地区开展业务，政治稳定性、贸易政策和国际关系等因素对其营销环境产生重要影响。例如，关税和贸易壁垒可能影响福特汽车的出口业务。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经济环境：全球和区域经济状况对福特汽车的营销环境具有显著影响。经济增长、消费者信心和失业率等因素直接影响汽车市场需求。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文化环境：社会文化因素如人口结构、生活方式、价值观和消费者偏好等，对福特汽车的营销策略和产品定位具有重要影响。例如，消费者对环保和可持续发展的日益关注，促使福特汽车加大电动汽车和环保技术的研发力度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技术环境：科技进步对汽车行业产生深远影响，如自动驾驶、电动汽车和智能网联等技术革新。福特汽车需要不断关注技术发展趋势，并将其应用于产品研发和营销策略中。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全球汽车市场规模庞大且持续增长，尤其在新兴市场国家。这为福特汽车提供了广阔的市场空间和发展机遇。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行业竞争结构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汽车行业竞争激烈，包括国内和国际品牌。福特汽车需要应对来自竞争对手的价格战、产品创新和服务升级等挑战。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客户需求与偏好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消费者对汽车的需求和偏好不断变化，如个性化定制、智能化和环保等。福特汽车需要密切关注客户需求，提供符合市场趋势的产品和服务。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行业环境分析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福特汽车的主要竞争对手包括通用汽车、丰田、大众等国际知名品牌。这些竞争对手在市场份额、品牌知名度和技术研发等方面具有优势。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竞争策略与优势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福特汽车在竞争环境中需要明确自身的竞争策略，如成本领先、差异化或聚焦战略。同时，公司需要充分发挥其在品牌、技术、生产和供应链等方面的优势，以应对市场竞争。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面对激烈的市场竞争，福特汽车可以寻求与其他企业或机构的合作与联盟，共同开发新技术、拓展市场和降低成本。例如，与电池制造商合作研发高性能电动汽车电池，或与科技公司合作开发智能驾驶技术。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福特汽车营销策略分析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福特汽车通过推出不同系列和型号的汽车，满足不同消费者群体的需求，包括经济型、中型、豪华型等多种车型。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多样化产品线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公司注重产品的创新和研发，不断推出具有新技术、新设计的车型，提升产品的竞争力和吸引力。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创新与研发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417" r="19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542" r="17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福特汽车在产品品质上有着严格的把控，确保每一辆汽车都符合高品质标准，提升消费者信任度。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https://d.book118.com/555030122321011121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2024-09-25T02:49:17.049</cp:lastPrinted>
  <dcterms:created xsi:type="dcterms:W3CDTF">2024-09-24T18:49:17Z</dcterms:created>
  <dcterms:modified xsi:type="dcterms:W3CDTF">2024-09-24T18:49:18Z</dcterms:modified>
</cp:coreProperties>
</file>