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6" r:id="rId19"/>
  </p:sldIdLst>
  <p:sldSz cx="12192000" cy="6858000"/>
  <p:notesSz cx="6858000" cy="9144000"/>
  <p:custDataLst>
    <p:tags r:id="rId20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tags" Target="tags/tag1.xml" /><Relationship Id="rId21" Type="http://schemas.openxmlformats.org/officeDocument/2006/relationships/presProps" Target="presProps.xml" /><Relationship Id="rId22" Type="http://schemas.openxmlformats.org/officeDocument/2006/relationships/viewProps" Target="viewProps.xml" /><Relationship Id="rId23" Type="http://schemas.openxmlformats.org/officeDocument/2006/relationships/theme" Target="theme/theme1.xml" /><Relationship Id="rId24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0BAB6C5-C689-4B3E-94AD-50005256E41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0A0FA28-8091-48C9-9905-F8B1C815E04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CDBE346-F5C7-4885-A8B7-6BF5AAA4BFE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77D93A8-F7AE-42B8-812E-1103DA5E055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D84BC0AE-070C-42DF-A845-3B274B60477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3D2B10A8-82FB-49CA-83E8-5F2406B7427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8CF98CD3-DC00-499D-A655-FFFD57109CD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B88294E-30F4-4A9E-978D-5BB44D4A30E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F69D03D-9BFB-4E23-88C7-523D385AD9F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7371E0F-83C7-46ED-B790-1B01BB35651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797C67C-355E-46FF-8602-C460CB780A4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16.jpeg" /><Relationship Id="rId4" Type="http://schemas.openxmlformats.org/officeDocument/2006/relationships/image" Target="../media/image17.jpeg" /><Relationship Id="rId5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9.jpeg" /><Relationship Id="rId3" Type="http://schemas.openxmlformats.org/officeDocument/2006/relationships/image" Target="../media/image20.jpeg" /><Relationship Id="rId4" Type="http://schemas.openxmlformats.org/officeDocument/2006/relationships/image" Target="../media/image21.jpeg" /><Relationship Id="rId5" Type="http://schemas.openxmlformats.org/officeDocument/2006/relationships/image" Target="../media/image22.jpeg" /><Relationship Id="rId6" Type="http://schemas.openxmlformats.org/officeDocument/2006/relationships/image" Target="../media/image3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5510210311001112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04132" y="2972821"/>
            <a:ext cx="2227456" cy="517896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endParaRPr lang="en-US" sz="2025">
              <a:solidFill>
                <a:srgbClr val="FFFDFD">
                  <a:alpha val="100000"/>
                </a:srgbClr>
              </a:solidFill>
              <a:latin typeface="Microsoft Yahei"/>
              <a:ea typeface="Microsoft Yahei"/>
              <a:cs typeface="Microsoft Yahei"/>
            </a:endParaRPr>
          </a:p>
        </p:txBody>
      </p:sp>
      <p:sp>
        <p:nvSpPr>
          <p:cNvPr id="3" name="TextBox 3"/>
          <p:cNvSpPr txBox="1"/>
          <p:nvPr/>
        </p:nvSpPr>
        <p:spPr>
          <a:xfrm>
            <a:off x="804132" y="3490717"/>
            <a:ext cx="2259190" cy="502303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2024-02-01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04132" y="785914"/>
            <a:ext cx="7746331" cy="1834527"/>
          </a:xfrm>
          <a:prstGeom prst="rect">
            <a:avLst/>
          </a:prstGeom>
        </p:spPr>
        <p:txBody>
          <a:bodyPr vert="horz" wrap="square" lIns="91440" tIns="45720" rIns="91440" bIns="45720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050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职业教育发展前景分析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8681" y="1552432"/>
            <a:ext cx="2025156" cy="117475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4950" b="1">
                <a:solidFill>
                  <a:srgbClr val="FFFDFD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目 录</a:t>
            </a:r>
            <a:endParaRPr lang="en-US" sz="1100"/>
          </a:p>
        </p:txBody>
      </p:sp>
      <p:sp>
        <p:nvSpPr>
          <p:cNvPr id="4" name="TextBox 4"/>
          <p:cNvSpPr txBox="1"/>
          <p:nvPr/>
        </p:nvSpPr>
        <p:spPr>
          <a:xfrm>
            <a:off x="3860212" y="1095804"/>
            <a:ext cx="5156086" cy="4666392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职业教育现状及背景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产业发展趋势与市场需求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职业教育创新与发展方向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师资队伍建设与培训机制完善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学生就业竞争力提升途径探讨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总结：未来职业教育发展趋势预测与挑战应对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976385" y="2094092"/>
            <a:ext cx="2239230" cy="1208784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49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3" name="TextBox 3"/>
          <p:cNvSpPr txBox="1"/>
          <p:nvPr/>
        </p:nvSpPr>
        <p:spPr>
          <a:xfrm>
            <a:off x="3234036" y="3433643"/>
            <a:ext cx="5723930" cy="1991693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6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职业教育现状及背景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2546" r="32546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2939" r="32939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2546" r="32546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我国职业教育体系不断完善，包括中等职业学校、高等职业学校等多种形式，涵盖了各个行业和领域。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国内职业教育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国外职业教育发展较为成熟，注重实践能力和职业技能培养，与企业合作紧密，培养了大量高素质技术技能人才。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国外职业教育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国内外职业教育概况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5421" b="5421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我国政府对职业教育给予了高度重视，出台了一系列政策措施，如《国家职业教育改革实施方案》等，为职业教育发展提供了有力保障。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职业教育相关法规不断完善，包括《职业教育法》、《高等职业教育法》等，为职业教育规范化、法制化发展奠定了基础。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政策支持与法规建设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法规建设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国家政策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6792" r="16792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随着经济社会的发展，对技术技能人才的需求越来越迫切，职业教育在培养高素质劳动者和技能型人才方面发挥着重要作用。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社会需求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职业教育注重实践能力和职业技能培养，通过校企合作、工学结合等方式，提高学生的综合素质和就业竞争力。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人才培养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社会需求与人才培养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352886" y="2055085"/>
            <a:ext cx="2476500" cy="2476500"/>
          </a:xfrm>
          <a:prstGeom prst="ellipse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374798" y="2055085"/>
            <a:ext cx="2476500" cy="2476500"/>
          </a:xfrm>
          <a:prstGeom prst="ellipse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3352886" y="2107432"/>
            <a:ext cx="665795" cy="665791"/>
            <a:chOff x="3352886" y="2107432"/>
            <a:chExt cx="665795" cy="665791"/>
          </a:xfrm>
        </p:grpSpPr>
        <p:sp>
          <p:nvSpPr>
            <p:cNvPr id="5" name="AutoShape 5"/>
            <p:cNvSpPr/>
            <p:nvPr/>
          </p:nvSpPr>
          <p:spPr>
            <a:xfrm>
              <a:off x="3352886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alpha val="100000"/>
                  <a:lumMod val="60000"/>
                  <a:lumMod val="40000"/>
                </a:schemeClr>
              </a:solidFill>
              <a:prstDash val="solid"/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3532726" y="2292906"/>
              <a:ext cx="306115" cy="294843"/>
            </a:xfrm>
            <a:custGeom>
              <a:rect l="l" t="t" r="r" b="b"/>
              <a:pathLst>
                <a:path w="6825" h="6825">
                  <a:moveTo>
                    <a:pt x="1263" y="5234"/>
                  </a:moveTo>
                  <a:cubicBezTo>
                    <a:pt x="1316" y="5493"/>
                    <a:pt x="1546" y="5689"/>
                    <a:pt x="1820" y="5689"/>
                  </a:cubicBezTo>
                  <a:cubicBezTo>
                    <a:pt x="2114" y="5689"/>
                    <a:pt x="2354" y="5464"/>
                    <a:pt x="2383" y="5178"/>
                  </a:cubicBezTo>
                  <a:lnTo>
                    <a:pt x="3568" y="4191"/>
                  </a:lnTo>
                  <a:cubicBezTo>
                    <a:pt x="3652" y="4401"/>
                    <a:pt x="3856" y="4551"/>
                    <a:pt x="4096" y="4551"/>
                  </a:cubicBezTo>
                  <a:cubicBezTo>
                    <a:pt x="4348" y="4551"/>
                    <a:pt x="4560" y="4385"/>
                    <a:pt x="4635" y="4157"/>
                  </a:cubicBezTo>
                  <a:lnTo>
                    <a:pt x="5696" y="4736"/>
                  </a:lnTo>
                  <a:cubicBezTo>
                    <a:pt x="5732" y="5016"/>
                    <a:pt x="5969" y="5234"/>
                    <a:pt x="6258" y="5234"/>
                  </a:cubicBezTo>
                  <a:cubicBezTo>
                    <a:pt x="6571" y="5234"/>
                    <a:pt x="6827" y="4979"/>
                    <a:pt x="6827" y="4665"/>
                  </a:cubicBezTo>
                  <a:cubicBezTo>
                    <a:pt x="6827" y="4351"/>
                    <a:pt x="6571" y="4096"/>
                    <a:pt x="6258" y="4096"/>
                  </a:cubicBezTo>
                  <a:cubicBezTo>
                    <a:pt x="6006" y="4096"/>
                    <a:pt x="5794" y="4262"/>
                    <a:pt x="5719" y="4490"/>
                  </a:cubicBezTo>
                  <a:lnTo>
                    <a:pt x="4658" y="3911"/>
                  </a:lnTo>
                  <a:cubicBezTo>
                    <a:pt x="4622" y="3631"/>
                    <a:pt x="4385" y="3413"/>
                    <a:pt x="4096" y="3413"/>
                  </a:cubicBezTo>
                  <a:cubicBezTo>
                    <a:pt x="3802" y="3413"/>
                    <a:pt x="3563" y="3638"/>
                    <a:pt x="3533" y="3924"/>
                  </a:cubicBezTo>
                  <a:lnTo>
                    <a:pt x="2348" y="4911"/>
                  </a:lnTo>
                  <a:cubicBezTo>
                    <a:pt x="2265" y="4701"/>
                    <a:pt x="2060" y="4551"/>
                    <a:pt x="1820" y="4551"/>
                  </a:cubicBezTo>
                  <a:cubicBezTo>
                    <a:pt x="1546" y="4551"/>
                    <a:pt x="1316" y="4747"/>
                    <a:pt x="1263" y="5006"/>
                  </a:cubicBezTo>
                  <a:lnTo>
                    <a:pt x="455" y="5006"/>
                  </a:lnTo>
                  <a:lnTo>
                    <a:pt x="455" y="4551"/>
                  </a:lnTo>
                  <a:lnTo>
                    <a:pt x="569" y="4551"/>
                  </a:lnTo>
                  <a:cubicBezTo>
                    <a:pt x="632" y="4551"/>
                    <a:pt x="683" y="4500"/>
                    <a:pt x="683" y="4437"/>
                  </a:cubicBezTo>
                  <a:cubicBezTo>
                    <a:pt x="683" y="4374"/>
                    <a:pt x="632" y="4324"/>
                    <a:pt x="569" y="4324"/>
                  </a:cubicBezTo>
                  <a:lnTo>
                    <a:pt x="455" y="4324"/>
                  </a:lnTo>
                  <a:lnTo>
                    <a:pt x="455" y="3982"/>
                  </a:lnTo>
                  <a:lnTo>
                    <a:pt x="569" y="3982"/>
                  </a:lnTo>
                  <a:cubicBezTo>
                    <a:pt x="632" y="3982"/>
                    <a:pt x="683" y="3931"/>
                    <a:pt x="683" y="3868"/>
                  </a:cubicBezTo>
                  <a:cubicBezTo>
                    <a:pt x="683" y="3806"/>
                    <a:pt x="632" y="3755"/>
                    <a:pt x="569" y="3755"/>
                  </a:cubicBezTo>
                  <a:lnTo>
                    <a:pt x="480" y="3755"/>
                  </a:lnTo>
                  <a:lnTo>
                    <a:pt x="1407" y="2416"/>
                  </a:lnTo>
                  <a:cubicBezTo>
                    <a:pt x="1494" y="2470"/>
                    <a:pt x="1596" y="2503"/>
                    <a:pt x="1707" y="2503"/>
                  </a:cubicBezTo>
                  <a:cubicBezTo>
                    <a:pt x="1888" y="2503"/>
                    <a:pt x="2048" y="2416"/>
                    <a:pt x="2152" y="2284"/>
                  </a:cubicBezTo>
                  <a:lnTo>
                    <a:pt x="2752" y="2584"/>
                  </a:lnTo>
                  <a:cubicBezTo>
                    <a:pt x="2740" y="2631"/>
                    <a:pt x="2731" y="2680"/>
                    <a:pt x="2731" y="2731"/>
                  </a:cubicBezTo>
                  <a:cubicBezTo>
                    <a:pt x="2731" y="3044"/>
                    <a:pt x="2986" y="3300"/>
                    <a:pt x="3300" y="3300"/>
                  </a:cubicBezTo>
                  <a:cubicBezTo>
                    <a:pt x="3613" y="3300"/>
                    <a:pt x="3868" y="3044"/>
                    <a:pt x="3868" y="2731"/>
                  </a:cubicBezTo>
                  <a:cubicBezTo>
                    <a:pt x="3868" y="2608"/>
                    <a:pt x="3829" y="2496"/>
                    <a:pt x="3763" y="2403"/>
                  </a:cubicBezTo>
                  <a:lnTo>
                    <a:pt x="4488" y="1055"/>
                  </a:lnTo>
                  <a:cubicBezTo>
                    <a:pt x="4574" y="1107"/>
                    <a:pt x="4672" y="1138"/>
                    <a:pt x="4779" y="1138"/>
                  </a:cubicBezTo>
                  <a:cubicBezTo>
                    <a:pt x="4891" y="1138"/>
                    <a:pt x="4995" y="1104"/>
                    <a:pt x="5083" y="1048"/>
                  </a:cubicBezTo>
                  <a:lnTo>
                    <a:pt x="5827" y="2004"/>
                  </a:lnTo>
                  <a:cubicBezTo>
                    <a:pt x="5829" y="2007"/>
                    <a:pt x="5833" y="2009"/>
                    <a:pt x="5836" y="2011"/>
                  </a:cubicBezTo>
                  <a:cubicBezTo>
                    <a:pt x="5745" y="2112"/>
                    <a:pt x="5689" y="2244"/>
                    <a:pt x="5689" y="2389"/>
                  </a:cubicBezTo>
                  <a:cubicBezTo>
                    <a:pt x="5689" y="2703"/>
                    <a:pt x="5944" y="2958"/>
                    <a:pt x="6258" y="2958"/>
                  </a:cubicBezTo>
                  <a:cubicBezTo>
                    <a:pt x="6571" y="2958"/>
                    <a:pt x="6827" y="2703"/>
                    <a:pt x="6827" y="2389"/>
                  </a:cubicBezTo>
                  <a:cubicBezTo>
                    <a:pt x="6827" y="2076"/>
                    <a:pt x="6571" y="1820"/>
                    <a:pt x="6258" y="1820"/>
                  </a:cubicBezTo>
                  <a:cubicBezTo>
                    <a:pt x="6170" y="1820"/>
                    <a:pt x="6087" y="1842"/>
                    <a:pt x="6013" y="1878"/>
                  </a:cubicBezTo>
                  <a:cubicBezTo>
                    <a:pt x="6010" y="1874"/>
                    <a:pt x="6010" y="1869"/>
                    <a:pt x="6006" y="1864"/>
                  </a:cubicBezTo>
                  <a:lnTo>
                    <a:pt x="5248" y="890"/>
                  </a:lnTo>
                  <a:cubicBezTo>
                    <a:pt x="5311" y="798"/>
                    <a:pt x="5348" y="688"/>
                    <a:pt x="5348" y="569"/>
                  </a:cubicBezTo>
                  <a:cubicBezTo>
                    <a:pt x="5348" y="255"/>
                    <a:pt x="5092" y="0"/>
                    <a:pt x="4779" y="0"/>
                  </a:cubicBezTo>
                  <a:cubicBezTo>
                    <a:pt x="4465" y="0"/>
                    <a:pt x="4210" y="255"/>
                    <a:pt x="4210" y="569"/>
                  </a:cubicBezTo>
                  <a:cubicBezTo>
                    <a:pt x="4210" y="691"/>
                    <a:pt x="4249" y="804"/>
                    <a:pt x="4315" y="897"/>
                  </a:cubicBezTo>
                  <a:lnTo>
                    <a:pt x="3590" y="2244"/>
                  </a:lnTo>
                  <a:cubicBezTo>
                    <a:pt x="3505" y="2193"/>
                    <a:pt x="3406" y="2162"/>
                    <a:pt x="3300" y="2162"/>
                  </a:cubicBezTo>
                  <a:cubicBezTo>
                    <a:pt x="3118" y="2162"/>
                    <a:pt x="2959" y="2248"/>
                    <a:pt x="2854" y="2381"/>
                  </a:cubicBezTo>
                  <a:lnTo>
                    <a:pt x="2254" y="2081"/>
                  </a:lnTo>
                  <a:cubicBezTo>
                    <a:pt x="2267" y="2034"/>
                    <a:pt x="2276" y="1985"/>
                    <a:pt x="2276" y="1934"/>
                  </a:cubicBezTo>
                  <a:cubicBezTo>
                    <a:pt x="2276" y="1621"/>
                    <a:pt x="2020" y="1365"/>
                    <a:pt x="1707" y="1365"/>
                  </a:cubicBezTo>
                  <a:cubicBezTo>
                    <a:pt x="1393" y="1365"/>
                    <a:pt x="1138" y="1621"/>
                    <a:pt x="1138" y="1934"/>
                  </a:cubicBezTo>
                  <a:cubicBezTo>
                    <a:pt x="1138" y="2054"/>
                    <a:pt x="1176" y="2166"/>
                    <a:pt x="1239" y="2257"/>
                  </a:cubicBezTo>
                  <a:lnTo>
                    <a:pt x="593" y="3191"/>
                  </a:lnTo>
                  <a:cubicBezTo>
                    <a:pt x="585" y="3189"/>
                    <a:pt x="578" y="3186"/>
                    <a:pt x="569" y="3186"/>
                  </a:cubicBezTo>
                  <a:lnTo>
                    <a:pt x="455" y="3186"/>
                  </a:lnTo>
                  <a:lnTo>
                    <a:pt x="455" y="2844"/>
                  </a:lnTo>
                  <a:lnTo>
                    <a:pt x="569" y="2844"/>
                  </a:lnTo>
                  <a:cubicBezTo>
                    <a:pt x="632" y="2844"/>
                    <a:pt x="683" y="2794"/>
                    <a:pt x="683" y="2731"/>
                  </a:cubicBezTo>
                  <a:cubicBezTo>
                    <a:pt x="683" y="2668"/>
                    <a:pt x="632" y="2617"/>
                    <a:pt x="569" y="2617"/>
                  </a:cubicBezTo>
                  <a:lnTo>
                    <a:pt x="455" y="2617"/>
                  </a:lnTo>
                  <a:lnTo>
                    <a:pt x="455" y="2276"/>
                  </a:lnTo>
                  <a:lnTo>
                    <a:pt x="569" y="2276"/>
                  </a:lnTo>
                  <a:cubicBezTo>
                    <a:pt x="632" y="2276"/>
                    <a:pt x="683" y="2225"/>
                    <a:pt x="683" y="2162"/>
                  </a:cubicBezTo>
                  <a:cubicBezTo>
                    <a:pt x="683" y="2099"/>
                    <a:pt x="632" y="2048"/>
                    <a:pt x="569" y="2048"/>
                  </a:cubicBezTo>
                  <a:lnTo>
                    <a:pt x="455" y="2048"/>
                  </a:lnTo>
                  <a:lnTo>
                    <a:pt x="455" y="1707"/>
                  </a:lnTo>
                  <a:lnTo>
                    <a:pt x="569" y="1707"/>
                  </a:lnTo>
                  <a:cubicBezTo>
                    <a:pt x="632" y="1707"/>
                    <a:pt x="683" y="1656"/>
                    <a:pt x="683" y="1593"/>
                  </a:cubicBezTo>
                  <a:cubicBezTo>
                    <a:pt x="683" y="1530"/>
                    <a:pt x="632" y="1479"/>
                    <a:pt x="569" y="1479"/>
                  </a:cubicBezTo>
                  <a:lnTo>
                    <a:pt x="455" y="1479"/>
                  </a:lnTo>
                  <a:lnTo>
                    <a:pt x="455" y="1138"/>
                  </a:lnTo>
                  <a:lnTo>
                    <a:pt x="569" y="1138"/>
                  </a:lnTo>
                  <a:cubicBezTo>
                    <a:pt x="632" y="1138"/>
                    <a:pt x="683" y="1087"/>
                    <a:pt x="683" y="1024"/>
                  </a:cubicBezTo>
                  <a:cubicBezTo>
                    <a:pt x="683" y="961"/>
                    <a:pt x="632" y="910"/>
                    <a:pt x="569" y="910"/>
                  </a:cubicBezTo>
                  <a:lnTo>
                    <a:pt x="455" y="910"/>
                  </a:lnTo>
                  <a:lnTo>
                    <a:pt x="455" y="569"/>
                  </a:lnTo>
                  <a:lnTo>
                    <a:pt x="569" y="569"/>
                  </a:lnTo>
                  <a:cubicBezTo>
                    <a:pt x="632" y="569"/>
                    <a:pt x="683" y="518"/>
                    <a:pt x="683" y="455"/>
                  </a:cubicBezTo>
                  <a:cubicBezTo>
                    <a:pt x="683" y="392"/>
                    <a:pt x="632" y="341"/>
                    <a:pt x="569" y="341"/>
                  </a:cubicBezTo>
                  <a:lnTo>
                    <a:pt x="455" y="341"/>
                  </a:lnTo>
                  <a:lnTo>
                    <a:pt x="455" y="114"/>
                  </a:lnTo>
                  <a:cubicBezTo>
                    <a:pt x="455" y="51"/>
                    <a:pt x="404" y="0"/>
                    <a:pt x="341" y="0"/>
                  </a:cubicBezTo>
                  <a:cubicBezTo>
                    <a:pt x="278" y="0"/>
                    <a:pt x="228" y="51"/>
                    <a:pt x="228" y="114"/>
                  </a:cubicBezTo>
                  <a:lnTo>
                    <a:pt x="228" y="341"/>
                  </a:lnTo>
                  <a:lnTo>
                    <a:pt x="114" y="341"/>
                  </a:lnTo>
                  <a:cubicBezTo>
                    <a:pt x="51" y="341"/>
                    <a:pt x="0" y="392"/>
                    <a:pt x="0" y="455"/>
                  </a:cubicBezTo>
                  <a:cubicBezTo>
                    <a:pt x="0" y="518"/>
                    <a:pt x="51" y="569"/>
                    <a:pt x="114" y="569"/>
                  </a:cubicBezTo>
                  <a:lnTo>
                    <a:pt x="228" y="569"/>
                  </a:lnTo>
                  <a:lnTo>
                    <a:pt x="228" y="910"/>
                  </a:lnTo>
                  <a:lnTo>
                    <a:pt x="114" y="910"/>
                  </a:lnTo>
                  <a:cubicBezTo>
                    <a:pt x="51" y="910"/>
                    <a:pt x="0" y="961"/>
                    <a:pt x="0" y="1024"/>
                  </a:cubicBezTo>
                  <a:cubicBezTo>
                    <a:pt x="0" y="1087"/>
                    <a:pt x="51" y="1138"/>
                    <a:pt x="114" y="1138"/>
                  </a:cubicBezTo>
                  <a:lnTo>
                    <a:pt x="228" y="1138"/>
                  </a:lnTo>
                  <a:lnTo>
                    <a:pt x="228" y="1479"/>
                  </a:lnTo>
                  <a:lnTo>
                    <a:pt x="114" y="1479"/>
                  </a:lnTo>
                  <a:cubicBezTo>
                    <a:pt x="51" y="1479"/>
                    <a:pt x="0" y="1530"/>
                    <a:pt x="0" y="1593"/>
                  </a:cubicBezTo>
                  <a:cubicBezTo>
                    <a:pt x="0" y="1656"/>
                    <a:pt x="51" y="1707"/>
                    <a:pt x="114" y="1707"/>
                  </a:cubicBezTo>
                  <a:lnTo>
                    <a:pt x="228" y="1707"/>
                  </a:lnTo>
                  <a:lnTo>
                    <a:pt x="228" y="2048"/>
                  </a:lnTo>
                  <a:lnTo>
                    <a:pt x="114" y="2048"/>
                  </a:lnTo>
                  <a:cubicBezTo>
                    <a:pt x="51" y="2048"/>
                    <a:pt x="0" y="2099"/>
                    <a:pt x="0" y="2162"/>
                  </a:cubicBezTo>
                  <a:cubicBezTo>
                    <a:pt x="0" y="2225"/>
                    <a:pt x="51" y="2276"/>
                    <a:pt x="114" y="2276"/>
                  </a:cubicBezTo>
                  <a:lnTo>
                    <a:pt x="228" y="2276"/>
                  </a:lnTo>
                  <a:lnTo>
                    <a:pt x="228" y="2617"/>
                  </a:lnTo>
                  <a:lnTo>
                    <a:pt x="114" y="2617"/>
                  </a:lnTo>
                  <a:cubicBezTo>
                    <a:pt x="51" y="2617"/>
                    <a:pt x="0" y="2668"/>
                    <a:pt x="0" y="2731"/>
                  </a:cubicBezTo>
                  <a:cubicBezTo>
                    <a:pt x="0" y="2794"/>
                    <a:pt x="51" y="2844"/>
                    <a:pt x="114" y="2844"/>
                  </a:cubicBezTo>
                  <a:lnTo>
                    <a:pt x="228" y="2844"/>
                  </a:lnTo>
                  <a:lnTo>
                    <a:pt x="228" y="3186"/>
                  </a:lnTo>
                  <a:lnTo>
                    <a:pt x="114" y="3186"/>
                  </a:lnTo>
                  <a:cubicBezTo>
                    <a:pt x="51" y="3186"/>
                    <a:pt x="0" y="3237"/>
                    <a:pt x="0" y="3300"/>
                  </a:cubicBezTo>
                  <a:cubicBezTo>
                    <a:pt x="0" y="3362"/>
                    <a:pt x="51" y="3413"/>
                    <a:pt x="114" y="3413"/>
                  </a:cubicBezTo>
                  <a:lnTo>
                    <a:pt x="228" y="3413"/>
                  </a:lnTo>
                  <a:lnTo>
                    <a:pt x="228" y="3755"/>
                  </a:lnTo>
                  <a:lnTo>
                    <a:pt x="114" y="3755"/>
                  </a:lnTo>
                  <a:cubicBezTo>
                    <a:pt x="51" y="3755"/>
                    <a:pt x="0" y="3806"/>
                    <a:pt x="0" y="3868"/>
                  </a:cubicBezTo>
                  <a:cubicBezTo>
                    <a:pt x="0" y="3931"/>
                    <a:pt x="51" y="3982"/>
                    <a:pt x="114" y="3982"/>
                  </a:cubicBezTo>
                  <a:lnTo>
                    <a:pt x="228" y="3982"/>
                  </a:lnTo>
                  <a:lnTo>
                    <a:pt x="228" y="4324"/>
                  </a:lnTo>
                  <a:lnTo>
                    <a:pt x="114" y="4324"/>
                  </a:lnTo>
                  <a:cubicBezTo>
                    <a:pt x="51" y="4324"/>
                    <a:pt x="0" y="4374"/>
                    <a:pt x="0" y="4437"/>
                  </a:cubicBezTo>
                  <a:cubicBezTo>
                    <a:pt x="0" y="4500"/>
                    <a:pt x="51" y="4551"/>
                    <a:pt x="114" y="4551"/>
                  </a:cubicBezTo>
                  <a:lnTo>
                    <a:pt x="228" y="4551"/>
                  </a:lnTo>
                  <a:lnTo>
                    <a:pt x="228" y="4892"/>
                  </a:lnTo>
                  <a:lnTo>
                    <a:pt x="114" y="4892"/>
                  </a:lnTo>
                  <a:cubicBezTo>
                    <a:pt x="51" y="4892"/>
                    <a:pt x="0" y="4943"/>
                    <a:pt x="0" y="5006"/>
                  </a:cubicBezTo>
                  <a:cubicBezTo>
                    <a:pt x="0" y="5069"/>
                    <a:pt x="51" y="5120"/>
                    <a:pt x="114" y="5120"/>
                  </a:cubicBezTo>
                  <a:lnTo>
                    <a:pt x="228" y="5120"/>
                  </a:lnTo>
                  <a:lnTo>
                    <a:pt x="228" y="5461"/>
                  </a:lnTo>
                  <a:lnTo>
                    <a:pt x="114" y="5461"/>
                  </a:lnTo>
                  <a:cubicBezTo>
                    <a:pt x="51" y="5461"/>
                    <a:pt x="0" y="5512"/>
                    <a:pt x="0" y="5575"/>
                  </a:cubicBezTo>
                  <a:cubicBezTo>
                    <a:pt x="0" y="5638"/>
                    <a:pt x="51" y="5689"/>
                    <a:pt x="114" y="5689"/>
                  </a:cubicBezTo>
                  <a:lnTo>
                    <a:pt x="228" y="5689"/>
                  </a:lnTo>
                  <a:lnTo>
                    <a:pt x="228" y="6030"/>
                  </a:lnTo>
                  <a:lnTo>
                    <a:pt x="114" y="6030"/>
                  </a:lnTo>
                  <a:cubicBezTo>
                    <a:pt x="51" y="6030"/>
                    <a:pt x="0" y="6081"/>
                    <a:pt x="0" y="6144"/>
                  </a:cubicBezTo>
                  <a:cubicBezTo>
                    <a:pt x="0" y="6207"/>
                    <a:pt x="51" y="6258"/>
                    <a:pt x="114" y="6258"/>
                  </a:cubicBezTo>
                  <a:lnTo>
                    <a:pt x="228" y="6258"/>
                  </a:lnTo>
                  <a:lnTo>
                    <a:pt x="228" y="6485"/>
                  </a:lnTo>
                  <a:cubicBezTo>
                    <a:pt x="228" y="6548"/>
                    <a:pt x="278" y="6599"/>
                    <a:pt x="341" y="6599"/>
                  </a:cubicBezTo>
                  <a:lnTo>
                    <a:pt x="683" y="6599"/>
                  </a:lnTo>
                  <a:lnTo>
                    <a:pt x="683" y="6713"/>
                  </a:lnTo>
                  <a:cubicBezTo>
                    <a:pt x="683" y="6776"/>
                    <a:pt x="734" y="6827"/>
                    <a:pt x="796" y="6827"/>
                  </a:cubicBezTo>
                  <a:cubicBezTo>
                    <a:pt x="859" y="6827"/>
                    <a:pt x="910" y="6776"/>
                    <a:pt x="910" y="6713"/>
                  </a:cubicBezTo>
                  <a:lnTo>
                    <a:pt x="910" y="6599"/>
                  </a:lnTo>
                  <a:lnTo>
                    <a:pt x="1252" y="6599"/>
                  </a:lnTo>
                  <a:lnTo>
                    <a:pt x="1252" y="6713"/>
                  </a:lnTo>
                  <a:cubicBezTo>
                    <a:pt x="1252" y="6776"/>
                    <a:pt x="1302" y="6827"/>
                    <a:pt x="1365" y="6827"/>
                  </a:cubicBezTo>
                  <a:cubicBezTo>
                    <a:pt x="1428" y="6827"/>
                    <a:pt x="1479" y="6776"/>
                    <a:pt x="1479" y="6713"/>
                  </a:cubicBezTo>
                  <a:lnTo>
                    <a:pt x="1479" y="6599"/>
                  </a:lnTo>
                  <a:lnTo>
                    <a:pt x="1820" y="6599"/>
                  </a:lnTo>
                  <a:lnTo>
                    <a:pt x="1820" y="6713"/>
                  </a:lnTo>
                  <a:cubicBezTo>
                    <a:pt x="1820" y="6776"/>
                    <a:pt x="1871" y="6827"/>
                    <a:pt x="1934" y="6827"/>
                  </a:cubicBezTo>
                  <a:cubicBezTo>
                    <a:pt x="1997" y="6827"/>
                    <a:pt x="2048" y="6776"/>
                    <a:pt x="2048" y="6713"/>
                  </a:cubicBezTo>
                  <a:lnTo>
                    <a:pt x="2048" y="6599"/>
                  </a:lnTo>
                  <a:lnTo>
                    <a:pt x="2389" y="6599"/>
                  </a:lnTo>
                  <a:lnTo>
                    <a:pt x="2389" y="6713"/>
                  </a:lnTo>
                  <a:cubicBezTo>
                    <a:pt x="2389" y="6776"/>
                    <a:pt x="2440" y="6827"/>
                    <a:pt x="2503" y="6827"/>
                  </a:cubicBezTo>
                  <a:cubicBezTo>
                    <a:pt x="2566" y="6827"/>
                    <a:pt x="2617" y="6776"/>
                    <a:pt x="2617" y="6713"/>
                  </a:cubicBezTo>
                  <a:lnTo>
                    <a:pt x="2617" y="6599"/>
                  </a:lnTo>
                  <a:lnTo>
                    <a:pt x="2958" y="6599"/>
                  </a:lnTo>
                  <a:lnTo>
                    <a:pt x="2958" y="6713"/>
                  </a:lnTo>
                  <a:cubicBezTo>
                    <a:pt x="2958" y="6776"/>
                    <a:pt x="3009" y="6827"/>
                    <a:pt x="3072" y="6827"/>
                  </a:cubicBezTo>
                  <a:cubicBezTo>
                    <a:pt x="3135" y="6827"/>
                    <a:pt x="3186" y="6776"/>
                    <a:pt x="3186" y="6713"/>
                  </a:cubicBezTo>
                  <a:lnTo>
                    <a:pt x="3186" y="6599"/>
                  </a:lnTo>
                  <a:lnTo>
                    <a:pt x="3527" y="6599"/>
                  </a:lnTo>
                  <a:lnTo>
                    <a:pt x="3527" y="6713"/>
                  </a:lnTo>
                  <a:cubicBezTo>
                    <a:pt x="3527" y="6776"/>
                    <a:pt x="3578" y="6827"/>
                    <a:pt x="3641" y="6827"/>
                  </a:cubicBezTo>
                  <a:cubicBezTo>
                    <a:pt x="3704" y="6827"/>
                    <a:pt x="3755" y="6776"/>
                    <a:pt x="3755" y="6713"/>
                  </a:cubicBezTo>
                  <a:lnTo>
                    <a:pt x="3755" y="6599"/>
                  </a:lnTo>
                  <a:lnTo>
                    <a:pt x="4096" y="6599"/>
                  </a:lnTo>
                  <a:lnTo>
                    <a:pt x="4096" y="6713"/>
                  </a:lnTo>
                  <a:cubicBezTo>
                    <a:pt x="4096" y="6776"/>
                    <a:pt x="4147" y="6827"/>
                    <a:pt x="4210" y="6827"/>
                  </a:cubicBezTo>
                  <a:cubicBezTo>
                    <a:pt x="4273" y="6827"/>
                    <a:pt x="4323" y="6776"/>
                    <a:pt x="4323" y="6713"/>
                  </a:cubicBezTo>
                  <a:lnTo>
                    <a:pt x="4323" y="6599"/>
                  </a:lnTo>
                  <a:lnTo>
                    <a:pt x="4665" y="6599"/>
                  </a:lnTo>
                  <a:lnTo>
                    <a:pt x="4665" y="6713"/>
                  </a:lnTo>
                  <a:cubicBezTo>
                    <a:pt x="4665" y="6776"/>
                    <a:pt x="4716" y="6827"/>
                    <a:pt x="4779" y="6827"/>
                  </a:cubicBezTo>
                  <a:cubicBezTo>
                    <a:pt x="4842" y="6827"/>
                    <a:pt x="4892" y="6776"/>
                    <a:pt x="4892" y="6713"/>
                  </a:cubicBezTo>
                  <a:lnTo>
                    <a:pt x="4892" y="6599"/>
                  </a:lnTo>
                  <a:lnTo>
                    <a:pt x="5234" y="6599"/>
                  </a:lnTo>
                  <a:lnTo>
                    <a:pt x="5234" y="6713"/>
                  </a:lnTo>
                  <a:cubicBezTo>
                    <a:pt x="5234" y="6776"/>
                    <a:pt x="5285" y="6827"/>
                    <a:pt x="5347" y="6827"/>
                  </a:cubicBezTo>
                  <a:cubicBezTo>
                    <a:pt x="5410" y="6827"/>
                    <a:pt x="5461" y="6776"/>
                    <a:pt x="5461" y="6713"/>
                  </a:cubicBezTo>
                  <a:lnTo>
                    <a:pt x="5461" y="6599"/>
                  </a:lnTo>
                  <a:lnTo>
                    <a:pt x="5803" y="6599"/>
                  </a:lnTo>
                  <a:lnTo>
                    <a:pt x="5803" y="6713"/>
                  </a:lnTo>
                  <a:cubicBezTo>
                    <a:pt x="5803" y="6776"/>
                    <a:pt x="5853" y="6827"/>
                    <a:pt x="5916" y="6827"/>
                  </a:cubicBezTo>
                  <a:cubicBezTo>
                    <a:pt x="5979" y="6827"/>
                    <a:pt x="6030" y="6776"/>
                    <a:pt x="6030" y="6713"/>
                  </a:cubicBezTo>
                  <a:lnTo>
                    <a:pt x="6030" y="6599"/>
                  </a:lnTo>
                  <a:lnTo>
                    <a:pt x="6371" y="6599"/>
                  </a:lnTo>
                  <a:lnTo>
                    <a:pt x="6371" y="6713"/>
                  </a:lnTo>
                  <a:cubicBezTo>
                    <a:pt x="6371" y="6776"/>
                    <a:pt x="6422" y="6827"/>
                    <a:pt x="6485" y="6827"/>
                  </a:cubicBezTo>
                  <a:cubicBezTo>
                    <a:pt x="6548" y="6827"/>
                    <a:pt x="6599" y="6776"/>
                    <a:pt x="6599" y="6713"/>
                  </a:cubicBezTo>
                  <a:lnTo>
                    <a:pt x="6599" y="6599"/>
                  </a:lnTo>
                  <a:lnTo>
                    <a:pt x="6713" y="6599"/>
                  </a:lnTo>
                  <a:cubicBezTo>
                    <a:pt x="6776" y="6599"/>
                    <a:pt x="6827" y="6548"/>
                    <a:pt x="6827" y="6485"/>
                  </a:cubicBezTo>
                  <a:cubicBezTo>
                    <a:pt x="6827" y="6422"/>
                    <a:pt x="6776" y="6372"/>
                    <a:pt x="6713" y="6372"/>
                  </a:cubicBezTo>
                  <a:lnTo>
                    <a:pt x="6599" y="6372"/>
                  </a:lnTo>
                  <a:lnTo>
                    <a:pt x="6599" y="6258"/>
                  </a:lnTo>
                  <a:cubicBezTo>
                    <a:pt x="6599" y="6195"/>
                    <a:pt x="6548" y="6144"/>
                    <a:pt x="6485" y="6144"/>
                  </a:cubicBezTo>
                  <a:cubicBezTo>
                    <a:pt x="6422" y="6144"/>
                    <a:pt x="6371" y="6195"/>
                    <a:pt x="6371" y="6258"/>
                  </a:cubicBezTo>
                  <a:lnTo>
                    <a:pt x="6371" y="6372"/>
                  </a:lnTo>
                  <a:lnTo>
                    <a:pt x="6030" y="6372"/>
                  </a:lnTo>
                  <a:lnTo>
                    <a:pt x="6030" y="6258"/>
                  </a:lnTo>
                  <a:cubicBezTo>
                    <a:pt x="6030" y="6195"/>
                    <a:pt x="5979" y="6144"/>
                    <a:pt x="5916" y="6144"/>
                  </a:cubicBezTo>
                  <a:cubicBezTo>
                    <a:pt x="5853" y="6144"/>
                    <a:pt x="5803" y="6195"/>
                    <a:pt x="5803" y="6258"/>
                  </a:cubicBezTo>
                  <a:lnTo>
                    <a:pt x="5803" y="6372"/>
                  </a:lnTo>
                  <a:lnTo>
                    <a:pt x="5461" y="6372"/>
                  </a:lnTo>
                  <a:lnTo>
                    <a:pt x="5461" y="6258"/>
                  </a:lnTo>
                  <a:cubicBezTo>
                    <a:pt x="5461" y="6195"/>
                    <a:pt x="5410" y="6144"/>
                    <a:pt x="5347" y="6144"/>
                  </a:cubicBezTo>
                  <a:cubicBezTo>
                    <a:pt x="5285" y="6144"/>
                    <a:pt x="5234" y="6195"/>
                    <a:pt x="5234" y="6258"/>
                  </a:cubicBezTo>
                  <a:lnTo>
                    <a:pt x="5234" y="6372"/>
                  </a:lnTo>
                  <a:lnTo>
                    <a:pt x="4892" y="6372"/>
                  </a:lnTo>
                  <a:lnTo>
                    <a:pt x="4892" y="6258"/>
                  </a:lnTo>
                  <a:cubicBezTo>
                    <a:pt x="4892" y="6195"/>
                    <a:pt x="4842" y="6144"/>
                    <a:pt x="4779" y="6144"/>
                  </a:cubicBezTo>
                  <a:cubicBezTo>
                    <a:pt x="4716" y="6144"/>
                    <a:pt x="4665" y="6195"/>
                    <a:pt x="4665" y="6258"/>
                  </a:cubicBezTo>
                  <a:lnTo>
                    <a:pt x="4665" y="6372"/>
                  </a:lnTo>
                  <a:lnTo>
                    <a:pt x="4323" y="6372"/>
                  </a:lnTo>
                  <a:lnTo>
                    <a:pt x="4323" y="6258"/>
                  </a:lnTo>
                  <a:cubicBezTo>
                    <a:pt x="4323" y="6195"/>
                    <a:pt x="4273" y="6144"/>
                    <a:pt x="4210" y="6144"/>
                  </a:cubicBezTo>
                  <a:cubicBezTo>
                    <a:pt x="4147" y="6144"/>
                    <a:pt x="4096" y="6195"/>
                    <a:pt x="4096" y="6258"/>
                  </a:cubicBezTo>
                  <a:lnTo>
                    <a:pt x="4096" y="6372"/>
                  </a:lnTo>
                  <a:lnTo>
                    <a:pt x="3755" y="6372"/>
                  </a:lnTo>
                  <a:lnTo>
                    <a:pt x="3755" y="6258"/>
                  </a:lnTo>
                  <a:cubicBezTo>
                    <a:pt x="3755" y="6195"/>
                    <a:pt x="3704" y="6144"/>
                    <a:pt x="3641" y="6144"/>
                  </a:cubicBezTo>
                  <a:cubicBezTo>
                    <a:pt x="3578" y="6144"/>
                    <a:pt x="3527" y="6195"/>
                    <a:pt x="3527" y="6258"/>
                  </a:cubicBezTo>
                  <a:lnTo>
                    <a:pt x="3527" y="6372"/>
                  </a:lnTo>
                  <a:lnTo>
                    <a:pt x="3186" y="6372"/>
                  </a:lnTo>
                  <a:lnTo>
                    <a:pt x="3186" y="6258"/>
                  </a:lnTo>
                  <a:cubicBezTo>
                    <a:pt x="3186" y="6195"/>
                    <a:pt x="3135" y="6144"/>
                    <a:pt x="3072" y="6144"/>
                  </a:cubicBezTo>
                  <a:cubicBezTo>
                    <a:pt x="3009" y="6144"/>
                    <a:pt x="2958" y="6195"/>
                    <a:pt x="2958" y="6258"/>
                  </a:cubicBezTo>
                  <a:lnTo>
                    <a:pt x="2958" y="6372"/>
                  </a:lnTo>
                  <a:lnTo>
                    <a:pt x="2617" y="6372"/>
                  </a:lnTo>
                  <a:lnTo>
                    <a:pt x="2617" y="6258"/>
                  </a:lnTo>
                  <a:cubicBezTo>
                    <a:pt x="2617" y="6195"/>
                    <a:pt x="2566" y="6144"/>
                    <a:pt x="2503" y="6144"/>
                  </a:cubicBezTo>
                  <a:cubicBezTo>
                    <a:pt x="2440" y="6144"/>
                    <a:pt x="2389" y="6195"/>
                    <a:pt x="2389" y="6258"/>
                  </a:cubicBezTo>
                  <a:lnTo>
                    <a:pt x="2389" y="6372"/>
                  </a:lnTo>
                  <a:lnTo>
                    <a:pt x="2048" y="6372"/>
                  </a:lnTo>
                  <a:lnTo>
                    <a:pt x="2048" y="6258"/>
                  </a:lnTo>
                  <a:cubicBezTo>
                    <a:pt x="2048" y="6195"/>
                    <a:pt x="1997" y="6144"/>
                    <a:pt x="1934" y="6144"/>
                  </a:cubicBezTo>
                  <a:cubicBezTo>
                    <a:pt x="1871" y="6144"/>
                    <a:pt x="1820" y="6195"/>
                    <a:pt x="1820" y="6258"/>
                  </a:cubicBezTo>
                  <a:lnTo>
                    <a:pt x="1820" y="6372"/>
                  </a:lnTo>
                  <a:lnTo>
                    <a:pt x="1479" y="6372"/>
                  </a:lnTo>
                  <a:lnTo>
                    <a:pt x="1479" y="6258"/>
                  </a:lnTo>
                  <a:cubicBezTo>
                    <a:pt x="1479" y="6195"/>
                    <a:pt x="1428" y="6144"/>
                    <a:pt x="1365" y="6144"/>
                  </a:cubicBezTo>
                  <a:cubicBezTo>
                    <a:pt x="1302" y="6144"/>
                    <a:pt x="1252" y="6195"/>
                    <a:pt x="1252" y="6258"/>
                  </a:cubicBezTo>
                  <a:lnTo>
                    <a:pt x="1252" y="6372"/>
                  </a:lnTo>
                  <a:lnTo>
                    <a:pt x="910" y="6372"/>
                  </a:lnTo>
                  <a:lnTo>
                    <a:pt x="910" y="6258"/>
                  </a:lnTo>
                  <a:cubicBezTo>
                    <a:pt x="910" y="6195"/>
                    <a:pt x="859" y="6144"/>
                    <a:pt x="796" y="6144"/>
                  </a:cubicBezTo>
                  <a:cubicBezTo>
                    <a:pt x="734" y="6144"/>
                    <a:pt x="683" y="6195"/>
                    <a:pt x="683" y="6258"/>
                  </a:cubicBezTo>
                  <a:lnTo>
                    <a:pt x="683" y="6372"/>
                  </a:lnTo>
                  <a:lnTo>
                    <a:pt x="455" y="6372"/>
                  </a:lnTo>
                  <a:lnTo>
                    <a:pt x="455" y="5234"/>
                  </a:lnTo>
                  <a:lnTo>
                    <a:pt x="1263" y="523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8174522" y="2107432"/>
            <a:ext cx="665795" cy="665791"/>
            <a:chOff x="8174522" y="2107432"/>
            <a:chExt cx="665795" cy="665791"/>
          </a:xfrm>
        </p:grpSpPr>
        <p:sp>
          <p:nvSpPr>
            <p:cNvPr id="8" name="AutoShape 8"/>
            <p:cNvSpPr/>
            <p:nvPr/>
          </p:nvSpPr>
          <p:spPr>
            <a:xfrm>
              <a:off x="8174522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alpha val="100000"/>
                  <a:lumMod val="60000"/>
                  <a:lumMod val="40000"/>
                </a:schemeClr>
              </a:solidFill>
              <a:prstDash val="solid"/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8354362" y="2273856"/>
              <a:ext cx="306115" cy="294843"/>
            </a:xfrm>
            <a:custGeom>
              <a:rect l="l" t="t" r="r" b="b"/>
              <a:pathLst>
                <a:path w="6825" h="5912">
                  <a:moveTo>
                    <a:pt x="3413" y="0"/>
                  </a:moveTo>
                  <a:lnTo>
                    <a:pt x="0" y="5912"/>
                  </a:lnTo>
                  <a:lnTo>
                    <a:pt x="6827" y="5912"/>
                  </a:lnTo>
                  <a:lnTo>
                    <a:pt x="3413" y="0"/>
                  </a:lnTo>
                  <a:close/>
                  <a:moveTo>
                    <a:pt x="3413" y="972"/>
                  </a:moveTo>
                  <a:lnTo>
                    <a:pt x="4489" y="2835"/>
                  </a:lnTo>
                  <a:lnTo>
                    <a:pt x="2338" y="2835"/>
                  </a:lnTo>
                  <a:lnTo>
                    <a:pt x="3413" y="972"/>
                  </a:lnTo>
                  <a:close/>
                  <a:moveTo>
                    <a:pt x="842" y="5426"/>
                  </a:moveTo>
                  <a:lnTo>
                    <a:pt x="1917" y="3564"/>
                  </a:lnTo>
                  <a:lnTo>
                    <a:pt x="2993" y="5426"/>
                  </a:lnTo>
                  <a:lnTo>
                    <a:pt x="842" y="5426"/>
                  </a:lnTo>
                  <a:close/>
                  <a:moveTo>
                    <a:pt x="2338" y="3321"/>
                  </a:moveTo>
                  <a:lnTo>
                    <a:pt x="4489" y="3321"/>
                  </a:lnTo>
                  <a:lnTo>
                    <a:pt x="3413" y="5183"/>
                  </a:lnTo>
                  <a:lnTo>
                    <a:pt x="2338" y="3321"/>
                  </a:lnTo>
                  <a:close/>
                  <a:moveTo>
                    <a:pt x="4910" y="3564"/>
                  </a:moveTo>
                  <a:lnTo>
                    <a:pt x="5985" y="5426"/>
                  </a:lnTo>
                  <a:lnTo>
                    <a:pt x="3834" y="5426"/>
                  </a:lnTo>
                  <a:lnTo>
                    <a:pt x="4910" y="356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4252748" y="4178300"/>
            <a:ext cx="665795" cy="665791"/>
            <a:chOff x="4252748" y="4178300"/>
            <a:chExt cx="665795" cy="665791"/>
          </a:xfrm>
        </p:grpSpPr>
        <p:sp>
          <p:nvSpPr>
            <p:cNvPr id="11" name="AutoShape 11"/>
            <p:cNvSpPr/>
            <p:nvPr/>
          </p:nvSpPr>
          <p:spPr>
            <a:xfrm>
              <a:off x="4252748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alpha val="100000"/>
                  <a:lumMod val="60000"/>
                  <a:lumMod val="40000"/>
                </a:schemeClr>
              </a:solidFill>
              <a:prstDash val="solid"/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4432588" y="4363773"/>
              <a:ext cx="306115" cy="294843"/>
            </a:xfrm>
            <a:custGeom>
              <a:rect l="l" t="t" r="r" b="b"/>
              <a:pathLst>
                <a:path w="597921" h="598324">
                  <a:moveTo>
                    <a:pt x="297615" y="96957"/>
                  </a:moveTo>
                  <a:cubicBezTo>
                    <a:pt x="311959" y="96957"/>
                    <a:pt x="323434" y="108416"/>
                    <a:pt x="323434" y="122740"/>
                  </a:cubicBezTo>
                  <a:lnTo>
                    <a:pt x="323434" y="289852"/>
                  </a:lnTo>
                  <a:lnTo>
                    <a:pt x="462572" y="289852"/>
                  </a:lnTo>
                  <a:cubicBezTo>
                    <a:pt x="476438" y="289852"/>
                    <a:pt x="487913" y="301311"/>
                    <a:pt x="487913" y="315157"/>
                  </a:cubicBezTo>
                  <a:cubicBezTo>
                    <a:pt x="487913" y="329004"/>
                    <a:pt x="476438" y="340463"/>
                    <a:pt x="462572" y="340463"/>
                  </a:cubicBezTo>
                  <a:lnTo>
                    <a:pt x="297615" y="340463"/>
                  </a:lnTo>
                  <a:cubicBezTo>
                    <a:pt x="283749" y="340463"/>
                    <a:pt x="272274" y="329004"/>
                    <a:pt x="272274" y="315157"/>
                  </a:cubicBezTo>
                  <a:lnTo>
                    <a:pt x="272274" y="122740"/>
                  </a:lnTo>
                  <a:cubicBezTo>
                    <a:pt x="272274" y="108416"/>
                    <a:pt x="283749" y="96957"/>
                    <a:pt x="297615" y="96957"/>
                  </a:cubicBezTo>
                  <a:close/>
                  <a:moveTo>
                    <a:pt x="298127" y="0"/>
                  </a:moveTo>
                  <a:cubicBezTo>
                    <a:pt x="463564" y="0"/>
                    <a:pt x="597921" y="134181"/>
                    <a:pt x="597921" y="299401"/>
                  </a:cubicBezTo>
                  <a:cubicBezTo>
                    <a:pt x="597921" y="464143"/>
                    <a:pt x="463564" y="598324"/>
                    <a:pt x="298127" y="598324"/>
                  </a:cubicBezTo>
                  <a:cubicBezTo>
                    <a:pt x="188155" y="598324"/>
                    <a:pt x="87268" y="538635"/>
                    <a:pt x="35150" y="442177"/>
                  </a:cubicBezTo>
                  <a:cubicBezTo>
                    <a:pt x="33238" y="438835"/>
                    <a:pt x="32760" y="435492"/>
                    <a:pt x="34194" y="432149"/>
                  </a:cubicBezTo>
                  <a:cubicBezTo>
                    <a:pt x="35150" y="428807"/>
                    <a:pt x="37541" y="425942"/>
                    <a:pt x="40410" y="424509"/>
                  </a:cubicBezTo>
                  <a:lnTo>
                    <a:pt x="74836" y="407796"/>
                  </a:lnTo>
                  <a:cubicBezTo>
                    <a:pt x="81052" y="404931"/>
                    <a:pt x="88702" y="407319"/>
                    <a:pt x="91571" y="413049"/>
                  </a:cubicBezTo>
                  <a:cubicBezTo>
                    <a:pt x="133169" y="488018"/>
                    <a:pt x="212540" y="534815"/>
                    <a:pt x="298127" y="534815"/>
                  </a:cubicBezTo>
                  <a:cubicBezTo>
                    <a:pt x="428181" y="534815"/>
                    <a:pt x="534328" y="429284"/>
                    <a:pt x="534328" y="299401"/>
                  </a:cubicBezTo>
                  <a:cubicBezTo>
                    <a:pt x="534328" y="169517"/>
                    <a:pt x="428181" y="63509"/>
                    <a:pt x="298127" y="63509"/>
                  </a:cubicBezTo>
                  <a:cubicBezTo>
                    <a:pt x="242185" y="63509"/>
                    <a:pt x="187677" y="83565"/>
                    <a:pt x="145123" y="120333"/>
                  </a:cubicBezTo>
                  <a:lnTo>
                    <a:pt x="200587" y="142299"/>
                  </a:lnTo>
                  <a:cubicBezTo>
                    <a:pt x="204890" y="144209"/>
                    <a:pt x="207759" y="148029"/>
                    <a:pt x="208237" y="152327"/>
                  </a:cubicBezTo>
                  <a:cubicBezTo>
                    <a:pt x="208715" y="157102"/>
                    <a:pt x="207281" y="161399"/>
                    <a:pt x="203456" y="164265"/>
                  </a:cubicBezTo>
                  <a:lnTo>
                    <a:pt x="48060" y="285553"/>
                  </a:lnTo>
                  <a:cubicBezTo>
                    <a:pt x="44235" y="288418"/>
                    <a:pt x="39454" y="289373"/>
                    <a:pt x="35150" y="287463"/>
                  </a:cubicBezTo>
                  <a:cubicBezTo>
                    <a:pt x="31325" y="285553"/>
                    <a:pt x="27978" y="281733"/>
                    <a:pt x="27500" y="277435"/>
                  </a:cubicBezTo>
                  <a:lnTo>
                    <a:pt x="246" y="82132"/>
                  </a:lnTo>
                  <a:cubicBezTo>
                    <a:pt x="-710" y="77835"/>
                    <a:pt x="1203" y="73060"/>
                    <a:pt x="4550" y="70194"/>
                  </a:cubicBezTo>
                  <a:cubicBezTo>
                    <a:pt x="8375" y="67807"/>
                    <a:pt x="13156" y="66852"/>
                    <a:pt x="17459" y="68762"/>
                  </a:cubicBezTo>
                  <a:lnTo>
                    <a:pt x="80574" y="94070"/>
                  </a:lnTo>
                  <a:cubicBezTo>
                    <a:pt x="137472" y="33426"/>
                    <a:pt x="214931" y="0"/>
                    <a:pt x="29812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7274660" y="4178300"/>
            <a:ext cx="665795" cy="665791"/>
            <a:chOff x="7274660" y="4178300"/>
            <a:chExt cx="665795" cy="665791"/>
          </a:xfrm>
        </p:grpSpPr>
        <p:sp>
          <p:nvSpPr>
            <p:cNvPr id="14" name="AutoShape 14"/>
            <p:cNvSpPr/>
            <p:nvPr/>
          </p:nvSpPr>
          <p:spPr>
            <a:xfrm>
              <a:off x="7274660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alpha val="100000"/>
                  <a:lumMod val="60000"/>
                  <a:lumMod val="40000"/>
                </a:schemeClr>
              </a:solidFill>
              <a:prstDash val="solid"/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7469003" y="4363774"/>
              <a:ext cx="306115" cy="294843"/>
            </a:xfrm>
            <a:custGeom>
              <a:rect l="l" t="t" r="r" b="b"/>
              <a:pathLst>
                <a:path w="582235" h="606722">
                  <a:moveTo>
                    <a:pt x="0" y="404481"/>
                  </a:moveTo>
                  <a:lnTo>
                    <a:pt x="101261" y="404481"/>
                  </a:lnTo>
                  <a:lnTo>
                    <a:pt x="101261" y="606722"/>
                  </a:lnTo>
                  <a:lnTo>
                    <a:pt x="0" y="606722"/>
                  </a:lnTo>
                  <a:close/>
                  <a:moveTo>
                    <a:pt x="151927" y="328623"/>
                  </a:moveTo>
                  <a:lnTo>
                    <a:pt x="253188" y="328623"/>
                  </a:lnTo>
                  <a:lnTo>
                    <a:pt x="253188" y="606722"/>
                  </a:lnTo>
                  <a:lnTo>
                    <a:pt x="151927" y="606722"/>
                  </a:lnTo>
                  <a:close/>
                  <a:moveTo>
                    <a:pt x="303855" y="252766"/>
                  </a:moveTo>
                  <a:lnTo>
                    <a:pt x="405046" y="252766"/>
                  </a:lnTo>
                  <a:lnTo>
                    <a:pt x="405046" y="606722"/>
                  </a:lnTo>
                  <a:lnTo>
                    <a:pt x="303855" y="606722"/>
                  </a:lnTo>
                  <a:close/>
                  <a:moveTo>
                    <a:pt x="455711" y="202241"/>
                  </a:moveTo>
                  <a:lnTo>
                    <a:pt x="556972" y="202241"/>
                  </a:lnTo>
                  <a:lnTo>
                    <a:pt x="556972" y="606722"/>
                  </a:lnTo>
                  <a:lnTo>
                    <a:pt x="455711" y="606722"/>
                  </a:lnTo>
                  <a:close/>
                  <a:moveTo>
                    <a:pt x="455697" y="0"/>
                  </a:moveTo>
                  <a:lnTo>
                    <a:pt x="556785" y="0"/>
                  </a:lnTo>
                  <a:lnTo>
                    <a:pt x="556874" y="0"/>
                  </a:lnTo>
                  <a:lnTo>
                    <a:pt x="556963" y="0"/>
                  </a:lnTo>
                  <a:cubicBezTo>
                    <a:pt x="557230" y="0"/>
                    <a:pt x="557408" y="0"/>
                    <a:pt x="557675" y="0"/>
                  </a:cubicBezTo>
                  <a:cubicBezTo>
                    <a:pt x="558298" y="89"/>
                    <a:pt x="558832" y="89"/>
                    <a:pt x="559366" y="89"/>
                  </a:cubicBezTo>
                  <a:cubicBezTo>
                    <a:pt x="559811" y="178"/>
                    <a:pt x="560256" y="267"/>
                    <a:pt x="560611" y="267"/>
                  </a:cubicBezTo>
                  <a:cubicBezTo>
                    <a:pt x="561056" y="356"/>
                    <a:pt x="561412" y="444"/>
                    <a:pt x="561857" y="444"/>
                  </a:cubicBezTo>
                  <a:cubicBezTo>
                    <a:pt x="562302" y="533"/>
                    <a:pt x="562747" y="711"/>
                    <a:pt x="563192" y="800"/>
                  </a:cubicBezTo>
                  <a:cubicBezTo>
                    <a:pt x="563548" y="889"/>
                    <a:pt x="563904" y="978"/>
                    <a:pt x="564171" y="1067"/>
                  </a:cubicBezTo>
                  <a:cubicBezTo>
                    <a:pt x="564616" y="1156"/>
                    <a:pt x="565061" y="1333"/>
                    <a:pt x="565506" y="1511"/>
                  </a:cubicBezTo>
                  <a:cubicBezTo>
                    <a:pt x="565862" y="1600"/>
                    <a:pt x="566218" y="1778"/>
                    <a:pt x="566574" y="1867"/>
                  </a:cubicBezTo>
                  <a:cubicBezTo>
                    <a:pt x="566929" y="2044"/>
                    <a:pt x="567285" y="2222"/>
                    <a:pt x="567730" y="2400"/>
                  </a:cubicBezTo>
                  <a:cubicBezTo>
                    <a:pt x="568086" y="2578"/>
                    <a:pt x="568442" y="2755"/>
                    <a:pt x="568798" y="2933"/>
                  </a:cubicBezTo>
                  <a:cubicBezTo>
                    <a:pt x="569154" y="3111"/>
                    <a:pt x="569421" y="3289"/>
                    <a:pt x="569777" y="3467"/>
                  </a:cubicBezTo>
                  <a:cubicBezTo>
                    <a:pt x="570133" y="3733"/>
                    <a:pt x="570578" y="4000"/>
                    <a:pt x="570934" y="4178"/>
                  </a:cubicBezTo>
                  <a:cubicBezTo>
                    <a:pt x="571201" y="4444"/>
                    <a:pt x="571557" y="4622"/>
                    <a:pt x="571824" y="4800"/>
                  </a:cubicBezTo>
                  <a:cubicBezTo>
                    <a:pt x="572180" y="5155"/>
                    <a:pt x="572536" y="5422"/>
                    <a:pt x="572891" y="5689"/>
                  </a:cubicBezTo>
                  <a:cubicBezTo>
                    <a:pt x="573247" y="5955"/>
                    <a:pt x="573514" y="6222"/>
                    <a:pt x="573781" y="6489"/>
                  </a:cubicBezTo>
                  <a:cubicBezTo>
                    <a:pt x="574137" y="6755"/>
                    <a:pt x="574493" y="7022"/>
                    <a:pt x="574760" y="7289"/>
                  </a:cubicBezTo>
                  <a:cubicBezTo>
                    <a:pt x="575205" y="7733"/>
                    <a:pt x="575561" y="8178"/>
                    <a:pt x="575917" y="8533"/>
                  </a:cubicBezTo>
                  <a:cubicBezTo>
                    <a:pt x="576095" y="8711"/>
                    <a:pt x="576273" y="8889"/>
                    <a:pt x="576451" y="9066"/>
                  </a:cubicBezTo>
                  <a:cubicBezTo>
                    <a:pt x="576451" y="9155"/>
                    <a:pt x="576451" y="9155"/>
                    <a:pt x="576451" y="9155"/>
                  </a:cubicBezTo>
                  <a:cubicBezTo>
                    <a:pt x="576985" y="9777"/>
                    <a:pt x="577519" y="10489"/>
                    <a:pt x="577964" y="11200"/>
                  </a:cubicBezTo>
                  <a:cubicBezTo>
                    <a:pt x="577964" y="11200"/>
                    <a:pt x="578053" y="11289"/>
                    <a:pt x="578053" y="11289"/>
                  </a:cubicBezTo>
                  <a:cubicBezTo>
                    <a:pt x="578498" y="12000"/>
                    <a:pt x="578854" y="12622"/>
                    <a:pt x="579209" y="13244"/>
                  </a:cubicBezTo>
                  <a:cubicBezTo>
                    <a:pt x="579387" y="13600"/>
                    <a:pt x="579565" y="13955"/>
                    <a:pt x="579743" y="14222"/>
                  </a:cubicBezTo>
                  <a:cubicBezTo>
                    <a:pt x="579921" y="14666"/>
                    <a:pt x="580099" y="15111"/>
                    <a:pt x="580277" y="15555"/>
                  </a:cubicBezTo>
                  <a:cubicBezTo>
                    <a:pt x="580455" y="15911"/>
                    <a:pt x="580633" y="16266"/>
                    <a:pt x="580722" y="16711"/>
                  </a:cubicBezTo>
                  <a:cubicBezTo>
                    <a:pt x="580900" y="17066"/>
                    <a:pt x="581078" y="17422"/>
                    <a:pt x="581167" y="17866"/>
                  </a:cubicBezTo>
                  <a:cubicBezTo>
                    <a:pt x="581256" y="18311"/>
                    <a:pt x="581434" y="18755"/>
                    <a:pt x="581523" y="19199"/>
                  </a:cubicBezTo>
                  <a:cubicBezTo>
                    <a:pt x="581612" y="19555"/>
                    <a:pt x="581701" y="19910"/>
                    <a:pt x="581790" y="20266"/>
                  </a:cubicBezTo>
                  <a:cubicBezTo>
                    <a:pt x="581879" y="20977"/>
                    <a:pt x="582057" y="21777"/>
                    <a:pt x="582146" y="22488"/>
                  </a:cubicBezTo>
                  <a:cubicBezTo>
                    <a:pt x="582146" y="22577"/>
                    <a:pt x="582146" y="22666"/>
                    <a:pt x="582146" y="22666"/>
                  </a:cubicBezTo>
                  <a:cubicBezTo>
                    <a:pt x="582235" y="23555"/>
                    <a:pt x="582235" y="24355"/>
                    <a:pt x="582235" y="25244"/>
                  </a:cubicBezTo>
                  <a:lnTo>
                    <a:pt x="582235" y="126396"/>
                  </a:lnTo>
                  <a:cubicBezTo>
                    <a:pt x="582235" y="140351"/>
                    <a:pt x="570934" y="151728"/>
                    <a:pt x="556963" y="151728"/>
                  </a:cubicBezTo>
                  <a:cubicBezTo>
                    <a:pt x="542992" y="151728"/>
                    <a:pt x="531691" y="140351"/>
                    <a:pt x="531691" y="126396"/>
                  </a:cubicBezTo>
                  <a:lnTo>
                    <a:pt x="531691" y="79286"/>
                  </a:lnTo>
                  <a:lnTo>
                    <a:pt x="421260" y="171106"/>
                  </a:lnTo>
                  <a:cubicBezTo>
                    <a:pt x="410582" y="180083"/>
                    <a:pt x="394564" y="178572"/>
                    <a:pt x="385666" y="167906"/>
                  </a:cubicBezTo>
                  <a:cubicBezTo>
                    <a:pt x="376678" y="157150"/>
                    <a:pt x="378191" y="141240"/>
                    <a:pt x="388869" y="132262"/>
                  </a:cubicBezTo>
                  <a:lnTo>
                    <a:pt x="487020" y="50576"/>
                  </a:lnTo>
                  <a:lnTo>
                    <a:pt x="455697" y="50576"/>
                  </a:lnTo>
                  <a:cubicBezTo>
                    <a:pt x="441727" y="50576"/>
                    <a:pt x="430425" y="39288"/>
                    <a:pt x="430425" y="25244"/>
                  </a:cubicBezTo>
                  <a:cubicBezTo>
                    <a:pt x="430425" y="11289"/>
                    <a:pt x="441727" y="0"/>
                    <a:pt x="45569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6" name="AutoShape 16"/>
          <p:cNvSpPr/>
          <p:nvPr/>
        </p:nvSpPr>
        <p:spPr>
          <a:xfrm>
            <a:off x="633036" y="2037683"/>
            <a:ext cx="2553871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观念认识不到位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师资力量薄弱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9015108" y="2037683"/>
            <a:ext cx="2569478" cy="44168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校企合作不够深入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经费投入不足</a:t>
            </a:r>
            <a:endParaRPr lang="en-US" sz="1100"/>
          </a:p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当前存在问题及挑战</a:t>
              </a:r>
            </a:p>
          </p:txBody>
        </p:sp>
      </p:grpSp>
      <p:sp>
        <p:nvSpPr>
          <p:cNvPr id="42" name="TextBox 42"/>
          <p:cNvSpPr txBox="1"/>
          <p:nvPr/>
        </p:nvSpPr>
        <p:spPr>
          <a:xfrm>
            <a:off x="633255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部分人对职业教育的认识仍存在偏差，认为职业教育是“次等教育”，导致职业教育吸引力不足。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9015108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部分职业学校与企业合作不够紧密，缺乏深度合作机制和有效合作模式。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1940528" y="5112856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部分职业学校师资力量不足，缺乏“双师型”教师，影响教学质量。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7845361" y="5065527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职业教育经费投入相对不足，制约了职业教育的快速发展。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976385" y="2094092"/>
            <a:ext cx="2239230" cy="1208784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49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3" name="TextBox 3"/>
          <p:cNvSpPr txBox="1"/>
          <p:nvPr/>
        </p:nvSpPr>
        <p:spPr>
          <a:xfrm>
            <a:off x="3234036" y="3433643"/>
            <a:ext cx="5723930" cy="1991693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6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产业发展趋势与市场需求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31631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05998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662092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196862" y="1742733"/>
            <a:ext cx="3798277" cy="3798277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170411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高端制造业发展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170411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随着制造业向高端化、智能化转型，对高素质技能人才的需求不断增加。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707422" y="2510291"/>
            <a:ext cx="2800350" cy="1076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服务业壮大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707422" y="3541108"/>
            <a:ext cx="2924175" cy="12477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现代服务业的快速发展，如健康、养老、旅游等，需要大量专业化、职业化的服务人才。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226846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农业科技进步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226846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农业现代化进程中，对农业科技和农业经营管理人才的需求日益迫切。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312666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07874" y="6318935"/>
            <a:ext cx="701468" cy="12299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7715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>
            <a:off x="1209343" y="6393165"/>
            <a:ext cx="10991852" cy="0"/>
          </a:xfrm>
          <a:prstGeom prst="line">
            <a:avLst/>
          </a:prstGeom>
          <a:ln w="14288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产业结构升级与转型</a:t>
              </a:r>
            </a:p>
          </p:txBody>
        </p:sp>
      </p:grpSp>
      <p:sp>
        <p:nvSpPr>
          <p:cNvPr id="39" name="AutoShape 39"/>
          <p:cNvSpPr/>
          <p:nvPr/>
        </p:nvSpPr>
        <p:spPr>
          <a:xfrm>
            <a:off x="680115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686783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10237651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10304326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TextBox 43"/>
          <p:cNvSpPr txBox="1"/>
          <p:nvPr/>
        </p:nvSpPr>
        <p:spPr>
          <a:xfrm>
            <a:off x="10207807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6761790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3030145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云计算、大数据、人工智能等新兴技术的快速发展，对信息技术类技能人才的需求持续增长。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  <a:ln>
            <a:solidFill>
              <a:schemeClr val="accent1">
                <a:alpha val="100000"/>
              </a:schemeClr>
            </a:solidFill>
          </a:ln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信息技术产业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  <a:ln>
            <a:solidFill>
              <a:schemeClr val="accent1">
                <a:alpha val="100000"/>
              </a:schemeClr>
            </a:solidFill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3792" r="1379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  <a:ln>
            <a:solidFill>
              <a:schemeClr val="accent1">
                <a:alpha val="100000"/>
              </a:schemeClr>
            </a:solidFill>
          </a:ln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新能源与环保产业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  <a:ln>
            <a:solidFill>
              <a:schemeClr val="accent1">
                <a:alpha val="100000"/>
              </a:schemeClr>
            </a:solidFill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t="16667" b="16667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  <a:ln>
            <a:solidFill>
              <a:schemeClr val="accent1">
                <a:alpha val="100000"/>
              </a:schemeClr>
            </a:solidFill>
          </a:ln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生物医药产业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  <a:ln>
            <a:solidFill>
              <a:schemeClr val="accent1">
                <a:alpha val="100000"/>
              </a:schemeClr>
            </a:solidFill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随着新能源和环保产业的崛起，对相关领域技能人才的需求也大幅增加。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生物医药产业的快速发展，对生物医药研发、生产、销售等各环节技能人才的需求不断提升。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新兴产业对技能人才需求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>
                    <a:alpha val="100000"/>
                  </a:srgbClr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7901" b="7901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2460" b="2460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2638" b="2638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传统产业技能更新与提升</a:t>
              </a:r>
            </a:p>
          </p:txBody>
        </p:sp>
      </p:grpSp>
      <p:sp>
        <p:nvSpPr>
          <p:cNvPr id="30" name="TextBox 30"/>
          <p:cNvSpPr txBox="1"/>
          <p:nvPr/>
        </p:nvSpPr>
        <p:spPr>
          <a:xfrm>
            <a:off x="981837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制造业技能更新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1090562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传统制造业面临技术升级和转型的压力，需要不断提升员工的技能水平和综合素质。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4376833" y="3748751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建筑业技能提升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4485558" y="4183504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随着建筑行业的规范化和标准化发展，对建筑施工、管理、设计等各环节技能人才的要求也越来越高。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771733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交通运输业技能升级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7880459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交通运输业的智能化、绿色化发展趋势，要求从业人员掌握新的技能和知识。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6792" r="16792"/>
          <a:stretch>
            <a:fillRect/>
          </a:stretch>
        </p:blipFill>
        <p:spPr>
          <a:xfrm>
            <a:off x="-276408" y="1784333"/>
            <a:ext cx="3774096" cy="377409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853566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853566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054790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随着产业结构的升级和转型，市场对技能型人才的需求将持续增加。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066852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技能型人才需求增加</a:t>
            </a:r>
          </a:p>
        </p:txBody>
      </p:sp>
      <p:sp>
        <p:nvSpPr>
          <p:cNvPr id="7" name="AutoShape 7"/>
          <p:cNvSpPr/>
          <p:nvPr/>
        </p:nvSpPr>
        <p:spPr>
          <a:xfrm>
            <a:off x="7873179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873179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8086465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复合型人才更受青睐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853566" y="4213236"/>
            <a:ext cx="3657600" cy="1989696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853566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066852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高技能人才短缺</a:t>
            </a:r>
          </a:p>
        </p:txBody>
      </p:sp>
      <p:sp>
        <p:nvSpPr>
          <p:cNvPr id="13" name="AutoShape 13"/>
          <p:cNvSpPr/>
          <p:nvPr/>
        </p:nvSpPr>
        <p:spPr>
          <a:xfrm>
            <a:off x="7873179" y="4213236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873179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8086465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职业教育和培训市场广阔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8074403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具备多种技能和综合素质的复合型人才，在就业市场上将更具竞争力。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4054790" y="46755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高端制造业、新兴产业等领域对高技能人才的需求迫切，但供给相对不足。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8074403" y="46791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随着市场需求的变化和人才竞争的加剧，职业教育和培训市场将迎来更广阔的发展空间。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市场需求变化及预测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976385" y="2094092"/>
            <a:ext cx="2239230" cy="1208784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49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3" name="TextBox 3"/>
          <p:cNvSpPr txBox="1"/>
          <p:nvPr/>
        </p:nvSpPr>
        <p:spPr>
          <a:xfrm>
            <a:off x="3234036" y="3433643"/>
            <a:ext cx="5723930" cy="1991693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6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职业教育创新与发展方向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622012" y="1989677"/>
            <a:ext cx="1109091" cy="1054132"/>
            <a:chOff x="1622012" y="1989677"/>
            <a:chExt cx="1109091" cy="1054132"/>
          </a:xfrm>
        </p:grpSpPr>
        <p:sp>
          <p:nvSpPr>
            <p:cNvPr id="3" name="AutoShape 3"/>
            <p:cNvSpPr/>
            <p:nvPr/>
          </p:nvSpPr>
          <p:spPr>
            <a:xfrm>
              <a:off x="1622012" y="1989677"/>
              <a:ext cx="1109091" cy="1054132"/>
            </a:xfrm>
            <a:prstGeom prst="pentagon">
              <a:avLst/>
            </a:prstGeom>
            <a:solidFill>
              <a:schemeClr val="accent1">
                <a:alpha val="100000"/>
              </a:schemeClr>
            </a:solidFill>
            <a:ln w="25400">
              <a:solidFill>
                <a:srgbClr val="FFFFFF">
                  <a:alpha val="100000"/>
                </a:srgbClr>
              </a:solidFill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1881759" y="2250567"/>
              <a:ext cx="646938" cy="646748"/>
            </a:xfrm>
            <a:custGeom>
              <a:rect l="l" t="t" r="r" b="b"/>
              <a:pathLst>
                <a:path w="411" h="412">
                  <a:moveTo>
                    <a:pt x="337" y="198"/>
                  </a:moveTo>
                  <a:cubicBezTo>
                    <a:pt x="316" y="198"/>
                    <a:pt x="298" y="206"/>
                    <a:pt x="284" y="220"/>
                  </a:cubicBezTo>
                  <a:cubicBezTo>
                    <a:pt x="249" y="185"/>
                    <a:pt x="249" y="185"/>
                    <a:pt x="249" y="185"/>
                  </a:cubicBezTo>
                  <a:cubicBezTo>
                    <a:pt x="270" y="166"/>
                    <a:pt x="283" y="138"/>
                    <a:pt x="283" y="107"/>
                  </a:cubicBezTo>
                  <a:cubicBezTo>
                    <a:pt x="283" y="48"/>
                    <a:pt x="235" y="0"/>
                    <a:pt x="176" y="0"/>
                  </a:cubicBezTo>
                  <a:cubicBezTo>
                    <a:pt x="117" y="0"/>
                    <a:pt x="68" y="48"/>
                    <a:pt x="68" y="107"/>
                  </a:cubicBezTo>
                  <a:cubicBezTo>
                    <a:pt x="68" y="144"/>
                    <a:pt x="88" y="177"/>
                    <a:pt x="116" y="196"/>
                  </a:cubicBezTo>
                  <a:cubicBezTo>
                    <a:pt x="96" y="266"/>
                    <a:pt x="96" y="266"/>
                    <a:pt x="96" y="266"/>
                  </a:cubicBezTo>
                  <a:cubicBezTo>
                    <a:pt x="89" y="264"/>
                    <a:pt x="82" y="263"/>
                    <a:pt x="74" y="263"/>
                  </a:cubicBezTo>
                  <a:cubicBezTo>
                    <a:pt x="33" y="263"/>
                    <a:pt x="0" y="296"/>
                    <a:pt x="0" y="337"/>
                  </a:cubicBezTo>
                  <a:cubicBezTo>
                    <a:pt x="0" y="378"/>
                    <a:pt x="33" y="412"/>
                    <a:pt x="74" y="412"/>
                  </a:cubicBezTo>
                  <a:cubicBezTo>
                    <a:pt x="115" y="412"/>
                    <a:pt x="149" y="378"/>
                    <a:pt x="149" y="337"/>
                  </a:cubicBezTo>
                  <a:cubicBezTo>
                    <a:pt x="149" y="309"/>
                    <a:pt x="133" y="284"/>
                    <a:pt x="110" y="272"/>
                  </a:cubicBezTo>
                  <a:cubicBezTo>
                    <a:pt x="130" y="204"/>
                    <a:pt x="130" y="204"/>
                    <a:pt x="130" y="204"/>
                  </a:cubicBezTo>
                  <a:cubicBezTo>
                    <a:pt x="144" y="210"/>
                    <a:pt x="159" y="214"/>
                    <a:pt x="176" y="214"/>
                  </a:cubicBezTo>
                  <a:cubicBezTo>
                    <a:pt x="199" y="214"/>
                    <a:pt x="220" y="207"/>
                    <a:pt x="238" y="195"/>
                  </a:cubicBezTo>
                  <a:cubicBezTo>
                    <a:pt x="275" y="232"/>
                    <a:pt x="275" y="232"/>
                    <a:pt x="275" y="232"/>
                  </a:cubicBezTo>
                  <a:cubicBezTo>
                    <a:pt x="267" y="243"/>
                    <a:pt x="262" y="257"/>
                    <a:pt x="262" y="273"/>
                  </a:cubicBezTo>
                  <a:cubicBezTo>
                    <a:pt x="262" y="314"/>
                    <a:pt x="296" y="347"/>
                    <a:pt x="337" y="347"/>
                  </a:cubicBezTo>
                  <a:cubicBezTo>
                    <a:pt x="378" y="347"/>
                    <a:pt x="411" y="314"/>
                    <a:pt x="411" y="273"/>
                  </a:cubicBezTo>
                  <a:cubicBezTo>
                    <a:pt x="411" y="231"/>
                    <a:pt x="378" y="198"/>
                    <a:pt x="337" y="198"/>
                  </a:cubicBezTo>
                  <a:close/>
                  <a:moveTo>
                    <a:pt x="134" y="337"/>
                  </a:moveTo>
                  <a:cubicBezTo>
                    <a:pt x="134" y="370"/>
                    <a:pt x="107" y="397"/>
                    <a:pt x="74" y="397"/>
                  </a:cubicBezTo>
                  <a:cubicBezTo>
                    <a:pt x="41" y="397"/>
                    <a:pt x="14" y="370"/>
                    <a:pt x="14" y="337"/>
                  </a:cubicBezTo>
                  <a:cubicBezTo>
                    <a:pt x="14" y="304"/>
                    <a:pt x="41" y="278"/>
                    <a:pt x="74" y="278"/>
                  </a:cubicBezTo>
                  <a:cubicBezTo>
                    <a:pt x="107" y="278"/>
                    <a:pt x="134" y="304"/>
                    <a:pt x="134" y="337"/>
                  </a:cubicBezTo>
                  <a:close/>
                  <a:moveTo>
                    <a:pt x="83" y="107"/>
                  </a:moveTo>
                  <a:cubicBezTo>
                    <a:pt x="83" y="56"/>
                    <a:pt x="125" y="14"/>
                    <a:pt x="176" y="14"/>
                  </a:cubicBezTo>
                  <a:cubicBezTo>
                    <a:pt x="227" y="14"/>
                    <a:pt x="268" y="56"/>
                    <a:pt x="268" y="107"/>
                  </a:cubicBezTo>
                  <a:cubicBezTo>
                    <a:pt x="268" y="158"/>
                    <a:pt x="227" y="200"/>
                    <a:pt x="176" y="200"/>
                  </a:cubicBezTo>
                  <a:cubicBezTo>
                    <a:pt x="125" y="200"/>
                    <a:pt x="83" y="158"/>
                    <a:pt x="83" y="107"/>
                  </a:cubicBezTo>
                  <a:close/>
                  <a:moveTo>
                    <a:pt x="337" y="332"/>
                  </a:moveTo>
                  <a:cubicBezTo>
                    <a:pt x="304" y="332"/>
                    <a:pt x="277" y="306"/>
                    <a:pt x="277" y="273"/>
                  </a:cubicBezTo>
                  <a:cubicBezTo>
                    <a:pt x="277" y="240"/>
                    <a:pt x="304" y="213"/>
                    <a:pt x="337" y="213"/>
                  </a:cubicBezTo>
                  <a:cubicBezTo>
                    <a:pt x="370" y="213"/>
                    <a:pt x="397" y="240"/>
                    <a:pt x="397" y="273"/>
                  </a:cubicBezTo>
                  <a:cubicBezTo>
                    <a:pt x="397" y="306"/>
                    <a:pt x="370" y="332"/>
                    <a:pt x="337" y="332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  <a:ln>
              <a:solidFill>
                <a:srgbClr val="FFFFFF">
                  <a:alpha val="100000"/>
                </a:srgbClr>
              </a:solidFill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" name="Group 5"/>
          <p:cNvGrpSpPr/>
          <p:nvPr/>
        </p:nvGrpSpPr>
        <p:grpSpPr>
          <a:xfrm>
            <a:off x="8537162" y="3598354"/>
            <a:ext cx="1109091" cy="1054132"/>
            <a:chOff x="8537162" y="3598354"/>
            <a:chExt cx="1109091" cy="1054132"/>
          </a:xfrm>
        </p:grpSpPr>
        <p:sp>
          <p:nvSpPr>
            <p:cNvPr id="6" name="AutoShape 6"/>
            <p:cNvSpPr/>
            <p:nvPr/>
          </p:nvSpPr>
          <p:spPr>
            <a:xfrm>
              <a:off x="8537162" y="3598354"/>
              <a:ext cx="1109091" cy="1054132"/>
            </a:xfrm>
            <a:prstGeom prst="pentagon">
              <a:avLst/>
            </a:prstGeom>
            <a:solidFill>
              <a:schemeClr val="accent1">
                <a:alpha val="100000"/>
              </a:schemeClr>
            </a:solidFill>
            <a:ln w="25400">
              <a:solidFill>
                <a:srgbClr val="FFFFFF">
                  <a:alpha val="100000"/>
                </a:srgbClr>
              </a:solidFill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Freeform 7"/>
            <p:cNvSpPr/>
            <p:nvPr/>
          </p:nvSpPr>
          <p:spPr>
            <a:xfrm>
              <a:off x="8916448" y="3874675"/>
              <a:ext cx="350425" cy="644557"/>
            </a:xfrm>
            <a:custGeom>
              <a:rect l="l" t="t" r="r" b="b"/>
              <a:pathLst>
                <a:path w="122" h="225">
                  <a:moveTo>
                    <a:pt x="3" y="57"/>
                  </a:moveTo>
                  <a:cubicBezTo>
                    <a:pt x="1" y="59"/>
                    <a:pt x="1" y="62"/>
                    <a:pt x="2" y="65"/>
                  </a:cubicBezTo>
                  <a:cubicBezTo>
                    <a:pt x="3" y="69"/>
                    <a:pt x="3" y="69"/>
                    <a:pt x="3" y="69"/>
                  </a:cubicBezTo>
                  <a:cubicBezTo>
                    <a:pt x="4" y="74"/>
                    <a:pt x="9" y="77"/>
                    <a:pt x="14" y="77"/>
                  </a:cubicBezTo>
                  <a:cubicBezTo>
                    <a:pt x="14" y="77"/>
                    <a:pt x="14" y="77"/>
                    <a:pt x="14" y="77"/>
                  </a:cubicBezTo>
                  <a:cubicBezTo>
                    <a:pt x="15" y="77"/>
                    <a:pt x="16" y="77"/>
                    <a:pt x="17" y="76"/>
                  </a:cubicBezTo>
                  <a:cubicBezTo>
                    <a:pt x="112" y="48"/>
                    <a:pt x="112" y="48"/>
                    <a:pt x="112" y="48"/>
                  </a:cubicBezTo>
                  <a:cubicBezTo>
                    <a:pt x="115" y="47"/>
                    <a:pt x="118" y="45"/>
                    <a:pt x="119" y="42"/>
                  </a:cubicBezTo>
                  <a:cubicBezTo>
                    <a:pt x="120" y="40"/>
                    <a:pt x="121" y="37"/>
                    <a:pt x="120" y="34"/>
                  </a:cubicBezTo>
                  <a:cubicBezTo>
                    <a:pt x="119" y="30"/>
                    <a:pt x="119" y="30"/>
                    <a:pt x="119" y="30"/>
                  </a:cubicBezTo>
                  <a:cubicBezTo>
                    <a:pt x="117" y="25"/>
                    <a:pt x="113" y="22"/>
                    <a:pt x="108" y="22"/>
                  </a:cubicBezTo>
                  <a:cubicBezTo>
                    <a:pt x="107" y="22"/>
                    <a:pt x="106" y="22"/>
                    <a:pt x="105" y="23"/>
                  </a:cubicBezTo>
                  <a:cubicBezTo>
                    <a:pt x="9" y="51"/>
                    <a:pt x="9" y="51"/>
                    <a:pt x="9" y="51"/>
                  </a:cubicBezTo>
                  <a:cubicBezTo>
                    <a:pt x="6" y="52"/>
                    <a:pt x="4" y="54"/>
                    <a:pt x="3" y="57"/>
                  </a:cubicBezTo>
                  <a:close/>
                  <a:moveTo>
                    <a:pt x="106" y="28"/>
                  </a:moveTo>
                  <a:cubicBezTo>
                    <a:pt x="107" y="28"/>
                    <a:pt x="107" y="28"/>
                    <a:pt x="108" y="28"/>
                  </a:cubicBezTo>
                  <a:cubicBezTo>
                    <a:pt x="110" y="28"/>
                    <a:pt x="112" y="30"/>
                    <a:pt x="113" y="32"/>
                  </a:cubicBezTo>
                  <a:cubicBezTo>
                    <a:pt x="114" y="35"/>
                    <a:pt x="114" y="35"/>
                    <a:pt x="114" y="35"/>
                  </a:cubicBezTo>
                  <a:cubicBezTo>
                    <a:pt x="115" y="37"/>
                    <a:pt x="114" y="38"/>
                    <a:pt x="114" y="40"/>
                  </a:cubicBezTo>
                  <a:cubicBezTo>
                    <a:pt x="113" y="41"/>
                    <a:pt x="112" y="42"/>
                    <a:pt x="111" y="42"/>
                  </a:cubicBezTo>
                  <a:cubicBezTo>
                    <a:pt x="15" y="71"/>
                    <a:pt x="15" y="71"/>
                    <a:pt x="15" y="71"/>
                  </a:cubicBezTo>
                  <a:cubicBezTo>
                    <a:pt x="15" y="71"/>
                    <a:pt x="14" y="71"/>
                    <a:pt x="14" y="71"/>
                  </a:cubicBezTo>
                  <a:cubicBezTo>
                    <a:pt x="14" y="71"/>
                    <a:pt x="14" y="71"/>
                    <a:pt x="14" y="71"/>
                  </a:cubicBezTo>
                  <a:cubicBezTo>
                    <a:pt x="11" y="71"/>
                    <a:pt x="9" y="69"/>
                    <a:pt x="9" y="67"/>
                  </a:cubicBezTo>
                  <a:cubicBezTo>
                    <a:pt x="8" y="63"/>
                    <a:pt x="8" y="63"/>
                    <a:pt x="8" y="63"/>
                  </a:cubicBezTo>
                  <a:cubicBezTo>
                    <a:pt x="7" y="62"/>
                    <a:pt x="7" y="61"/>
                    <a:pt x="8" y="59"/>
                  </a:cubicBezTo>
                  <a:cubicBezTo>
                    <a:pt x="9" y="58"/>
                    <a:pt x="10" y="57"/>
                    <a:pt x="11" y="57"/>
                  </a:cubicBezTo>
                  <a:lnTo>
                    <a:pt x="106" y="28"/>
                  </a:lnTo>
                  <a:close/>
                  <a:moveTo>
                    <a:pt x="3" y="35"/>
                  </a:moveTo>
                  <a:cubicBezTo>
                    <a:pt x="4" y="40"/>
                    <a:pt x="9" y="43"/>
                    <a:pt x="14" y="43"/>
                  </a:cubicBezTo>
                  <a:cubicBezTo>
                    <a:pt x="15" y="43"/>
                    <a:pt x="16" y="43"/>
                    <a:pt x="17" y="43"/>
                  </a:cubicBezTo>
                  <a:cubicBezTo>
                    <a:pt x="66" y="28"/>
                    <a:pt x="66" y="28"/>
                    <a:pt x="66" y="28"/>
                  </a:cubicBezTo>
                  <a:cubicBezTo>
                    <a:pt x="72" y="26"/>
                    <a:pt x="76" y="19"/>
                    <a:pt x="74" y="13"/>
                  </a:cubicBezTo>
                  <a:cubicBezTo>
                    <a:pt x="73" y="10"/>
                    <a:pt x="73" y="10"/>
                    <a:pt x="73" y="10"/>
                  </a:cubicBezTo>
                  <a:cubicBezTo>
                    <a:pt x="71" y="4"/>
                    <a:pt x="65" y="0"/>
                    <a:pt x="59" y="2"/>
                  </a:cubicBezTo>
                  <a:cubicBezTo>
                    <a:pt x="9" y="17"/>
                    <a:pt x="9" y="17"/>
                    <a:pt x="9" y="17"/>
                  </a:cubicBezTo>
                  <a:cubicBezTo>
                    <a:pt x="3" y="19"/>
                    <a:pt x="0" y="25"/>
                    <a:pt x="2" y="31"/>
                  </a:cubicBezTo>
                  <a:lnTo>
                    <a:pt x="3" y="35"/>
                  </a:lnTo>
                  <a:close/>
                  <a:moveTo>
                    <a:pt x="11" y="23"/>
                  </a:moveTo>
                  <a:cubicBezTo>
                    <a:pt x="61" y="8"/>
                    <a:pt x="61" y="8"/>
                    <a:pt x="61" y="8"/>
                  </a:cubicBezTo>
                  <a:cubicBezTo>
                    <a:pt x="61" y="8"/>
                    <a:pt x="62" y="8"/>
                    <a:pt x="62" y="8"/>
                  </a:cubicBezTo>
                  <a:cubicBezTo>
                    <a:pt x="64" y="8"/>
                    <a:pt x="67" y="9"/>
                    <a:pt x="67" y="12"/>
                  </a:cubicBezTo>
                  <a:cubicBezTo>
                    <a:pt x="68" y="15"/>
                    <a:pt x="68" y="15"/>
                    <a:pt x="68" y="15"/>
                  </a:cubicBezTo>
                  <a:cubicBezTo>
                    <a:pt x="69" y="18"/>
                    <a:pt x="68" y="21"/>
                    <a:pt x="65" y="22"/>
                  </a:cubicBezTo>
                  <a:cubicBezTo>
                    <a:pt x="15" y="37"/>
                    <a:pt x="15" y="37"/>
                    <a:pt x="15" y="37"/>
                  </a:cubicBezTo>
                  <a:cubicBezTo>
                    <a:pt x="15" y="37"/>
                    <a:pt x="14" y="37"/>
                    <a:pt x="14" y="37"/>
                  </a:cubicBezTo>
                  <a:cubicBezTo>
                    <a:pt x="11" y="37"/>
                    <a:pt x="9" y="36"/>
                    <a:pt x="9" y="33"/>
                  </a:cubicBezTo>
                  <a:cubicBezTo>
                    <a:pt x="8" y="30"/>
                    <a:pt x="8" y="30"/>
                    <a:pt x="8" y="30"/>
                  </a:cubicBezTo>
                  <a:cubicBezTo>
                    <a:pt x="7" y="27"/>
                    <a:pt x="8" y="24"/>
                    <a:pt x="11" y="23"/>
                  </a:cubicBezTo>
                  <a:close/>
                  <a:moveTo>
                    <a:pt x="120" y="101"/>
                  </a:moveTo>
                  <a:cubicBezTo>
                    <a:pt x="119" y="97"/>
                    <a:pt x="119" y="97"/>
                    <a:pt x="119" y="97"/>
                  </a:cubicBezTo>
                  <a:cubicBezTo>
                    <a:pt x="117" y="92"/>
                    <a:pt x="110" y="88"/>
                    <a:pt x="105" y="90"/>
                  </a:cubicBezTo>
                  <a:cubicBezTo>
                    <a:pt x="82" y="96"/>
                    <a:pt x="82" y="96"/>
                    <a:pt x="82" y="96"/>
                  </a:cubicBezTo>
                  <a:cubicBezTo>
                    <a:pt x="76" y="98"/>
                    <a:pt x="72" y="104"/>
                    <a:pt x="72" y="110"/>
                  </a:cubicBezTo>
                  <a:cubicBezTo>
                    <a:pt x="72" y="138"/>
                    <a:pt x="72" y="138"/>
                    <a:pt x="72" y="138"/>
                  </a:cubicBezTo>
                  <a:cubicBezTo>
                    <a:pt x="55" y="138"/>
                    <a:pt x="55" y="138"/>
                    <a:pt x="55" y="138"/>
                  </a:cubicBezTo>
                  <a:cubicBezTo>
                    <a:pt x="55" y="106"/>
                    <a:pt x="55" y="106"/>
                    <a:pt x="55" y="106"/>
                  </a:cubicBezTo>
                  <a:cubicBezTo>
                    <a:pt x="55" y="104"/>
                    <a:pt x="54" y="101"/>
                    <a:pt x="53" y="99"/>
                  </a:cubicBezTo>
                  <a:cubicBezTo>
                    <a:pt x="112" y="82"/>
                    <a:pt x="112" y="82"/>
                    <a:pt x="112" y="82"/>
                  </a:cubicBezTo>
                  <a:cubicBezTo>
                    <a:pt x="115" y="81"/>
                    <a:pt x="118" y="79"/>
                    <a:pt x="119" y="76"/>
                  </a:cubicBezTo>
                  <a:cubicBezTo>
                    <a:pt x="120" y="73"/>
                    <a:pt x="121" y="70"/>
                    <a:pt x="120" y="67"/>
                  </a:cubicBezTo>
                  <a:cubicBezTo>
                    <a:pt x="119" y="64"/>
                    <a:pt x="119" y="64"/>
                    <a:pt x="119" y="64"/>
                  </a:cubicBezTo>
                  <a:cubicBezTo>
                    <a:pt x="117" y="58"/>
                    <a:pt x="110" y="54"/>
                    <a:pt x="105" y="56"/>
                  </a:cubicBezTo>
                  <a:cubicBezTo>
                    <a:pt x="9" y="85"/>
                    <a:pt x="9" y="85"/>
                    <a:pt x="9" y="85"/>
                  </a:cubicBezTo>
                  <a:cubicBezTo>
                    <a:pt x="6" y="86"/>
                    <a:pt x="4" y="88"/>
                    <a:pt x="3" y="90"/>
                  </a:cubicBezTo>
                  <a:cubicBezTo>
                    <a:pt x="1" y="92"/>
                    <a:pt x="1" y="95"/>
                    <a:pt x="1" y="97"/>
                  </a:cubicBezTo>
                  <a:cubicBezTo>
                    <a:pt x="2" y="98"/>
                    <a:pt x="2" y="98"/>
                    <a:pt x="2" y="99"/>
                  </a:cubicBezTo>
                  <a:cubicBezTo>
                    <a:pt x="3" y="102"/>
                    <a:pt x="3" y="102"/>
                    <a:pt x="3" y="102"/>
                  </a:cubicBezTo>
                  <a:cubicBezTo>
                    <a:pt x="4" y="106"/>
                    <a:pt x="7" y="109"/>
                    <a:pt x="10" y="110"/>
                  </a:cubicBezTo>
                  <a:cubicBezTo>
                    <a:pt x="11" y="110"/>
                    <a:pt x="11" y="110"/>
                    <a:pt x="11" y="110"/>
                  </a:cubicBezTo>
                  <a:cubicBezTo>
                    <a:pt x="23" y="113"/>
                    <a:pt x="23" y="113"/>
                    <a:pt x="23" y="113"/>
                  </a:cubicBezTo>
                  <a:cubicBezTo>
                    <a:pt x="26" y="114"/>
                    <a:pt x="28" y="118"/>
                    <a:pt x="28" y="121"/>
                  </a:cubicBezTo>
                  <a:cubicBezTo>
                    <a:pt x="28" y="138"/>
                    <a:pt x="28" y="138"/>
                    <a:pt x="28" y="138"/>
                  </a:cubicBezTo>
                  <a:cubicBezTo>
                    <a:pt x="17" y="138"/>
                    <a:pt x="17" y="138"/>
                    <a:pt x="17" y="138"/>
                  </a:cubicBezTo>
                  <a:cubicBezTo>
                    <a:pt x="17" y="187"/>
                    <a:pt x="17" y="187"/>
                    <a:pt x="17" y="187"/>
                  </a:cubicBezTo>
                  <a:cubicBezTo>
                    <a:pt x="17" y="199"/>
                    <a:pt x="28" y="208"/>
                    <a:pt x="40" y="209"/>
                  </a:cubicBezTo>
                  <a:cubicBezTo>
                    <a:pt x="40" y="214"/>
                    <a:pt x="40" y="214"/>
                    <a:pt x="40" y="214"/>
                  </a:cubicBezTo>
                  <a:cubicBezTo>
                    <a:pt x="40" y="220"/>
                    <a:pt x="46" y="225"/>
                    <a:pt x="53" y="225"/>
                  </a:cubicBezTo>
                  <a:cubicBezTo>
                    <a:pt x="74" y="225"/>
                    <a:pt x="74" y="225"/>
                    <a:pt x="74" y="225"/>
                  </a:cubicBezTo>
                  <a:cubicBezTo>
                    <a:pt x="81" y="225"/>
                    <a:pt x="87" y="220"/>
                    <a:pt x="87" y="214"/>
                  </a:cubicBezTo>
                  <a:cubicBezTo>
                    <a:pt x="87" y="209"/>
                    <a:pt x="87" y="209"/>
                    <a:pt x="87" y="209"/>
                  </a:cubicBezTo>
                  <a:cubicBezTo>
                    <a:pt x="99" y="208"/>
                    <a:pt x="110" y="199"/>
                    <a:pt x="110" y="187"/>
                  </a:cubicBezTo>
                  <a:cubicBezTo>
                    <a:pt x="110" y="138"/>
                    <a:pt x="110" y="138"/>
                    <a:pt x="110" y="138"/>
                  </a:cubicBezTo>
                  <a:cubicBezTo>
                    <a:pt x="99" y="138"/>
                    <a:pt x="99" y="138"/>
                    <a:pt x="99" y="138"/>
                  </a:cubicBezTo>
                  <a:cubicBezTo>
                    <a:pt x="99" y="125"/>
                    <a:pt x="99" y="125"/>
                    <a:pt x="99" y="125"/>
                  </a:cubicBezTo>
                  <a:cubicBezTo>
                    <a:pt x="99" y="122"/>
                    <a:pt x="101" y="118"/>
                    <a:pt x="104" y="117"/>
                  </a:cubicBezTo>
                  <a:cubicBezTo>
                    <a:pt x="112" y="115"/>
                    <a:pt x="112" y="115"/>
                    <a:pt x="112" y="115"/>
                  </a:cubicBezTo>
                  <a:cubicBezTo>
                    <a:pt x="118" y="113"/>
                    <a:pt x="122" y="107"/>
                    <a:pt x="120" y="101"/>
                  </a:cubicBezTo>
                  <a:close/>
                  <a:moveTo>
                    <a:pt x="43" y="98"/>
                  </a:moveTo>
                  <a:cubicBezTo>
                    <a:pt x="45" y="99"/>
                    <a:pt x="46" y="100"/>
                    <a:pt x="47" y="101"/>
                  </a:cubicBezTo>
                  <a:cubicBezTo>
                    <a:pt x="48" y="103"/>
                    <a:pt x="49" y="104"/>
                    <a:pt x="49" y="106"/>
                  </a:cubicBezTo>
                  <a:cubicBezTo>
                    <a:pt x="49" y="138"/>
                    <a:pt x="49" y="138"/>
                    <a:pt x="49" y="138"/>
                  </a:cubicBezTo>
                  <a:cubicBezTo>
                    <a:pt x="35" y="138"/>
                    <a:pt x="35" y="138"/>
                    <a:pt x="35" y="138"/>
                  </a:cubicBezTo>
                  <a:cubicBezTo>
                    <a:pt x="35" y="121"/>
                    <a:pt x="35" y="121"/>
                    <a:pt x="35" y="121"/>
                  </a:cubicBezTo>
                  <a:cubicBezTo>
                    <a:pt x="35" y="116"/>
                    <a:pt x="30" y="110"/>
                    <a:pt x="25" y="108"/>
                  </a:cubicBezTo>
                  <a:cubicBezTo>
                    <a:pt x="25" y="108"/>
                    <a:pt x="24" y="108"/>
                    <a:pt x="24" y="108"/>
                  </a:cubicBezTo>
                  <a:cubicBezTo>
                    <a:pt x="13" y="104"/>
                    <a:pt x="13" y="104"/>
                    <a:pt x="13" y="104"/>
                  </a:cubicBezTo>
                  <a:cubicBezTo>
                    <a:pt x="12" y="104"/>
                    <a:pt x="12" y="104"/>
                    <a:pt x="12" y="104"/>
                  </a:cubicBezTo>
                  <a:cubicBezTo>
                    <a:pt x="10" y="104"/>
                    <a:pt x="9" y="102"/>
                    <a:pt x="9" y="101"/>
                  </a:cubicBezTo>
                  <a:cubicBezTo>
                    <a:pt x="8" y="97"/>
                    <a:pt x="8" y="97"/>
                    <a:pt x="8" y="97"/>
                  </a:cubicBezTo>
                  <a:cubicBezTo>
                    <a:pt x="8" y="97"/>
                    <a:pt x="8" y="97"/>
                    <a:pt x="8" y="97"/>
                  </a:cubicBezTo>
                  <a:cubicBezTo>
                    <a:pt x="7" y="96"/>
                    <a:pt x="7" y="94"/>
                    <a:pt x="8" y="93"/>
                  </a:cubicBezTo>
                  <a:cubicBezTo>
                    <a:pt x="9" y="92"/>
                    <a:pt x="10" y="91"/>
                    <a:pt x="11" y="90"/>
                  </a:cubicBezTo>
                  <a:cubicBezTo>
                    <a:pt x="12" y="90"/>
                    <a:pt x="12" y="90"/>
                    <a:pt x="12" y="90"/>
                  </a:cubicBezTo>
                  <a:cubicBezTo>
                    <a:pt x="13" y="90"/>
                    <a:pt x="13" y="90"/>
                    <a:pt x="13" y="90"/>
                  </a:cubicBezTo>
                  <a:cubicBezTo>
                    <a:pt x="24" y="86"/>
                    <a:pt x="24" y="86"/>
                    <a:pt x="24" y="86"/>
                  </a:cubicBezTo>
                  <a:cubicBezTo>
                    <a:pt x="106" y="62"/>
                    <a:pt x="106" y="62"/>
                    <a:pt x="106" y="62"/>
                  </a:cubicBezTo>
                  <a:cubicBezTo>
                    <a:pt x="107" y="62"/>
                    <a:pt x="107" y="62"/>
                    <a:pt x="108" y="62"/>
                  </a:cubicBezTo>
                  <a:cubicBezTo>
                    <a:pt x="110" y="62"/>
                    <a:pt x="112" y="63"/>
                    <a:pt x="113" y="66"/>
                  </a:cubicBezTo>
                  <a:cubicBezTo>
                    <a:pt x="114" y="69"/>
                    <a:pt x="114" y="69"/>
                    <a:pt x="114" y="69"/>
                  </a:cubicBezTo>
                  <a:cubicBezTo>
                    <a:pt x="115" y="71"/>
                    <a:pt x="114" y="72"/>
                    <a:pt x="114" y="73"/>
                  </a:cubicBezTo>
                  <a:cubicBezTo>
                    <a:pt x="113" y="74"/>
                    <a:pt x="112" y="75"/>
                    <a:pt x="111" y="76"/>
                  </a:cubicBezTo>
                  <a:cubicBezTo>
                    <a:pt x="49" y="94"/>
                    <a:pt x="49" y="94"/>
                    <a:pt x="49" y="94"/>
                  </a:cubicBezTo>
                  <a:cubicBezTo>
                    <a:pt x="39" y="97"/>
                    <a:pt x="43" y="98"/>
                    <a:pt x="43" y="98"/>
                  </a:cubicBezTo>
                  <a:close/>
                  <a:moveTo>
                    <a:pt x="111" y="109"/>
                  </a:moveTo>
                  <a:cubicBezTo>
                    <a:pt x="103" y="111"/>
                    <a:pt x="103" y="111"/>
                    <a:pt x="103" y="111"/>
                  </a:cubicBezTo>
                  <a:cubicBezTo>
                    <a:pt x="97" y="113"/>
                    <a:pt x="92" y="119"/>
                    <a:pt x="92" y="125"/>
                  </a:cubicBezTo>
                  <a:cubicBezTo>
                    <a:pt x="92" y="138"/>
                    <a:pt x="92" y="138"/>
                    <a:pt x="92" y="138"/>
                  </a:cubicBezTo>
                  <a:cubicBezTo>
                    <a:pt x="78" y="138"/>
                    <a:pt x="78" y="138"/>
                    <a:pt x="78" y="138"/>
                  </a:cubicBezTo>
                  <a:cubicBezTo>
                    <a:pt x="78" y="110"/>
                    <a:pt x="78" y="110"/>
                    <a:pt x="78" y="110"/>
                  </a:cubicBezTo>
                  <a:cubicBezTo>
                    <a:pt x="78" y="107"/>
                    <a:pt x="81" y="103"/>
                    <a:pt x="84" y="102"/>
                  </a:cubicBezTo>
                  <a:cubicBezTo>
                    <a:pt x="106" y="96"/>
                    <a:pt x="106" y="96"/>
                    <a:pt x="106" y="96"/>
                  </a:cubicBezTo>
                  <a:cubicBezTo>
                    <a:pt x="109" y="95"/>
                    <a:pt x="112" y="96"/>
                    <a:pt x="113" y="99"/>
                  </a:cubicBezTo>
                  <a:cubicBezTo>
                    <a:pt x="114" y="103"/>
                    <a:pt x="114" y="103"/>
                    <a:pt x="114" y="103"/>
                  </a:cubicBezTo>
                  <a:cubicBezTo>
                    <a:pt x="115" y="106"/>
                    <a:pt x="113" y="109"/>
                    <a:pt x="111" y="109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6232112" y="2046827"/>
            <a:ext cx="1109091" cy="1056227"/>
            <a:chOff x="6232112" y="2046827"/>
            <a:chExt cx="1109091" cy="1056227"/>
          </a:xfrm>
        </p:grpSpPr>
        <p:sp>
          <p:nvSpPr>
            <p:cNvPr id="9" name="AutoShape 9"/>
            <p:cNvSpPr/>
            <p:nvPr/>
          </p:nvSpPr>
          <p:spPr>
            <a:xfrm>
              <a:off x="6232112" y="2046827"/>
              <a:ext cx="1109091" cy="1056227"/>
            </a:xfrm>
            <a:prstGeom prst="pentagon">
              <a:avLst/>
            </a:prstGeom>
            <a:solidFill>
              <a:schemeClr val="accent1">
                <a:alpha val="100000"/>
              </a:schemeClr>
            </a:solidFill>
            <a:ln w="25400">
              <a:solidFill>
                <a:srgbClr val="FFFFFF">
                  <a:alpha val="100000"/>
                </a:srgbClr>
              </a:solidFill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Freeform 10"/>
            <p:cNvSpPr/>
            <p:nvPr/>
          </p:nvSpPr>
          <p:spPr>
            <a:xfrm>
              <a:off x="6527768" y="2381536"/>
              <a:ext cx="546354" cy="546164"/>
            </a:xfrm>
            <a:custGeom>
              <a:rect l="l" t="t" r="r" b="b"/>
              <a:pathLst>
                <a:path w="347" h="347">
                  <a:moveTo>
                    <a:pt x="174" y="0"/>
                  </a:moveTo>
                  <a:cubicBezTo>
                    <a:pt x="78" y="0"/>
                    <a:pt x="0" y="78"/>
                    <a:pt x="0" y="174"/>
                  </a:cubicBezTo>
                  <a:cubicBezTo>
                    <a:pt x="0" y="269"/>
                    <a:pt x="78" y="347"/>
                    <a:pt x="174" y="347"/>
                  </a:cubicBezTo>
                  <a:cubicBezTo>
                    <a:pt x="269" y="347"/>
                    <a:pt x="347" y="269"/>
                    <a:pt x="347" y="174"/>
                  </a:cubicBezTo>
                  <a:cubicBezTo>
                    <a:pt x="347" y="78"/>
                    <a:pt x="269" y="0"/>
                    <a:pt x="174" y="0"/>
                  </a:cubicBezTo>
                  <a:close/>
                  <a:moveTo>
                    <a:pt x="332" y="166"/>
                  </a:moveTo>
                  <a:cubicBezTo>
                    <a:pt x="283" y="166"/>
                    <a:pt x="283" y="166"/>
                    <a:pt x="283" y="166"/>
                  </a:cubicBezTo>
                  <a:cubicBezTo>
                    <a:pt x="281" y="107"/>
                    <a:pt x="261" y="55"/>
                    <a:pt x="231" y="26"/>
                  </a:cubicBezTo>
                  <a:cubicBezTo>
                    <a:pt x="288" y="48"/>
                    <a:pt x="329" y="102"/>
                    <a:pt x="332" y="166"/>
                  </a:cubicBezTo>
                  <a:close/>
                  <a:moveTo>
                    <a:pt x="174" y="332"/>
                  </a:moveTo>
                  <a:cubicBezTo>
                    <a:pt x="165" y="330"/>
                    <a:pt x="148" y="277"/>
                    <a:pt x="147" y="181"/>
                  </a:cubicBezTo>
                  <a:cubicBezTo>
                    <a:pt x="200" y="181"/>
                    <a:pt x="200" y="181"/>
                    <a:pt x="200" y="181"/>
                  </a:cubicBezTo>
                  <a:cubicBezTo>
                    <a:pt x="199" y="277"/>
                    <a:pt x="183" y="330"/>
                    <a:pt x="174" y="332"/>
                  </a:cubicBezTo>
                  <a:close/>
                  <a:moveTo>
                    <a:pt x="147" y="166"/>
                  </a:moveTo>
                  <a:cubicBezTo>
                    <a:pt x="148" y="70"/>
                    <a:pt x="165" y="17"/>
                    <a:pt x="174" y="15"/>
                  </a:cubicBezTo>
                  <a:cubicBezTo>
                    <a:pt x="174" y="15"/>
                    <a:pt x="174" y="15"/>
                    <a:pt x="174" y="15"/>
                  </a:cubicBezTo>
                  <a:cubicBezTo>
                    <a:pt x="183" y="17"/>
                    <a:pt x="199" y="70"/>
                    <a:pt x="200" y="166"/>
                  </a:cubicBezTo>
                  <a:lnTo>
                    <a:pt x="147" y="166"/>
                  </a:lnTo>
                  <a:close/>
                  <a:moveTo>
                    <a:pt x="153" y="19"/>
                  </a:moveTo>
                  <a:cubicBezTo>
                    <a:pt x="138" y="51"/>
                    <a:pt x="133" y="118"/>
                    <a:pt x="133" y="166"/>
                  </a:cubicBezTo>
                  <a:cubicBezTo>
                    <a:pt x="79" y="166"/>
                    <a:pt x="79" y="166"/>
                    <a:pt x="79" y="166"/>
                  </a:cubicBezTo>
                  <a:cubicBezTo>
                    <a:pt x="81" y="94"/>
                    <a:pt x="112" y="34"/>
                    <a:pt x="153" y="19"/>
                  </a:cubicBezTo>
                  <a:close/>
                  <a:moveTo>
                    <a:pt x="133" y="181"/>
                  </a:moveTo>
                  <a:cubicBezTo>
                    <a:pt x="133" y="229"/>
                    <a:pt x="138" y="296"/>
                    <a:pt x="153" y="329"/>
                  </a:cubicBezTo>
                  <a:cubicBezTo>
                    <a:pt x="112" y="313"/>
                    <a:pt x="81" y="254"/>
                    <a:pt x="79" y="181"/>
                  </a:cubicBezTo>
                  <a:lnTo>
                    <a:pt x="133" y="181"/>
                  </a:lnTo>
                  <a:close/>
                  <a:moveTo>
                    <a:pt x="194" y="329"/>
                  </a:moveTo>
                  <a:cubicBezTo>
                    <a:pt x="209" y="296"/>
                    <a:pt x="214" y="229"/>
                    <a:pt x="215" y="181"/>
                  </a:cubicBezTo>
                  <a:cubicBezTo>
                    <a:pt x="268" y="181"/>
                    <a:pt x="268" y="181"/>
                    <a:pt x="268" y="181"/>
                  </a:cubicBezTo>
                  <a:cubicBezTo>
                    <a:pt x="266" y="254"/>
                    <a:pt x="235" y="313"/>
                    <a:pt x="194" y="329"/>
                  </a:cubicBezTo>
                  <a:close/>
                  <a:moveTo>
                    <a:pt x="215" y="166"/>
                  </a:moveTo>
                  <a:cubicBezTo>
                    <a:pt x="214" y="118"/>
                    <a:pt x="209" y="51"/>
                    <a:pt x="194" y="19"/>
                  </a:cubicBezTo>
                  <a:cubicBezTo>
                    <a:pt x="235" y="34"/>
                    <a:pt x="266" y="94"/>
                    <a:pt x="268" y="166"/>
                  </a:cubicBezTo>
                  <a:lnTo>
                    <a:pt x="215" y="166"/>
                  </a:lnTo>
                  <a:close/>
                  <a:moveTo>
                    <a:pt x="117" y="26"/>
                  </a:moveTo>
                  <a:cubicBezTo>
                    <a:pt x="87" y="55"/>
                    <a:pt x="66" y="107"/>
                    <a:pt x="64" y="166"/>
                  </a:cubicBezTo>
                  <a:cubicBezTo>
                    <a:pt x="15" y="166"/>
                    <a:pt x="15" y="166"/>
                    <a:pt x="15" y="166"/>
                  </a:cubicBezTo>
                  <a:cubicBezTo>
                    <a:pt x="18" y="102"/>
                    <a:pt x="59" y="48"/>
                    <a:pt x="117" y="26"/>
                  </a:cubicBezTo>
                  <a:close/>
                  <a:moveTo>
                    <a:pt x="15" y="181"/>
                  </a:moveTo>
                  <a:cubicBezTo>
                    <a:pt x="64" y="181"/>
                    <a:pt x="64" y="181"/>
                    <a:pt x="64" y="181"/>
                  </a:cubicBezTo>
                  <a:cubicBezTo>
                    <a:pt x="66" y="241"/>
                    <a:pt x="87" y="292"/>
                    <a:pt x="117" y="322"/>
                  </a:cubicBezTo>
                  <a:cubicBezTo>
                    <a:pt x="59" y="300"/>
                    <a:pt x="18" y="245"/>
                    <a:pt x="15" y="181"/>
                  </a:cubicBezTo>
                  <a:close/>
                  <a:moveTo>
                    <a:pt x="231" y="322"/>
                  </a:moveTo>
                  <a:cubicBezTo>
                    <a:pt x="261" y="292"/>
                    <a:pt x="281" y="241"/>
                    <a:pt x="283" y="181"/>
                  </a:cubicBezTo>
                  <a:cubicBezTo>
                    <a:pt x="332" y="181"/>
                    <a:pt x="332" y="181"/>
                    <a:pt x="332" y="181"/>
                  </a:cubicBezTo>
                  <a:cubicBezTo>
                    <a:pt x="329" y="245"/>
                    <a:pt x="288" y="300"/>
                    <a:pt x="231" y="322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3924871" y="3598354"/>
            <a:ext cx="1109091" cy="1054132"/>
            <a:chOff x="3924871" y="3598354"/>
            <a:chExt cx="1109091" cy="1054132"/>
          </a:xfrm>
        </p:grpSpPr>
        <p:sp>
          <p:nvSpPr>
            <p:cNvPr id="12" name="AutoShape 12"/>
            <p:cNvSpPr/>
            <p:nvPr/>
          </p:nvSpPr>
          <p:spPr>
            <a:xfrm>
              <a:off x="3924871" y="3598354"/>
              <a:ext cx="1109091" cy="1054132"/>
            </a:xfrm>
            <a:prstGeom prst="pentagon">
              <a:avLst/>
            </a:prstGeom>
            <a:solidFill>
              <a:schemeClr val="accent1">
                <a:alpha val="100000"/>
              </a:schemeClr>
            </a:solidFill>
            <a:ln w="25400">
              <a:solidFill>
                <a:srgbClr val="FFFFFF">
                  <a:alpha val="100000"/>
                </a:srgbClr>
              </a:solidFill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>
              <a:off x="4154710" y="3974592"/>
              <a:ext cx="649605" cy="444722"/>
            </a:xfrm>
            <a:custGeom>
              <a:rect l="l" t="t" r="r" b="b"/>
              <a:pathLst>
                <a:path w="412" h="283">
                  <a:moveTo>
                    <a:pt x="340" y="283"/>
                  </a:moveTo>
                  <a:cubicBezTo>
                    <a:pt x="73" y="283"/>
                    <a:pt x="73" y="283"/>
                    <a:pt x="73" y="283"/>
                  </a:cubicBezTo>
                  <a:cubicBezTo>
                    <a:pt x="73" y="283"/>
                    <a:pt x="72" y="283"/>
                    <a:pt x="72" y="283"/>
                  </a:cubicBezTo>
                  <a:cubicBezTo>
                    <a:pt x="32" y="282"/>
                    <a:pt x="0" y="249"/>
                    <a:pt x="0" y="209"/>
                  </a:cubicBezTo>
                  <a:cubicBezTo>
                    <a:pt x="0" y="169"/>
                    <a:pt x="31" y="137"/>
                    <a:pt x="70" y="135"/>
                  </a:cubicBezTo>
                  <a:cubicBezTo>
                    <a:pt x="67" y="126"/>
                    <a:pt x="66" y="117"/>
                    <a:pt x="66" y="107"/>
                  </a:cubicBezTo>
                  <a:cubicBezTo>
                    <a:pt x="66" y="48"/>
                    <a:pt x="114" y="0"/>
                    <a:pt x="173" y="0"/>
                  </a:cubicBezTo>
                  <a:cubicBezTo>
                    <a:pt x="217" y="0"/>
                    <a:pt x="257" y="27"/>
                    <a:pt x="273" y="69"/>
                  </a:cubicBezTo>
                  <a:cubicBezTo>
                    <a:pt x="273" y="69"/>
                    <a:pt x="273" y="69"/>
                    <a:pt x="273" y="69"/>
                  </a:cubicBezTo>
                  <a:cubicBezTo>
                    <a:pt x="311" y="69"/>
                    <a:pt x="343" y="98"/>
                    <a:pt x="346" y="135"/>
                  </a:cubicBezTo>
                  <a:cubicBezTo>
                    <a:pt x="384" y="139"/>
                    <a:pt x="413" y="171"/>
                    <a:pt x="413" y="209"/>
                  </a:cubicBezTo>
                  <a:cubicBezTo>
                    <a:pt x="413" y="249"/>
                    <a:pt x="381" y="282"/>
                    <a:pt x="341" y="283"/>
                  </a:cubicBezTo>
                  <a:cubicBezTo>
                    <a:pt x="340" y="283"/>
                    <a:pt x="340" y="283"/>
                    <a:pt x="340" y="283"/>
                  </a:cubicBezTo>
                  <a:close/>
                  <a:moveTo>
                    <a:pt x="73" y="268"/>
                  </a:moveTo>
                  <a:cubicBezTo>
                    <a:pt x="339" y="268"/>
                    <a:pt x="339" y="268"/>
                    <a:pt x="339" y="268"/>
                  </a:cubicBezTo>
                  <a:cubicBezTo>
                    <a:pt x="339" y="268"/>
                    <a:pt x="340" y="268"/>
                    <a:pt x="340" y="268"/>
                  </a:cubicBezTo>
                  <a:cubicBezTo>
                    <a:pt x="372" y="268"/>
                    <a:pt x="398" y="241"/>
                    <a:pt x="398" y="209"/>
                  </a:cubicBezTo>
                  <a:cubicBezTo>
                    <a:pt x="398" y="176"/>
                    <a:pt x="372" y="150"/>
                    <a:pt x="339" y="150"/>
                  </a:cubicBezTo>
                  <a:cubicBezTo>
                    <a:pt x="335" y="150"/>
                    <a:pt x="332" y="146"/>
                    <a:pt x="332" y="142"/>
                  </a:cubicBezTo>
                  <a:cubicBezTo>
                    <a:pt x="332" y="110"/>
                    <a:pt x="305" y="83"/>
                    <a:pt x="273" y="83"/>
                  </a:cubicBezTo>
                  <a:cubicBezTo>
                    <a:pt x="271" y="83"/>
                    <a:pt x="270" y="83"/>
                    <a:pt x="268" y="84"/>
                  </a:cubicBezTo>
                  <a:cubicBezTo>
                    <a:pt x="265" y="84"/>
                    <a:pt x="262" y="82"/>
                    <a:pt x="261" y="79"/>
                  </a:cubicBezTo>
                  <a:cubicBezTo>
                    <a:pt x="248" y="40"/>
                    <a:pt x="213" y="15"/>
                    <a:pt x="173" y="15"/>
                  </a:cubicBezTo>
                  <a:cubicBezTo>
                    <a:pt x="122" y="15"/>
                    <a:pt x="81" y="56"/>
                    <a:pt x="81" y="107"/>
                  </a:cubicBezTo>
                  <a:cubicBezTo>
                    <a:pt x="81" y="118"/>
                    <a:pt x="83" y="129"/>
                    <a:pt x="87" y="140"/>
                  </a:cubicBezTo>
                  <a:cubicBezTo>
                    <a:pt x="88" y="142"/>
                    <a:pt x="87" y="145"/>
                    <a:pt x="86" y="147"/>
                  </a:cubicBezTo>
                  <a:cubicBezTo>
                    <a:pt x="84" y="149"/>
                    <a:pt x="82" y="150"/>
                    <a:pt x="79" y="150"/>
                  </a:cubicBezTo>
                  <a:cubicBezTo>
                    <a:pt x="77" y="150"/>
                    <a:pt x="75" y="150"/>
                    <a:pt x="73" y="150"/>
                  </a:cubicBezTo>
                  <a:cubicBezTo>
                    <a:pt x="41" y="150"/>
                    <a:pt x="14" y="176"/>
                    <a:pt x="14" y="209"/>
                  </a:cubicBezTo>
                  <a:cubicBezTo>
                    <a:pt x="14" y="241"/>
                    <a:pt x="41" y="268"/>
                    <a:pt x="73" y="268"/>
                  </a:cubicBezTo>
                  <a:cubicBezTo>
                    <a:pt x="73" y="268"/>
                    <a:pt x="73" y="268"/>
                    <a:pt x="73" y="268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cxnSp>
        <p:nvCxnSpPr>
          <p:cNvPr id="14" name="Connector 14"/>
          <p:cNvCxnSpPr/>
          <p:nvPr/>
        </p:nvCxnSpPr>
        <p:spPr>
          <a:xfrm>
            <a:off x="2517318" y="3043767"/>
            <a:ext cx="1407583" cy="956733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5" name="Connector 15"/>
          <p:cNvCxnSpPr/>
          <p:nvPr/>
        </p:nvCxnSpPr>
        <p:spPr>
          <a:xfrm flipH="1">
            <a:off x="5034034" y="3103033"/>
            <a:ext cx="1409700" cy="897467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6" name="Connector 16"/>
          <p:cNvCxnSpPr/>
          <p:nvPr/>
        </p:nvCxnSpPr>
        <p:spPr>
          <a:xfrm flipH="1" flipV="1">
            <a:off x="7129534" y="3103033"/>
            <a:ext cx="1407584" cy="897467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7" name="AutoShape 17"/>
          <p:cNvSpPr/>
          <p:nvPr/>
        </p:nvSpPr>
        <p:spPr>
          <a:xfrm>
            <a:off x="6623651" y="-565151"/>
            <a:ext cx="309880" cy="460375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7193034" y="-342900"/>
            <a:ext cx="309880" cy="460375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办学理念创新与实践探索</a:t>
              </a:r>
            </a:p>
          </p:txBody>
        </p:sp>
      </p:grpSp>
      <p:sp>
        <p:nvSpPr>
          <p:cNvPr id="41" name="TextBox 41"/>
          <p:cNvSpPr txBox="1"/>
          <p:nvPr/>
        </p:nvSpPr>
        <p:spPr>
          <a:xfrm>
            <a:off x="4154710" y="4728342"/>
            <a:ext cx="2553340" cy="1269499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推动职业教育与普通教育相互融通，搭建学生多元成长立交桥。</a:t>
            </a:r>
          </a:p>
        </p:txBody>
      </p:sp>
      <p:sp>
        <p:nvSpPr>
          <p:cNvPr id="42" name="TextBox 42"/>
          <p:cNvSpPr txBox="1"/>
          <p:nvPr/>
        </p:nvSpPr>
        <p:spPr>
          <a:xfrm>
            <a:off x="8799789" y="4728342"/>
            <a:ext cx="2553340" cy="1269499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鼓励行业企业参与职业教育，强化产教融合、校企合作。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3202747" y="1746786"/>
            <a:ext cx="2553340" cy="1269499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强调以学生为中心，注重个性化和差异化教学，满足学生多元化需求。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7815038" y="1615818"/>
            <a:ext cx="2553340" cy="1269499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引入国际先进职业教育理念，培养具有国际视野的技术技能人才。</a:t>
            </a: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8661" r="18661"/>
          <a:stretch>
            <a:fillRect/>
          </a:stretch>
        </p:blipFill>
        <p:spPr>
          <a:xfrm>
            <a:off x="6416218" y="1873250"/>
            <a:ext cx="2285143" cy="2439670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6865" r="16865"/>
          <a:stretch>
            <a:fillRect/>
          </a:stretch>
        </p:blipFill>
        <p:spPr>
          <a:xfrm>
            <a:off x="705451" y="1873250"/>
            <a:ext cx="2286000" cy="2308332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14580" r="14580"/>
          <a:stretch>
            <a:fillRect/>
          </a:stretch>
        </p:blipFill>
        <p:spPr>
          <a:xfrm>
            <a:off x="9265251" y="1892300"/>
            <a:ext cx="2271183" cy="2420620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l="16520" r="16520"/>
          <a:stretch>
            <a:fillRect/>
          </a:stretch>
        </p:blipFill>
        <p:spPr>
          <a:xfrm>
            <a:off x="3571418" y="1892300"/>
            <a:ext cx="2266949" cy="2420620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6416218" y="3460761"/>
            <a:ext cx="2285143" cy="745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6416218" y="4197615"/>
            <a:ext cx="2288381" cy="2112169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3571418" y="3460761"/>
            <a:ext cx="2285429" cy="852159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3571418" y="4206759"/>
            <a:ext cx="2288096" cy="2103025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265251" y="3460761"/>
            <a:ext cx="2286000" cy="745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9265251" y="4204473"/>
            <a:ext cx="2286000" cy="2105311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705451" y="3460761"/>
            <a:ext cx="2286000" cy="2849023"/>
            <a:chOff x="705451" y="3460761"/>
            <a:chExt cx="2286000" cy="2849023"/>
          </a:xfrm>
        </p:grpSpPr>
        <p:sp>
          <p:nvSpPr>
            <p:cNvPr id="13" name="AutoShape 13"/>
            <p:cNvSpPr/>
            <p:nvPr/>
          </p:nvSpPr>
          <p:spPr>
            <a:xfrm>
              <a:off x="705451" y="3460761"/>
              <a:ext cx="2286000" cy="88392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05451" y="4206759"/>
              <a:ext cx="2286000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5" name="TextBox 15"/>
          <p:cNvSpPr txBox="1"/>
          <p:nvPr/>
        </p:nvSpPr>
        <p:spPr>
          <a:xfrm>
            <a:off x="705451" y="3461492"/>
            <a:ext cx="2287905" cy="7200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3571418" y="3467100"/>
            <a:ext cx="2287905" cy="7200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9265251" y="3471017"/>
            <a:ext cx="2287905" cy="7200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课程体系改革与优化方向</a:t>
              </a:r>
            </a:p>
          </p:txBody>
        </p:sp>
      </p:grpSp>
      <p:sp>
        <p:nvSpPr>
          <p:cNvPr id="40" name="TextBox 40"/>
          <p:cNvSpPr txBox="1"/>
          <p:nvPr/>
        </p:nvSpPr>
        <p:spPr>
          <a:xfrm>
            <a:off x="756455" y="4477571"/>
            <a:ext cx="2164942" cy="155225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紧密对接行业标准和企业需求，动态更新课程内容。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3628568" y="4477571"/>
            <a:ext cx="2164942" cy="155225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增设跨学科课程，培养学生综合职业素养和创新能力。</a:t>
            </a:r>
          </a:p>
        </p:txBody>
      </p:sp>
      <p:sp>
        <p:nvSpPr>
          <p:cNvPr id="42" name="TextBox 42"/>
          <p:cNvSpPr txBox="1"/>
          <p:nvPr/>
        </p:nvSpPr>
        <p:spPr>
          <a:xfrm>
            <a:off x="6466794" y="4477571"/>
            <a:ext cx="2164942" cy="155225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强化实践教学环节，提高学生动手能力和解决问题的能力。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9318371" y="4477571"/>
            <a:ext cx="2164942" cy="155225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引入职业资格证书和行业标准，实现课证融通。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6416218" y="3461492"/>
            <a:ext cx="2287905" cy="7200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 rot="19589987">
            <a:off x="4454253" y="3728811"/>
            <a:ext cx="4292624" cy="1204932"/>
          </a:xfrm>
          <a:custGeom>
            <a:rect l="l" t="t" r="r" b="b"/>
            <a:pathLst>
              <a:path w="4648848" h="1304923">
                <a:moveTo>
                  <a:pt x="4559807" y="0"/>
                </a:moveTo>
                <a:lnTo>
                  <a:pt x="4648848" y="1304923"/>
                </a:lnTo>
                <a:lnTo>
                  <a:pt x="406711" y="1304922"/>
                </a:lnTo>
                <a:lnTo>
                  <a:pt x="89042" y="1304922"/>
                </a:lnTo>
                <a:lnTo>
                  <a:pt x="0" y="0"/>
                </a:lnTo>
                <a:lnTo>
                  <a:pt x="406711" y="0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 rot="19589987">
            <a:off x="3568187" y="2529272"/>
            <a:ext cx="4270524" cy="1198728"/>
          </a:xfrm>
          <a:custGeom>
            <a:rect l="l" t="t" r="r" b="b"/>
            <a:pathLst>
              <a:path w="4648848" h="1304923">
                <a:moveTo>
                  <a:pt x="4559807" y="0"/>
                </a:moveTo>
                <a:lnTo>
                  <a:pt x="4648848" y="1304923"/>
                </a:lnTo>
                <a:lnTo>
                  <a:pt x="406711" y="1304922"/>
                </a:lnTo>
                <a:lnTo>
                  <a:pt x="89042" y="1304922"/>
                </a:lnTo>
                <a:lnTo>
                  <a:pt x="0" y="0"/>
                </a:lnTo>
                <a:lnTo>
                  <a:pt x="406711" y="0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 flipH="1" flipV="1">
            <a:off x="4474863" y="5012009"/>
            <a:ext cx="6452875" cy="1007532"/>
          </a:xfrm>
          <a:custGeom>
            <a:rect l="l" t="t" r="r" b="b"/>
            <a:pathLst>
              <a:path w="7024533" h="1096789">
                <a:moveTo>
                  <a:pt x="7024533" y="1096789"/>
                </a:moveTo>
                <a:lnTo>
                  <a:pt x="6730159" y="1096789"/>
                </a:lnTo>
                <a:lnTo>
                  <a:pt x="6227367" y="1096789"/>
                </a:lnTo>
                <a:lnTo>
                  <a:pt x="5932993" y="1096789"/>
                </a:lnTo>
                <a:lnTo>
                  <a:pt x="835684" y="1096789"/>
                </a:lnTo>
                <a:lnTo>
                  <a:pt x="0" y="0"/>
                </a:lnTo>
                <a:lnTo>
                  <a:pt x="255312" y="0"/>
                </a:lnTo>
                <a:lnTo>
                  <a:pt x="5094321" y="0"/>
                </a:lnTo>
                <a:lnTo>
                  <a:pt x="5388695" y="0"/>
                </a:lnTo>
                <a:lnTo>
                  <a:pt x="5891487" y="0"/>
                </a:lnTo>
                <a:lnTo>
                  <a:pt x="6185861" y="0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 flipH="1" flipV="1">
            <a:off x="3576905" y="3825188"/>
            <a:ext cx="6446549" cy="1007532"/>
          </a:xfrm>
          <a:custGeom>
            <a:rect l="l" t="t" r="r" b="b"/>
            <a:pathLst>
              <a:path w="7017646" h="1096789">
                <a:moveTo>
                  <a:pt x="7017646" y="1096789"/>
                </a:moveTo>
                <a:lnTo>
                  <a:pt x="6679144" y="1096789"/>
                </a:lnTo>
                <a:lnTo>
                  <a:pt x="6334779" y="1096789"/>
                </a:lnTo>
                <a:lnTo>
                  <a:pt x="5996278" y="1096789"/>
                </a:lnTo>
                <a:lnTo>
                  <a:pt x="835685" y="1096789"/>
                </a:lnTo>
                <a:lnTo>
                  <a:pt x="0" y="0"/>
                </a:lnTo>
                <a:lnTo>
                  <a:pt x="5157606" y="0"/>
                </a:lnTo>
                <a:lnTo>
                  <a:pt x="5496108" y="0"/>
                </a:lnTo>
                <a:lnTo>
                  <a:pt x="5840472" y="0"/>
                </a:lnTo>
                <a:lnTo>
                  <a:pt x="6178974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2609211" y="1451543"/>
            <a:ext cx="5216281" cy="1007532"/>
          </a:xfrm>
          <a:custGeom>
            <a:rect l="l" t="t" r="r" b="b"/>
            <a:pathLst>
              <a:path w="5678389" h="1096789">
                <a:moveTo>
                  <a:pt x="0" y="0"/>
                </a:moveTo>
                <a:lnTo>
                  <a:pt x="3420227" y="0"/>
                </a:lnTo>
                <a:lnTo>
                  <a:pt x="4038183" y="0"/>
                </a:lnTo>
                <a:lnTo>
                  <a:pt x="4221761" y="0"/>
                </a:lnTo>
                <a:lnTo>
                  <a:pt x="4839717" y="0"/>
                </a:lnTo>
                <a:lnTo>
                  <a:pt x="5678389" y="1096789"/>
                </a:lnTo>
                <a:lnTo>
                  <a:pt x="5060433" y="1096789"/>
                </a:lnTo>
                <a:lnTo>
                  <a:pt x="4876855" y="1096789"/>
                </a:lnTo>
                <a:lnTo>
                  <a:pt x="4258899" y="1096789"/>
                </a:lnTo>
                <a:lnTo>
                  <a:pt x="0" y="1096789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2590163" y="2638366"/>
            <a:ext cx="6130636" cy="1007532"/>
          </a:xfrm>
          <a:custGeom>
            <a:rect l="l" t="t" r="r" b="b"/>
            <a:pathLst>
              <a:path w="6673747" h="1096789">
                <a:moveTo>
                  <a:pt x="0" y="0"/>
                </a:moveTo>
                <a:lnTo>
                  <a:pt x="3420226" y="0"/>
                </a:lnTo>
                <a:lnTo>
                  <a:pt x="4221760" y="0"/>
                </a:lnTo>
                <a:lnTo>
                  <a:pt x="5152211" y="0"/>
                </a:lnTo>
                <a:lnTo>
                  <a:pt x="5835075" y="0"/>
                </a:lnTo>
                <a:lnTo>
                  <a:pt x="6673747" y="1096789"/>
                </a:lnTo>
                <a:lnTo>
                  <a:pt x="5990883" y="1096789"/>
                </a:lnTo>
                <a:lnTo>
                  <a:pt x="5060432" y="1096789"/>
                </a:lnTo>
                <a:lnTo>
                  <a:pt x="4258898" y="1096789"/>
                </a:lnTo>
                <a:lnTo>
                  <a:pt x="0" y="1096789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3654742" y="2746306"/>
            <a:ext cx="641522" cy="799130"/>
          </a:xfrm>
          <a:prstGeom prst="rect">
            <a:avLst/>
          </a:prstGeom>
          <a:noFill/>
        </p:spPr>
        <p:txBody>
          <a:bodyPr vert="horz" wrap="non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4595">
                <a:solidFill>
                  <a:srgbClr val="FFFFFF">
                    <a:alpha val="100000"/>
                  </a:srgbClr>
                </a:solidFill>
                <a:latin typeface="Bebas Neue Regular"/>
                <a:ea typeface="Bebas Neue Regular"/>
                <a:cs typeface="Bebas Neue Regular"/>
              </a:rPr>
              <a:t>02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4474857" y="3898948"/>
            <a:ext cx="641522" cy="799130"/>
          </a:xfrm>
          <a:prstGeom prst="rect">
            <a:avLst/>
          </a:prstGeom>
          <a:noFill/>
        </p:spPr>
        <p:txBody>
          <a:bodyPr vert="horz" wrap="non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4595">
                <a:solidFill>
                  <a:srgbClr val="FFFFFF">
                    <a:alpha val="100000"/>
                  </a:srgbClr>
                </a:solidFill>
                <a:latin typeface="Bebas Neue Regular"/>
                <a:ea typeface="Bebas Neue Regular"/>
                <a:cs typeface="Bebas Neue Regular"/>
              </a:rPr>
              <a:t>03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5295226" y="5119948"/>
            <a:ext cx="649537" cy="799130"/>
          </a:xfrm>
          <a:prstGeom prst="rect">
            <a:avLst/>
          </a:prstGeom>
          <a:noFill/>
        </p:spPr>
        <p:txBody>
          <a:bodyPr vert="horz" wrap="non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4595">
                <a:solidFill>
                  <a:srgbClr val="FFFFFF">
                    <a:alpha val="100000"/>
                  </a:srgbClr>
                </a:solidFill>
                <a:latin typeface="Bebas Neue Regular"/>
                <a:ea typeface="Bebas Neue Regular"/>
                <a:cs typeface="Bebas Neue Regular"/>
              </a:rPr>
              <a:t>04</a:t>
            </a:r>
            <a:endParaRPr lang="en-US" sz="1100"/>
          </a:p>
        </p:txBody>
      </p:sp>
      <p:sp>
        <p:nvSpPr>
          <p:cNvPr id="11" name="Freeform 11"/>
          <p:cNvSpPr/>
          <p:nvPr/>
        </p:nvSpPr>
        <p:spPr>
          <a:xfrm>
            <a:off x="1480299" y="1451543"/>
            <a:ext cx="2095069" cy="1097178"/>
          </a:xfrm>
          <a:custGeom>
            <a:rect l="l" t="t" r="r" b="b"/>
            <a:pathLst>
              <a:path w="2280670" h="1194377">
                <a:moveTo>
                  <a:pt x="2280670" y="0"/>
                </a:moveTo>
                <a:lnTo>
                  <a:pt x="1362432" y="1194377"/>
                </a:lnTo>
                <a:lnTo>
                  <a:pt x="0" y="1194376"/>
                </a:lnTo>
                <a:lnTo>
                  <a:pt x="918238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1480300" y="2548719"/>
            <a:ext cx="2095069" cy="1097178"/>
          </a:xfrm>
          <a:custGeom>
            <a:rect l="l" t="t" r="r" b="b"/>
            <a:pathLst>
              <a:path w="2280670" h="1194377">
                <a:moveTo>
                  <a:pt x="1362432" y="0"/>
                </a:moveTo>
                <a:lnTo>
                  <a:pt x="2280670" y="1194377"/>
                </a:lnTo>
                <a:lnTo>
                  <a:pt x="918238" y="1194377"/>
                </a:lnTo>
                <a:lnTo>
                  <a:pt x="0" y="1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2883508" y="1559483"/>
            <a:ext cx="612668" cy="799130"/>
          </a:xfrm>
          <a:prstGeom prst="rect">
            <a:avLst/>
          </a:prstGeom>
          <a:noFill/>
        </p:spPr>
        <p:txBody>
          <a:bodyPr vert="horz" wrap="non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4595">
                <a:solidFill>
                  <a:srgbClr val="FFFFFF">
                    <a:alpha val="100000"/>
                  </a:srgbClr>
                </a:solidFill>
                <a:latin typeface="Bebas Neue Regular"/>
                <a:ea typeface="Bebas Neue Regular"/>
                <a:cs typeface="Bebas Neue Regular"/>
              </a:rPr>
              <a:t>01</a:t>
            </a:r>
            <a:endParaRPr lang="en-US" sz="1100"/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教学模式创新及技术应用</a:t>
              </a:r>
            </a:p>
          </p:txBody>
        </p:sp>
      </p:grpSp>
      <p:sp>
        <p:nvSpPr>
          <p:cNvPr id="36" name="TextBox 36"/>
          <p:cNvSpPr txBox="1"/>
          <p:nvPr/>
        </p:nvSpPr>
        <p:spPr>
          <a:xfrm>
            <a:off x="3698767" y="1450300"/>
            <a:ext cx="3702933" cy="91402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推广线上线下混合式教学，打破时空限制，提高教学效率。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4550182" y="2644255"/>
            <a:ext cx="3702933" cy="91402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利用大数据、人工智能等技术，实现精准教学和个性化学习。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5655481" y="3874265"/>
            <a:ext cx="3702933" cy="91402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引入虚拟现实、增强现实等技术，模拟真实职业场景，提高教学效果。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6401648" y="5012009"/>
            <a:ext cx="3702933" cy="91402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鼓励教师进行教学创新，探索多样化的教学方法和手段。</a:t>
            </a:r>
          </a:p>
        </p:txBody>
      </p: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https://d.book118.com/555102103110011120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FFD"/>
      </a:lt1>
      <a:dk2>
        <a:srgbClr val="003C35"/>
      </a:dk2>
      <a:lt2>
        <a:srgbClr val="FFFFFF"/>
      </a:lt2>
      <a:accent1>
        <a:srgbClr val="00A5B2"/>
      </a:accent1>
      <a:accent2>
        <a:srgbClr val="52C6B8"/>
      </a:accent2>
      <a:accent3>
        <a:srgbClr val="00657D"/>
      </a:accent3>
      <a:accent4>
        <a:srgbClr val="58C19B"/>
      </a:accent4>
      <a:accent5>
        <a:srgbClr val="6DD690"/>
      </a:accent5>
      <a:accent6>
        <a:srgbClr val="9CCA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100</Paragraphs>
  <Slides>17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17</vt:i4>
      </vt:variant>
    </vt:vector>
  </HeadingPairs>
  <TitlesOfParts>
    <vt:vector baseType="lpstr" size="23">
      <vt:lpstr>Arial</vt:lpstr>
      <vt:lpstr>Calibri</vt:lpstr>
      <vt:lpstr>Microsoft Yahei</vt:lpstr>
      <vt:lpstr>微软雅黑</vt:lpstr>
      <vt:lpstr>Bebas Neue Regular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2024-09-22T18:26:59.550</cp:lastPrinted>
  <dcterms:created xsi:type="dcterms:W3CDTF">2024-09-22T10:26:59Z</dcterms:created>
  <dcterms:modified xsi:type="dcterms:W3CDTF">2024-09-22T10:27:01Z</dcterms:modified>
</cp:coreProperties>
</file>