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959C7794-CAC5-46A4-BC9D-C78D528AFAB9}"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0" name="PlaceHolder 1"/>
          <p:cNvSpPr>
            <a:spLocks noGrp="1"/>
          </p:cNvSpPr>
          <p:nvPr>
            <p:ph type="sldImg"/>
          </p:nvPr>
        </p:nvSpPr>
        <p:spPr>
          <a:xfrm>
            <a:off x="685800" y="1143000"/>
            <a:ext cx="5486040" cy="3085920"/>
          </a:xfrm>
          <a:prstGeom prst="rect">
            <a:avLst/>
          </a:prstGeom>
          <a:ln w="0">
            <a:noFill/>
          </a:ln>
        </p:spPr>
      </p:sp>
      <p:sp>
        <p:nvSpPr>
          <p:cNvPr id="381"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2"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3" name="PlaceHolder 1"/>
          <p:cNvSpPr>
            <a:spLocks noGrp="1"/>
          </p:cNvSpPr>
          <p:nvPr>
            <p:ph type="sldImg"/>
          </p:nvPr>
        </p:nvSpPr>
        <p:spPr>
          <a:xfrm>
            <a:off x="685800" y="1143000"/>
            <a:ext cx="5486040" cy="3085920"/>
          </a:xfrm>
          <a:prstGeom prst="rect">
            <a:avLst/>
          </a:prstGeom>
          <a:ln w="0">
            <a:noFill/>
          </a:ln>
        </p:spPr>
      </p:sp>
      <p:sp>
        <p:nvSpPr>
          <p:cNvPr id="384"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5"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6" name="PlaceHolder 1"/>
          <p:cNvSpPr>
            <a:spLocks noGrp="1"/>
          </p:cNvSpPr>
          <p:nvPr>
            <p:ph type="sldImg"/>
          </p:nvPr>
        </p:nvSpPr>
        <p:spPr>
          <a:xfrm>
            <a:off x="685800" y="1143000"/>
            <a:ext cx="5486040" cy="3085920"/>
          </a:xfrm>
          <a:prstGeom prst="rect">
            <a:avLst/>
          </a:prstGeom>
          <a:ln w="0">
            <a:noFill/>
          </a:ln>
        </p:spPr>
      </p:sp>
      <p:sp>
        <p:nvSpPr>
          <p:cNvPr id="387"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8"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9" name="PlaceHolder 1"/>
          <p:cNvSpPr>
            <a:spLocks noGrp="1"/>
          </p:cNvSpPr>
          <p:nvPr>
            <p:ph type="sldImg"/>
          </p:nvPr>
        </p:nvSpPr>
        <p:spPr>
          <a:xfrm>
            <a:off x="685800" y="1143000"/>
            <a:ext cx="5486040" cy="3085920"/>
          </a:xfrm>
          <a:prstGeom prst="rect">
            <a:avLst/>
          </a:prstGeom>
          <a:ln w="0">
            <a:noFill/>
          </a:ln>
        </p:spPr>
      </p:sp>
      <p:sp>
        <p:nvSpPr>
          <p:cNvPr id="390"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1"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2" name="PlaceHolder 1"/>
          <p:cNvSpPr>
            <a:spLocks noGrp="1"/>
          </p:cNvSpPr>
          <p:nvPr>
            <p:ph type="sldImg"/>
          </p:nvPr>
        </p:nvSpPr>
        <p:spPr>
          <a:xfrm>
            <a:off x="685800" y="1143000"/>
            <a:ext cx="5486040" cy="3085920"/>
          </a:xfrm>
          <a:prstGeom prst="rect">
            <a:avLst/>
          </a:prstGeom>
          <a:ln w="0">
            <a:noFill/>
          </a:ln>
        </p:spPr>
      </p:sp>
      <p:sp>
        <p:nvSpPr>
          <p:cNvPr id="393"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4"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5" name="PlaceHolder 1"/>
          <p:cNvSpPr>
            <a:spLocks noGrp="1"/>
          </p:cNvSpPr>
          <p:nvPr>
            <p:ph type="sldImg"/>
          </p:nvPr>
        </p:nvSpPr>
        <p:spPr>
          <a:xfrm>
            <a:off x="685800" y="1143000"/>
            <a:ext cx="5486040" cy="3085920"/>
          </a:xfrm>
          <a:prstGeom prst="rect">
            <a:avLst/>
          </a:prstGeom>
          <a:ln w="0">
            <a:noFill/>
          </a:ln>
        </p:spPr>
      </p:sp>
      <p:sp>
        <p:nvSpPr>
          <p:cNvPr id="396"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7"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E091576-259D-43F4-BD86-74D2B36F1F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D50861-55F9-40D1-840C-78572D2B01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C4DDD7B-F440-4DAB-8D51-C4F7650BD2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1C98633-840C-4D29-A8C9-007672486D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5AE82C1-C1C6-451E-87E7-2343DEF00E1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D143051-EAE1-40E0-A1D9-98099B679E2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A2FAAD1-88C8-42E1-87C0-B1DD618341D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172F8B-2B2A-4955-8329-605885E29E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335773-F3D8-4A9A-93C3-DAC69A0FDA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5D5BBE-57E5-4B6E-A292-92DBEB01EB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4A9C8B-011F-46FB-A4B7-4A444EC3DF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9A38956D-0193-40EB-B0F0-5CA07CA4A0F5}"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148FB8FD-A82B-4F57-BE56-E4A660884812}"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5111102014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accent3"/>
                </a:solidFill>
                <a:latin typeface="Arial"/>
                <a:ea typeface="微软雅黑"/>
              </a:rPr>
              <a:t>教学培训领域的人工智能全新视野揭示</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accent3"/>
                </a:solidFill>
                <a:latin typeface="Arial"/>
                <a:ea typeface="微软雅黑"/>
              </a:rPr>
              <a:t> </a:t>
            </a:r>
            <a:endParaRPr lang="en-US" sz="2400" b="0" strike="noStrike" spc="-1">
              <a:solidFill>
                <a:srgbClr val="FFFFFF"/>
              </a:solidFill>
              <a:latin typeface="Arial"/>
            </a:endParaRPr>
          </a:p>
        </p:txBody>
      </p:sp>
      <p:sp>
        <p:nvSpPr>
          <p:cNvPr id="74"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accent3"/>
                </a:solidFill>
                <a:latin typeface="Arial"/>
                <a:ea typeface="微软雅黑"/>
              </a:rPr>
              <a:t>  </a:t>
            </a:r>
            <a:r>
              <a:rPr lang="zh-CN" sz="1800" b="0" strike="noStrike" spc="-1">
                <a:solidFill>
                  <a:schemeClr val="accent3"/>
                </a:solidFill>
                <a:latin typeface="Arial"/>
                <a:ea typeface="微软雅黑"/>
              </a:rPr>
              <a:t>汇报人：魏老师                                             </a:t>
            </a:r>
            <a:r>
              <a:rPr lang="en-US" sz="1800" b="0" strike="noStrike" spc="-1">
                <a:solidFill>
                  <a:schemeClr val="accent3"/>
                </a:solidFill>
                <a:latin typeface="Arial"/>
                <a:ea typeface="微软雅黑"/>
              </a:rPr>
              <a:t>2024</a:t>
            </a:r>
            <a:r>
              <a:rPr lang="zh-CN" sz="1800" b="0" strike="noStrike" spc="-1">
                <a:solidFill>
                  <a:schemeClr val="accent3"/>
                </a:solidFill>
                <a:latin typeface="Arial"/>
                <a:ea typeface="微软雅黑"/>
              </a:rPr>
              <a:t>年</a:t>
            </a:r>
            <a:r>
              <a:rPr lang="en-US" sz="1800" b="0" strike="noStrike" spc="-1">
                <a:solidFill>
                  <a:schemeClr val="accent3"/>
                </a:solidFill>
                <a:latin typeface="Arial"/>
                <a:ea typeface="微软雅黑"/>
              </a:rPr>
              <a:t>X</a:t>
            </a:r>
            <a:r>
              <a:rPr lang="zh-CN" sz="1800" b="0" strike="noStrike" spc="-1">
                <a:solidFill>
                  <a:schemeClr val="accent3"/>
                </a:solidFill>
                <a:latin typeface="Arial"/>
                <a:ea typeface="微软雅黑"/>
              </a:rPr>
              <a:t>月</a:t>
            </a:r>
            <a:endParaRPr lang="en-US" sz="1800" b="0" strike="noStrike" spc="-1">
              <a:solidFill>
                <a:srgbClr val="FFFFFF"/>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1</a:t>
            </a:r>
            <a:r>
              <a:rPr lang="zh-CN" sz="2400" b="0" strike="noStrike" spc="-1">
                <a:solidFill>
                  <a:schemeClr val="accent3"/>
                </a:solidFill>
                <a:latin typeface="微软雅黑"/>
                <a:ea typeface="微软雅黑"/>
              </a:rPr>
              <a:t>章  人工智能在教学培训领域的应用介绍</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2</a:t>
            </a:r>
            <a:r>
              <a:rPr lang="zh-CN" sz="2400" b="0" strike="noStrike" spc="-1">
                <a:solidFill>
                  <a:schemeClr val="accent3"/>
                </a:solidFill>
                <a:latin typeface="微软雅黑"/>
                <a:ea typeface="微软雅黑"/>
              </a:rPr>
              <a:t>章  人工智能与在线教育的融合</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3</a:t>
            </a:r>
            <a:r>
              <a:rPr lang="zh-CN" sz="2400" b="0" strike="noStrike" spc="-1">
                <a:solidFill>
                  <a:schemeClr val="accent3"/>
                </a:solidFill>
                <a:latin typeface="微软雅黑"/>
                <a:ea typeface="微软雅黑"/>
              </a:rPr>
              <a:t>章  人工智能与教学内容创新</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4</a:t>
            </a:r>
            <a:r>
              <a:rPr lang="zh-CN" sz="2400" b="0" strike="noStrike" spc="-1">
                <a:solidFill>
                  <a:schemeClr val="accent3"/>
                </a:solidFill>
                <a:latin typeface="微软雅黑"/>
                <a:ea typeface="微软雅黑"/>
              </a:rPr>
              <a:t>章  人工智能在师资培训中的应用</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5</a:t>
            </a:r>
            <a:r>
              <a:rPr lang="zh-CN" sz="2400" b="0" strike="noStrike" spc="-1">
                <a:solidFill>
                  <a:schemeClr val="accent3"/>
                </a:solidFill>
                <a:latin typeface="微软雅黑"/>
                <a:ea typeface="微软雅黑"/>
              </a:rPr>
              <a:t>章  人工智能教学培训领域的挑战与未来发展</a:t>
            </a:r>
            <a:endParaRPr lang="en-US" sz="2400" b="0" strike="noStrike" spc="-1">
              <a:solidFill>
                <a:srgbClr val="FFFFFF"/>
              </a:solidFill>
              <a:latin typeface="Arial"/>
            </a:endParaRPr>
          </a:p>
          <a:p>
            <a:pPr defTabSz="914400">
              <a:lnSpc>
                <a:spcPct val="100000"/>
              </a:lnSpc>
            </a:pPr>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6</a:t>
            </a:r>
            <a:r>
              <a:rPr lang="zh-CN" sz="2400" b="0" strike="noStrike" spc="-1">
                <a:solidFill>
                  <a:schemeClr val="accent3"/>
                </a:solidFill>
                <a:latin typeface="微软雅黑"/>
                <a:ea typeface="微软雅黑"/>
              </a:rPr>
              <a:t>章  总结与展望</a:t>
            </a:r>
            <a:endParaRPr lang="en-US" sz="24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1</a:t>
            </a:r>
            <a:r>
              <a:rPr lang="zh-CN" sz="3600" b="1" strike="noStrike" spc="299">
                <a:solidFill>
                  <a:schemeClr val="accent3"/>
                </a:solidFill>
                <a:latin typeface="Arial"/>
                <a:ea typeface="微软雅黑"/>
              </a:rPr>
              <a:t>章 人工智能在教学培训领域的应用介绍</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81"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人工智能概述</a:t>
            </a:r>
            <a:endParaRPr lang="en-US" sz="2800" b="0" strike="noStrike" spc="-1">
              <a:solidFill>
                <a:srgbClr val="FFFFFF"/>
              </a:solidFill>
              <a:latin typeface="Arial"/>
            </a:endParaRPr>
          </a:p>
        </p:txBody>
      </p:sp>
      <p:sp>
        <p:nvSpPr>
          <p:cNvPr id="8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人工智能是一种模拟、延伸人类智能的技术，应用在教育领域可以提高教学效率、个性化教育和学生表现分析等。</a:t>
            </a:r>
            <a:endParaRPr lang="en-US" sz="1800" b="0" strike="noStrike" spc="-1">
              <a:solidFill>
                <a:srgbClr val="FFFFFF"/>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人工智能教学辅助工具</a:t>
            </a:r>
            <a:endParaRPr lang="en-US" sz="3600" b="0" strike="noStrike" spc="-1">
              <a:solidFill>
                <a:schemeClr val="dk1"/>
              </a:solidFill>
              <a:latin typeface="Arial"/>
            </a:endParaRPr>
          </a:p>
        </p:txBody>
      </p:sp>
      <p:sp>
        <p:nvSpPr>
          <p:cNvPr id="85"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集成多种教学资源和工具，实现个性化学习</a:t>
            </a:r>
            <a:endParaRPr lang="en-US" sz="1600" b="0" strike="noStrike" spc="-1">
              <a:solidFill>
                <a:srgbClr val="FFFFFF"/>
              </a:solidFill>
              <a:latin typeface="Arial"/>
            </a:endParaRPr>
          </a:p>
        </p:txBody>
      </p:sp>
      <p:sp>
        <p:nvSpPr>
          <p:cNvPr id="86"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智能教学平台</a:t>
            </a:r>
            <a:endParaRPr lang="en-US" sz="2000" b="0" strike="noStrike" spc="-1">
              <a:solidFill>
                <a:srgbClr val="FFFFFF"/>
              </a:solidFill>
              <a:latin typeface="Arial"/>
            </a:endParaRPr>
          </a:p>
        </p:txBody>
      </p:sp>
      <p:sp>
        <p:nvSpPr>
          <p:cNvPr id="87"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根据学生表现和需求，提供定制化教学内容</a:t>
            </a:r>
            <a:endParaRPr lang="en-US" sz="1600" b="0" strike="noStrike" spc="-1">
              <a:solidFill>
                <a:srgbClr val="FFFFFF"/>
              </a:solidFill>
              <a:latin typeface="Arial"/>
            </a:endParaRPr>
          </a:p>
        </p:txBody>
      </p:sp>
      <p:sp>
        <p:nvSpPr>
          <p:cNvPr id="88"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个性化学习系统</a:t>
            </a:r>
            <a:endParaRPr lang="en-US" sz="2000" b="0" strike="noStrike" spc="-1">
              <a:solidFill>
                <a:srgbClr val="FFFFFF"/>
              </a:solidFill>
              <a:latin typeface="Arial"/>
            </a:endParaRPr>
          </a:p>
        </p:txBody>
      </p:sp>
      <p:sp>
        <p:nvSpPr>
          <p:cNvPr id="89"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辅助教师管理学生数据、课程安排和学习进度</a:t>
            </a:r>
            <a:endParaRPr lang="en-US" sz="1600" b="0" strike="noStrike" spc="-1">
              <a:solidFill>
                <a:srgbClr val="FFFFFF"/>
              </a:solidFill>
              <a:latin typeface="Arial"/>
            </a:endParaRPr>
          </a:p>
        </p:txBody>
      </p:sp>
      <p:sp>
        <p:nvSpPr>
          <p:cNvPr id="90"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智能教学助理</a:t>
            </a:r>
            <a:endParaRPr lang="en-US" sz="2000" b="0" strike="noStrike" spc="-1">
              <a:solidFill>
                <a:srgbClr val="FFFFFF"/>
              </a:solidFill>
              <a:latin typeface="Arial"/>
            </a:endParaRPr>
          </a:p>
        </p:txBody>
      </p:sp>
      <p:sp>
        <p:nvSpPr>
          <p:cNvPr id="91"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92"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94"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自适应学习系统</a:t>
            </a:r>
            <a:endParaRPr lang="en-US" sz="1800" b="0" strike="noStrike" spc="-1">
              <a:solidFill>
                <a:srgbClr val="FFFFFF"/>
              </a:solidFill>
              <a:latin typeface="Arial"/>
            </a:endParaRPr>
          </a:p>
        </p:txBody>
      </p:sp>
      <p:sp>
        <p:nvSpPr>
          <p:cNvPr id="95"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根据学生学习情况调整课程内容</a:t>
            </a:r>
            <a:endParaRPr lang="en-US" sz="1400" b="0" strike="noStrike" spc="-1">
              <a:solidFill>
                <a:srgbClr val="FFFFFF"/>
              </a:solidFill>
              <a:latin typeface="Arial"/>
            </a:endParaRPr>
          </a:p>
          <a:p>
            <a:r>
              <a:rPr lang="zh-CN" sz="1400" b="0" strike="noStrike" spc="-1">
                <a:solidFill>
                  <a:schemeClr val="accent3"/>
                </a:solidFill>
                <a:latin typeface="微软雅黑"/>
                <a:ea typeface="微软雅黑"/>
              </a:rPr>
              <a:t>提供个性化学习建议</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提高学习效率</a:t>
            </a:r>
            <a:endParaRPr lang="en-US" sz="1400" b="0" strike="noStrike" spc="-1">
              <a:solidFill>
                <a:srgbClr val="FFFFFF"/>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97"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智能化在线辅导</a:t>
            </a:r>
            <a:endParaRPr lang="en-US" sz="1800" b="0" strike="noStrike" spc="-1">
              <a:solidFill>
                <a:srgbClr val="FFFFFF"/>
              </a:solidFill>
              <a:latin typeface="Arial"/>
            </a:endParaRPr>
          </a:p>
        </p:txBody>
      </p:sp>
      <p:sp>
        <p:nvSpPr>
          <p:cNvPr id="98"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实时解答学生问题</a:t>
            </a:r>
            <a:endParaRPr lang="en-US" sz="1400" b="0" strike="noStrike" spc="-1">
              <a:solidFill>
                <a:srgbClr val="FFFFFF"/>
              </a:solidFill>
              <a:latin typeface="Arial"/>
            </a:endParaRPr>
          </a:p>
          <a:p>
            <a:r>
              <a:rPr lang="zh-CN" sz="1400" b="0" strike="noStrike" spc="-1">
                <a:solidFill>
                  <a:schemeClr val="accent3"/>
                </a:solidFill>
                <a:latin typeface="微软雅黑"/>
                <a:ea typeface="微软雅黑"/>
              </a:rPr>
              <a:t>个性化辅导方案</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定期跟踪学习进度</a:t>
            </a:r>
            <a:endParaRPr lang="en-US" sz="1400" b="0" strike="noStrike" spc="-1">
              <a:solidFill>
                <a:srgbClr val="FFFFFF"/>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00"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FFFFFF"/>
              </a:solidFill>
              <a:latin typeface="Arial"/>
            </a:endParaRPr>
          </a:p>
        </p:txBody>
      </p:sp>
      <p:sp>
        <p:nvSpPr>
          <p:cNvPr id="101"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
        <p:nvSpPr>
          <p:cNvPr id="102"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人工智能在课程设计中的应用</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04"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智能课程设计软件</a:t>
            </a:r>
            <a:endParaRPr lang="en-US" sz="1800" b="0" strike="noStrike" spc="-1">
              <a:solidFill>
                <a:srgbClr val="FFFFFF"/>
              </a:solidFill>
              <a:latin typeface="Arial"/>
            </a:endParaRPr>
          </a:p>
        </p:txBody>
      </p:sp>
      <p:sp>
        <p:nvSpPr>
          <p:cNvPr id="105"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自动生成课程大纲</a:t>
            </a:r>
            <a:endParaRPr lang="en-US" sz="1400" b="0" strike="noStrike" spc="-1">
              <a:solidFill>
                <a:srgbClr val="FFFFFF"/>
              </a:solidFill>
              <a:latin typeface="Arial"/>
            </a:endParaRPr>
          </a:p>
          <a:p>
            <a:r>
              <a:rPr lang="zh-CN" sz="1400" b="0" strike="noStrike" spc="-1">
                <a:solidFill>
                  <a:schemeClr val="accent3"/>
                </a:solidFill>
                <a:latin typeface="微软雅黑"/>
                <a:ea typeface="微软雅黑"/>
              </a:rPr>
              <a:t>推荐学习路径</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优化课程结构</a:t>
            </a:r>
            <a:endParaRPr lang="en-US" sz="14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人工智能在学生成绩评估中的作用</a:t>
            </a:r>
            <a:endParaRPr lang="en-US" sz="3600" b="0" strike="noStrike" spc="-1">
              <a:solidFill>
                <a:schemeClr val="dk1"/>
              </a:solidFill>
              <a:latin typeface="Arial"/>
            </a:endParaRPr>
          </a:p>
        </p:txBody>
      </p:sp>
      <p:sp>
        <p:nvSpPr>
          <p:cNvPr id="107"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自动评分和反馈</a:t>
            </a:r>
            <a:endParaRPr lang="en-US" sz="1600" b="0" strike="noStrike" spc="-1">
              <a:solidFill>
                <a:srgbClr val="FFFFFF"/>
              </a:solidFill>
              <a:latin typeface="Arial"/>
            </a:endParaRPr>
          </a:p>
        </p:txBody>
      </p:sp>
      <p:sp>
        <p:nvSpPr>
          <p:cNvPr id="108"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智能化作业批改系统</a:t>
            </a:r>
            <a:endParaRPr lang="en-US" sz="2000" b="0" strike="noStrike" spc="-1">
              <a:solidFill>
                <a:srgbClr val="FFFFFF"/>
              </a:solidFill>
              <a:latin typeface="Arial"/>
            </a:endParaRPr>
          </a:p>
        </p:txBody>
      </p:sp>
      <p:sp>
        <p:nvSpPr>
          <p:cNvPr id="109"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110"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111"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防止作弊行为</a:t>
            </a:r>
            <a:endParaRPr lang="en-US" sz="1600" b="0" strike="noStrike" spc="-1">
              <a:solidFill>
                <a:srgbClr val="FFFFFF"/>
              </a:solidFill>
              <a:latin typeface="Arial"/>
            </a:endParaRPr>
          </a:p>
        </p:txBody>
      </p:sp>
      <p:sp>
        <p:nvSpPr>
          <p:cNvPr id="112"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智能化考试监控</a:t>
            </a:r>
            <a:endParaRPr lang="en-US" sz="2000" b="0" strike="noStrike" spc="-1">
              <a:solidFill>
                <a:srgbClr val="FFFFFF"/>
              </a:solidFill>
              <a:latin typeface="Arial"/>
            </a:endParaRPr>
          </a:p>
        </p:txBody>
      </p:sp>
      <p:sp>
        <p:nvSpPr>
          <p:cNvPr id="11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114"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定期统计学生学习进度</a:t>
            </a:r>
            <a:endParaRPr lang="en-US" sz="1600" b="0" strike="noStrike" spc="-1">
              <a:solidFill>
                <a:srgbClr val="FFFFFF"/>
              </a:solidFill>
              <a:latin typeface="Arial"/>
            </a:endParaRPr>
          </a:p>
        </p:txBody>
      </p:sp>
      <p:sp>
        <p:nvSpPr>
          <p:cNvPr id="115"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学习情况实时监测</a:t>
            </a:r>
            <a:endParaRPr lang="en-US" sz="20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教学培训领域的新趋势</a:t>
            </a:r>
            <a:endParaRPr lang="en-US" sz="3600" b="0" strike="noStrike" spc="-1">
              <a:solidFill>
                <a:schemeClr val="dk1"/>
              </a:solidFill>
              <a:latin typeface="Arial"/>
            </a:endParaRPr>
          </a:p>
        </p:txBody>
      </p:sp>
      <p:sp>
        <p:nvSpPr>
          <p:cNvPr id="117"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提供沉浸式学习体验</a:t>
            </a:r>
            <a:endParaRPr lang="en-US" sz="1600" b="0" strike="noStrike" spc="-1">
              <a:solidFill>
                <a:srgbClr val="FFFFFF"/>
              </a:solidFill>
              <a:latin typeface="Arial"/>
            </a:endParaRPr>
          </a:p>
        </p:txBody>
      </p:sp>
      <p:sp>
        <p:nvSpPr>
          <p:cNvPr id="118"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虚拟现实技术</a:t>
            </a:r>
            <a:endParaRPr lang="en-US" sz="2000" b="0" strike="noStrike" spc="-1">
              <a:solidFill>
                <a:srgbClr val="FFFFFF"/>
              </a:solidFill>
              <a:latin typeface="Arial"/>
            </a:endParaRPr>
          </a:p>
        </p:txBody>
      </p:sp>
      <p:sp>
        <p:nvSpPr>
          <p:cNvPr id="119"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智能化个性化教学</a:t>
            </a:r>
            <a:endParaRPr lang="en-US" sz="1600" b="0" strike="noStrike" spc="-1">
              <a:solidFill>
                <a:srgbClr val="FFFFFF"/>
              </a:solidFill>
              <a:latin typeface="Arial"/>
            </a:endParaRPr>
          </a:p>
        </p:txBody>
      </p:sp>
      <p:sp>
        <p:nvSpPr>
          <p:cNvPr id="120"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机器学习算法</a:t>
            </a:r>
            <a:endParaRPr lang="en-US" sz="2000" b="0" strike="noStrike" spc="-1">
              <a:solidFill>
                <a:srgbClr val="FFFFFF"/>
              </a:solidFill>
              <a:latin typeface="Arial"/>
            </a:endParaRPr>
          </a:p>
        </p:txBody>
      </p:sp>
      <p:sp>
        <p:nvSpPr>
          <p:cNvPr id="121"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挖掘学生学习数据</a:t>
            </a:r>
            <a:endParaRPr lang="en-US" sz="1600" b="0" strike="noStrike" spc="-1">
              <a:solidFill>
                <a:srgbClr val="FFFFFF"/>
              </a:solidFill>
              <a:latin typeface="Arial"/>
            </a:endParaRPr>
          </a:p>
        </p:txBody>
      </p:sp>
      <p:sp>
        <p:nvSpPr>
          <p:cNvPr id="122"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大数据分析</a:t>
            </a:r>
            <a:endParaRPr lang="en-US" sz="2000" b="0" strike="noStrike" spc="-1">
              <a:solidFill>
                <a:srgbClr val="FFFFFF"/>
              </a:solidFill>
              <a:latin typeface="Arial"/>
            </a:endParaRPr>
          </a:p>
        </p:txBody>
      </p:sp>
      <p:sp>
        <p:nvSpPr>
          <p:cNvPr id="123"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智能语音助手辅助教学</a:t>
            </a:r>
            <a:endParaRPr lang="en-US" sz="1600" b="0" strike="noStrike" spc="-1">
              <a:solidFill>
                <a:srgbClr val="FFFFFF"/>
              </a:solidFill>
              <a:latin typeface="Arial"/>
            </a:endParaRPr>
          </a:p>
        </p:txBody>
      </p:sp>
      <p:sp>
        <p:nvSpPr>
          <p:cNvPr id="124"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语音识别技术</a:t>
            </a:r>
            <a:endParaRPr lang="en-US" sz="2000" b="0" strike="noStrike" spc="-1">
              <a:solidFill>
                <a:srgbClr val="FFFFFF"/>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fontScale="65555"/>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人工智能助力教学培训领域的发展</a:t>
            </a:r>
            <a:endParaRPr lang="en-US" sz="3600" b="0" strike="noStrike" spc="-1">
              <a:solidFill>
                <a:schemeClr val="dk1"/>
              </a:solidFill>
              <a:latin typeface="Arial"/>
            </a:endParaRPr>
          </a:p>
        </p:txBody>
      </p:sp>
      <p:sp>
        <p:nvSpPr>
          <p:cNvPr id="126"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随着人工智能技术的不断创新和应用，教学培训领域迎来了全新的发展机遇。智能化教学平台和个性化学习系统的应用，大幅提高了教学效率和学习体验，带来更加精准的教学内容和个性化的学习路径。人工智能在课程设计、学生成绩评估等方面的作用也日益凸显，为教学培训领域带来了全新的视野和思考方式。</a:t>
            </a:r>
            <a:endParaRPr lang="en-US" sz="2000" b="0" strike="noStrike" spc="-1">
              <a:solidFill>
                <a:srgbClr val="FFFFFF"/>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2</a:t>
            </a:r>
            <a:r>
              <a:rPr lang="zh-CN" sz="3600" b="1" strike="noStrike" spc="299">
                <a:solidFill>
                  <a:schemeClr val="accent3"/>
                </a:solidFill>
                <a:latin typeface="Arial"/>
                <a:ea typeface="微软雅黑"/>
              </a:rPr>
              <a:t>章 人工智能与在线教育的融合</a:t>
            </a:r>
            <a:endParaRPr lang="en-US" sz="3600" b="0" strike="noStrike" spc="-1">
              <a:solidFill>
                <a:schemeClr val="dk1"/>
              </a:solidFill>
              <a:latin typeface="Arial"/>
            </a:endParaRPr>
          </a:p>
        </p:txBody>
      </p:sp>
      <p:sp>
        <p:nvSpPr>
          <p:cNvPr id="12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31"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在线教育的兴起</a:t>
            </a:r>
            <a:endParaRPr lang="en-US" sz="2800" b="0" strike="noStrike" spc="-1">
              <a:solidFill>
                <a:srgbClr val="FFFFFF"/>
              </a:solidFill>
              <a:latin typeface="Arial"/>
            </a:endParaRPr>
          </a:p>
        </p:txBody>
      </p:sp>
      <p:sp>
        <p:nvSpPr>
          <p:cNvPr id="13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随着互联网技术的飞速发展，各类在线教育平台如雨后春笋般涌现。在线学习在灵活的学习方式、高质量的资源获取以及便捷的学习体验方面具有明显的优势。</a:t>
            </a:r>
            <a:endParaRPr lang="en-US" sz="1800" b="0" strike="noStrike" spc="-1">
              <a:solidFill>
                <a:srgbClr val="FFFFFF"/>
              </a:solidFill>
              <a:latin typeface="Arial"/>
            </a:endParaRPr>
          </a:p>
        </p:txBody>
      </p:sp>
      <p:sp>
        <p:nvSpPr>
          <p:cNvPr id="13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4"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人工智能在在线教育中的应用</a:t>
            </a:r>
            <a:endParaRPr lang="en-US" sz="3600" b="0" strike="noStrike" spc="-1">
              <a:solidFill>
                <a:schemeClr val="dk1"/>
              </a:solidFill>
              <a:latin typeface="Arial"/>
            </a:endParaRPr>
          </a:p>
        </p:txBody>
      </p:sp>
      <p:sp>
        <p:nvSpPr>
          <p:cNvPr id="135"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个性化推荐</a:t>
            </a:r>
            <a:endParaRPr lang="en-US" sz="1600" b="0" strike="noStrike" spc="-1">
              <a:solidFill>
                <a:srgbClr val="FFFFFF"/>
              </a:solidFill>
              <a:latin typeface="Arial"/>
            </a:endParaRPr>
          </a:p>
        </p:txBody>
      </p:sp>
      <p:sp>
        <p:nvSpPr>
          <p:cNvPr id="136"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智能化知识推荐系统</a:t>
            </a:r>
            <a:endParaRPr lang="en-US" sz="2000" b="0" strike="noStrike" spc="-1">
              <a:solidFill>
                <a:srgbClr val="FFFFFF"/>
              </a:solidFill>
              <a:latin typeface="Arial"/>
            </a:endParaRPr>
          </a:p>
        </p:txBody>
      </p:sp>
      <p:sp>
        <p:nvSpPr>
          <p:cNvPr id="137"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互动教学</a:t>
            </a:r>
            <a:endParaRPr lang="en-US" sz="1600" b="0" strike="noStrike" spc="-1">
              <a:solidFill>
                <a:srgbClr val="FFFFFF"/>
              </a:solidFill>
              <a:latin typeface="Arial"/>
            </a:endParaRPr>
          </a:p>
        </p:txBody>
      </p:sp>
      <p:sp>
        <p:nvSpPr>
          <p:cNvPr id="138"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虚拟教师</a:t>
            </a:r>
            <a:endParaRPr lang="en-US" sz="2000" b="0" strike="noStrike" spc="-1">
              <a:solidFill>
                <a:srgbClr val="FFFFFF"/>
              </a:solidFill>
              <a:latin typeface="Arial"/>
            </a:endParaRPr>
          </a:p>
        </p:txBody>
      </p:sp>
      <p:sp>
        <p:nvSpPr>
          <p:cNvPr id="139"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定制学习</a:t>
            </a:r>
            <a:endParaRPr lang="en-US" sz="1600" b="0" strike="noStrike" spc="-1">
              <a:solidFill>
                <a:srgbClr val="FFFFFF"/>
              </a:solidFill>
              <a:latin typeface="Arial"/>
            </a:endParaRPr>
          </a:p>
        </p:txBody>
      </p:sp>
      <p:sp>
        <p:nvSpPr>
          <p:cNvPr id="140"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个性化学习路径规划</a:t>
            </a:r>
            <a:endParaRPr lang="en-US" sz="2000" b="0" strike="noStrike" spc="-1">
              <a:solidFill>
                <a:srgbClr val="FFFFFF"/>
              </a:solidFill>
              <a:latin typeface="Arial"/>
            </a:endParaRPr>
          </a:p>
        </p:txBody>
      </p:sp>
      <p:sp>
        <p:nvSpPr>
          <p:cNvPr id="141"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42"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3"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人工智能与</a:t>
            </a:r>
            <a:r>
              <a:rPr lang="en-US" sz="3600" b="1" strike="noStrike" spc="299">
                <a:solidFill>
                  <a:schemeClr val="accent3"/>
                </a:solidFill>
                <a:latin typeface="Arial"/>
                <a:ea typeface="微软雅黑"/>
              </a:rPr>
              <a:t>MOOC</a:t>
            </a:r>
            <a:r>
              <a:rPr lang="zh-CN" sz="3600" b="1" strike="noStrike" spc="299">
                <a:solidFill>
                  <a:schemeClr val="accent3"/>
                </a:solidFill>
                <a:latin typeface="Arial"/>
                <a:ea typeface="微软雅黑"/>
              </a:rPr>
              <a:t>的结合</a:t>
            </a:r>
            <a:endParaRPr lang="en-US" sz="3600" b="0" strike="noStrike" spc="-1">
              <a:solidFill>
                <a:schemeClr val="dk1"/>
              </a:solidFill>
              <a:latin typeface="Arial"/>
            </a:endParaRPr>
          </a:p>
        </p:txBody>
      </p:sp>
      <p:sp>
        <p:nvSpPr>
          <p:cNvPr id="144"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大规模开放在线课程</a:t>
            </a:r>
            <a:endParaRPr lang="en-US" sz="1600" b="0" strike="noStrike" spc="-1">
              <a:solidFill>
                <a:srgbClr val="FFFFFF"/>
              </a:solidFill>
              <a:latin typeface="Arial"/>
            </a:endParaRPr>
          </a:p>
        </p:txBody>
      </p:sp>
      <p:sp>
        <p:nvSpPr>
          <p:cNvPr id="145"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3"/>
                </a:solidFill>
                <a:latin typeface="微软雅黑"/>
                <a:ea typeface="微软雅黑"/>
              </a:rPr>
              <a:t>MOOC</a:t>
            </a:r>
            <a:r>
              <a:rPr lang="zh-CN" sz="2000" b="1" strike="noStrike" spc="-1">
                <a:solidFill>
                  <a:schemeClr val="accent3"/>
                </a:solidFill>
                <a:latin typeface="微软雅黑"/>
                <a:ea typeface="微软雅黑"/>
              </a:rPr>
              <a:t>概念介绍</a:t>
            </a:r>
            <a:endParaRPr lang="en-US" sz="2000" b="0" strike="noStrike" spc="-1">
              <a:solidFill>
                <a:srgbClr val="FFFFFF"/>
              </a:solidFill>
              <a:latin typeface="Arial"/>
            </a:endParaRPr>
          </a:p>
        </p:txBody>
      </p:sp>
      <p:sp>
        <p:nvSpPr>
          <p:cNvPr id="146"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147"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148"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个性化学习</a:t>
            </a:r>
            <a:endParaRPr lang="en-US" sz="1600" b="0" strike="noStrike" spc="-1">
              <a:solidFill>
                <a:srgbClr val="FFFFFF"/>
              </a:solidFill>
              <a:latin typeface="Arial"/>
            </a:endParaRPr>
          </a:p>
        </p:txBody>
      </p:sp>
      <p:sp>
        <p:nvSpPr>
          <p:cNvPr id="149"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3"/>
                </a:solidFill>
                <a:latin typeface="微软雅黑"/>
                <a:ea typeface="微软雅黑"/>
              </a:rPr>
              <a:t>MOOC</a:t>
            </a:r>
            <a:r>
              <a:rPr lang="zh-CN" sz="2000" b="1" strike="noStrike" spc="-1">
                <a:solidFill>
                  <a:schemeClr val="accent3"/>
                </a:solidFill>
                <a:latin typeface="微软雅黑"/>
                <a:ea typeface="微软雅黑"/>
              </a:rPr>
              <a:t>的未来发展趋势</a:t>
            </a:r>
            <a:endParaRPr lang="en-US" sz="2000" b="0" strike="noStrike" spc="-1">
              <a:solidFill>
                <a:srgbClr val="FFFFFF"/>
              </a:solidFill>
              <a:latin typeface="Arial"/>
            </a:endParaRPr>
          </a:p>
        </p:txBody>
      </p:sp>
      <p:sp>
        <p:nvSpPr>
          <p:cNvPr id="15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151"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智能作业批改</a:t>
            </a:r>
            <a:endParaRPr lang="en-US" sz="1600" b="0" strike="noStrike" spc="-1">
              <a:solidFill>
                <a:srgbClr val="FFFFFF"/>
              </a:solidFill>
              <a:latin typeface="Arial"/>
            </a:endParaRPr>
          </a:p>
        </p:txBody>
      </p:sp>
      <p:sp>
        <p:nvSpPr>
          <p:cNvPr id="152"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人工智能在</a:t>
            </a:r>
            <a:r>
              <a:rPr lang="en-US" sz="2000" b="1" strike="noStrike" spc="-1">
                <a:solidFill>
                  <a:schemeClr val="accent3"/>
                </a:solidFill>
                <a:latin typeface="微软雅黑"/>
                <a:ea typeface="微软雅黑"/>
              </a:rPr>
              <a:t>MOOC</a:t>
            </a:r>
            <a:r>
              <a:rPr lang="zh-CN" sz="2000" b="1" strike="noStrike" spc="-1">
                <a:solidFill>
                  <a:schemeClr val="accent3"/>
                </a:solidFill>
                <a:latin typeface="微软雅黑"/>
                <a:ea typeface="微软雅黑"/>
              </a:rPr>
              <a:t>中的应用案例</a:t>
            </a:r>
            <a:endParaRPr lang="en-US" sz="20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54"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人工智能在远程教学中的优势</a:t>
            </a:r>
            <a:endParaRPr lang="en-US" sz="1800" b="0" strike="noStrike" spc="-1">
              <a:solidFill>
                <a:srgbClr val="FFFFFF"/>
              </a:solidFill>
              <a:latin typeface="Arial"/>
            </a:endParaRPr>
          </a:p>
        </p:txBody>
      </p:sp>
      <p:sp>
        <p:nvSpPr>
          <p:cNvPr id="155"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智能监控学习进度</a:t>
            </a:r>
            <a:endParaRPr lang="en-US" sz="1400" b="0" strike="noStrike" spc="-1">
              <a:solidFill>
                <a:srgbClr val="FFFFFF"/>
              </a:solidFill>
              <a:latin typeface="Arial"/>
            </a:endParaRPr>
          </a:p>
          <a:p>
            <a:r>
              <a:rPr lang="zh-CN" sz="1400" b="0" strike="noStrike" spc="-1">
                <a:solidFill>
                  <a:schemeClr val="accent3"/>
                </a:solidFill>
                <a:latin typeface="微软雅黑"/>
                <a:ea typeface="微软雅黑"/>
              </a:rPr>
              <a:t>个性化辅导提醒</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智能评价学习效果</a:t>
            </a:r>
            <a:endParaRPr lang="en-US" sz="1400" b="0" strike="noStrike" spc="-1">
              <a:solidFill>
                <a:srgbClr val="FFFFFF"/>
              </a:solidFill>
              <a:latin typeface="Arial"/>
            </a:endParaRPr>
          </a:p>
        </p:txBody>
      </p:sp>
      <p:sp>
        <p:nvSpPr>
          <p:cNvPr id="15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57"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远程教学中的挑战与解决方案</a:t>
            </a:r>
            <a:endParaRPr lang="en-US" sz="1800" b="0" strike="noStrike" spc="-1">
              <a:solidFill>
                <a:srgbClr val="FFFFFF"/>
              </a:solidFill>
              <a:latin typeface="Arial"/>
            </a:endParaRPr>
          </a:p>
        </p:txBody>
      </p:sp>
      <p:sp>
        <p:nvSpPr>
          <p:cNvPr id="158"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网络稳定问题</a:t>
            </a:r>
            <a:endParaRPr lang="en-US" sz="1400" b="0" strike="noStrike" spc="-1">
              <a:solidFill>
                <a:srgbClr val="FFFFFF"/>
              </a:solidFill>
              <a:latin typeface="Arial"/>
            </a:endParaRPr>
          </a:p>
          <a:p>
            <a:r>
              <a:rPr lang="zh-CN" sz="1400" b="0" strike="noStrike" spc="-1">
                <a:solidFill>
                  <a:schemeClr val="accent3"/>
                </a:solidFill>
                <a:latin typeface="微软雅黑"/>
                <a:ea typeface="微软雅黑"/>
              </a:rPr>
              <a:t>互动性不足</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难以保证学习质量</a:t>
            </a:r>
            <a:endParaRPr lang="en-US" sz="1400" b="0" strike="noStrike" spc="-1">
              <a:solidFill>
                <a:srgbClr val="FFFFFF"/>
              </a:solidFill>
              <a:latin typeface="Arial"/>
            </a:endParaRPr>
          </a:p>
        </p:txBody>
      </p:sp>
      <p:sp>
        <p:nvSpPr>
          <p:cNvPr id="15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60"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FFFFFF"/>
              </a:solidFill>
              <a:latin typeface="Arial"/>
            </a:endParaRPr>
          </a:p>
        </p:txBody>
      </p:sp>
      <p:sp>
        <p:nvSpPr>
          <p:cNvPr id="161"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
        <p:nvSpPr>
          <p:cNvPr id="162"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人工智能技术在远程教学中的应用</a:t>
            </a:r>
            <a:endParaRPr lang="en-US" sz="3600" b="0" strike="noStrike" spc="-1">
              <a:solidFill>
                <a:schemeClr val="dk1"/>
              </a:solidFill>
              <a:latin typeface="Arial"/>
            </a:endParaRPr>
          </a:p>
        </p:txBody>
      </p:sp>
      <p:sp>
        <p:nvSpPr>
          <p:cNvPr id="16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64"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远程教学的特点</a:t>
            </a:r>
            <a:endParaRPr lang="en-US" sz="1800" b="0" strike="noStrike" spc="-1">
              <a:solidFill>
                <a:srgbClr val="FFFFFF"/>
              </a:solidFill>
              <a:latin typeface="Arial"/>
            </a:endParaRPr>
          </a:p>
        </p:txBody>
      </p:sp>
      <p:sp>
        <p:nvSpPr>
          <p:cNvPr id="165"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地域无限制</a:t>
            </a:r>
            <a:endParaRPr lang="en-US" sz="1400" b="0" strike="noStrike" spc="-1">
              <a:solidFill>
                <a:srgbClr val="FFFFFF"/>
              </a:solidFill>
              <a:latin typeface="Arial"/>
            </a:endParaRPr>
          </a:p>
          <a:p>
            <a:r>
              <a:rPr lang="zh-CN" sz="1400" b="0" strike="noStrike" spc="-1">
                <a:solidFill>
                  <a:schemeClr val="accent3"/>
                </a:solidFill>
                <a:latin typeface="微软雅黑"/>
                <a:ea typeface="微软雅黑"/>
              </a:rPr>
              <a:t>时间灵活安排</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便于跨国合作</a:t>
            </a:r>
            <a:endParaRPr lang="en-US" sz="1400" b="0" strike="noStrike" spc="-1">
              <a:solidFill>
                <a:srgbClr val="FFFFFF"/>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6"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fontScale="75000" lnSpcReduction="20000"/>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远程教学中的挑战与解决方案</a:t>
            </a:r>
            <a:endParaRPr lang="en-US" sz="3600" b="0" strike="noStrike" spc="-1">
              <a:solidFill>
                <a:schemeClr val="dk1"/>
              </a:solidFill>
              <a:latin typeface="Arial"/>
            </a:endParaRPr>
          </a:p>
        </p:txBody>
      </p:sp>
      <p:sp>
        <p:nvSpPr>
          <p:cNvPr id="167"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随着人工智能技术在远程教学中的广泛应用，尽管带来了诸多便利，但也不可避免地面临着一些挑战。例如，网络稳定问题需要通过技术手段加以解决，互动性不足可以通过虚拟实验室等方式提升，而难以保证学习质量则需要建立更有效的监控机制。</a:t>
            </a:r>
            <a:endParaRPr lang="en-US" sz="2000" b="0" strike="noStrike" spc="-1">
              <a:solidFill>
                <a:srgbClr val="FFFFFF"/>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9"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第三章 人工智能与教学内容创新</a:t>
            </a:r>
            <a:endParaRPr lang="en-US" sz="3600" b="0" strike="noStrike" spc="-1">
              <a:solidFill>
                <a:schemeClr val="dk1"/>
              </a:solidFill>
              <a:latin typeface="Arial"/>
            </a:endParaRPr>
          </a:p>
        </p:txBody>
      </p:sp>
      <p:sp>
        <p:nvSpPr>
          <p:cNvPr id="17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72"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深度学习在教材创作中的应用</a:t>
            </a:r>
            <a:endParaRPr lang="en-US" sz="1800" b="0" strike="noStrike" spc="-1">
              <a:solidFill>
                <a:srgbClr val="FFFFFF"/>
              </a:solidFill>
              <a:latin typeface="Arial"/>
            </a:endParaRPr>
          </a:p>
        </p:txBody>
      </p:sp>
      <p:sp>
        <p:nvSpPr>
          <p:cNvPr id="173"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深度学习算法被应用于教材创作，实现更加智能化的教学资源生成。</a:t>
            </a:r>
            <a:endParaRPr lang="en-US" sz="1400" b="0" strike="noStrike" spc="-1">
              <a:solidFill>
                <a:srgbClr val="FFFFFF"/>
              </a:solidFill>
              <a:latin typeface="Arial"/>
            </a:endParaRPr>
          </a:p>
        </p:txBody>
      </p:sp>
      <p:sp>
        <p:nvSpPr>
          <p:cNvPr id="17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75"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虚拟实验室的发展</a:t>
            </a:r>
            <a:endParaRPr lang="en-US" sz="1800" b="0" strike="noStrike" spc="-1">
              <a:solidFill>
                <a:srgbClr val="FFFFFF"/>
              </a:solidFill>
              <a:latin typeface="Arial"/>
            </a:endParaRPr>
          </a:p>
        </p:txBody>
      </p:sp>
      <p:sp>
        <p:nvSpPr>
          <p:cNvPr id="176"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虚拟实验室的建设使得学生可以通过虚拟环境进行实验操作，提升实践能力。</a:t>
            </a:r>
            <a:endParaRPr lang="en-US" sz="1400" b="0" strike="noStrike" spc="-1">
              <a:solidFill>
                <a:srgbClr val="FFFFFF"/>
              </a:solidFill>
              <a:latin typeface="Arial"/>
            </a:endParaRPr>
          </a:p>
        </p:txBody>
      </p:sp>
      <p:sp>
        <p:nvSpPr>
          <p:cNvPr id="17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78"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FFFFFF"/>
              </a:solidFill>
              <a:latin typeface="Arial"/>
            </a:endParaRPr>
          </a:p>
        </p:txBody>
      </p:sp>
      <p:sp>
        <p:nvSpPr>
          <p:cNvPr id="179"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
        <p:nvSpPr>
          <p:cNvPr id="180"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智能化教学资源生成</a:t>
            </a:r>
            <a:endParaRPr lang="en-US" sz="3600" b="0" strike="noStrike" spc="-1">
              <a:solidFill>
                <a:schemeClr val="dk1"/>
              </a:solidFill>
              <a:latin typeface="Arial"/>
            </a:endParaRPr>
          </a:p>
        </p:txBody>
      </p:sp>
      <p:sp>
        <p:nvSpPr>
          <p:cNvPr id="18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82"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智能教材编写工具</a:t>
            </a:r>
            <a:endParaRPr lang="en-US" sz="1800" b="0" strike="noStrike" spc="-1">
              <a:solidFill>
                <a:srgbClr val="FFFFFF"/>
              </a:solidFill>
              <a:latin typeface="Arial"/>
            </a:endParaRPr>
          </a:p>
        </p:txBody>
      </p:sp>
      <p:sp>
        <p:nvSpPr>
          <p:cNvPr id="183"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利用人工智能技术，自动生成个性化教材，提升教学效率。</a:t>
            </a:r>
            <a:endParaRPr lang="en-US" sz="14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4"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人工智能与创新教学方法</a:t>
            </a:r>
            <a:endParaRPr lang="en-US" sz="3600" b="0" strike="noStrike" spc="-1">
              <a:solidFill>
                <a:schemeClr val="dk1"/>
              </a:solidFill>
              <a:latin typeface="Arial"/>
            </a:endParaRPr>
          </a:p>
        </p:txBody>
      </p:sp>
      <p:sp>
        <p:nvSpPr>
          <p:cNvPr id="185"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利用游戏元素提高学习兴趣和参与度。</a:t>
            </a:r>
            <a:endParaRPr lang="en-US" sz="1600" b="0" strike="noStrike" spc="-1">
              <a:solidFill>
                <a:srgbClr val="FFFFFF"/>
              </a:solidFill>
              <a:latin typeface="Arial"/>
            </a:endParaRPr>
          </a:p>
        </p:txBody>
      </p:sp>
      <p:sp>
        <p:nvSpPr>
          <p:cNvPr id="186"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游戏化教学</a:t>
            </a:r>
            <a:endParaRPr lang="en-US" sz="2000" b="0" strike="noStrike" spc="-1">
              <a:solidFill>
                <a:srgbClr val="FFFFFF"/>
              </a:solidFill>
              <a:latin typeface="Arial"/>
            </a:endParaRPr>
          </a:p>
        </p:txBody>
      </p:sp>
      <p:sp>
        <p:nvSpPr>
          <p:cNvPr id="187"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188"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189"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借助虚拟现实技术创造沉浸式学习体验，提高学习效果。</a:t>
            </a:r>
            <a:endParaRPr lang="en-US" sz="1600" b="0" strike="noStrike" spc="-1">
              <a:solidFill>
                <a:srgbClr val="FFFFFF"/>
              </a:solidFill>
              <a:latin typeface="Arial"/>
            </a:endParaRPr>
          </a:p>
        </p:txBody>
      </p:sp>
      <p:sp>
        <p:nvSpPr>
          <p:cNvPr id="190"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虚拟现实技术在教育中的应用</a:t>
            </a:r>
            <a:endParaRPr lang="en-US" sz="2000" b="0" strike="noStrike" spc="-1">
              <a:solidFill>
                <a:srgbClr val="FFFFFF"/>
              </a:solidFill>
              <a:latin typeface="Arial"/>
            </a:endParaRPr>
          </a:p>
        </p:txBody>
      </p:sp>
      <p:sp>
        <p:nvSpPr>
          <p:cNvPr id="19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192"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通过仿真技术模拟真实场景，帮助学生理解抽象概念。</a:t>
            </a:r>
            <a:endParaRPr lang="en-US" sz="1600" b="0" strike="noStrike" spc="-1">
              <a:solidFill>
                <a:srgbClr val="FFFFFF"/>
              </a:solidFill>
              <a:latin typeface="Arial"/>
            </a:endParaRPr>
          </a:p>
        </p:txBody>
      </p:sp>
      <p:sp>
        <p:nvSpPr>
          <p:cNvPr id="193"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仿真教学</a:t>
            </a:r>
            <a:endParaRPr lang="en-US" sz="20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4"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人工智能与教学评估方法革新</a:t>
            </a:r>
            <a:endParaRPr lang="en-US" sz="3600" b="0" strike="noStrike" spc="-1">
              <a:solidFill>
                <a:schemeClr val="dk1"/>
              </a:solidFill>
              <a:latin typeface="Arial"/>
            </a:endParaRPr>
          </a:p>
        </p:txBody>
      </p:sp>
      <p:sp>
        <p:nvSpPr>
          <p:cNvPr id="195"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基于人工智能技术的评测系统，可以更全面、准确地评估学生学习情况。</a:t>
            </a:r>
            <a:endParaRPr lang="en-US" sz="1600" b="0" strike="noStrike" spc="-1">
              <a:solidFill>
                <a:srgbClr val="FFFFFF"/>
              </a:solidFill>
              <a:latin typeface="Arial"/>
            </a:endParaRPr>
          </a:p>
        </p:txBody>
      </p:sp>
      <p:sp>
        <p:nvSpPr>
          <p:cNvPr id="196"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智能化评测系统</a:t>
            </a:r>
            <a:endParaRPr lang="en-US" sz="2000" b="0" strike="noStrike" spc="-1">
              <a:solidFill>
                <a:srgbClr val="FFFFFF"/>
              </a:solidFill>
              <a:latin typeface="Arial"/>
            </a:endParaRPr>
          </a:p>
        </p:txBody>
      </p:sp>
      <p:sp>
        <p:nvSpPr>
          <p:cNvPr id="197"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利用虚拟实验技术进行教学评估，提高评估效率和准确度。</a:t>
            </a:r>
            <a:endParaRPr lang="en-US" sz="1600" b="0" strike="noStrike" spc="-1">
              <a:solidFill>
                <a:srgbClr val="FFFFFF"/>
              </a:solidFill>
              <a:latin typeface="Arial"/>
            </a:endParaRPr>
          </a:p>
        </p:txBody>
      </p:sp>
      <p:sp>
        <p:nvSpPr>
          <p:cNvPr id="198"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虚拟教学实验的评估</a:t>
            </a:r>
            <a:endParaRPr lang="en-US" sz="2000" b="0" strike="noStrike" spc="-1">
              <a:solidFill>
                <a:srgbClr val="FFFFFF"/>
              </a:solidFill>
              <a:latin typeface="Arial"/>
            </a:endParaRPr>
          </a:p>
        </p:txBody>
      </p:sp>
      <p:sp>
        <p:nvSpPr>
          <p:cNvPr id="199"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通过数据分析和机器学习，预测学生学习成效，为教学提供科学依据。</a:t>
            </a:r>
            <a:endParaRPr lang="en-US" sz="1600" b="0" strike="noStrike" spc="-1">
              <a:solidFill>
                <a:srgbClr val="FFFFFF"/>
              </a:solidFill>
              <a:latin typeface="Arial"/>
            </a:endParaRPr>
          </a:p>
        </p:txBody>
      </p:sp>
      <p:sp>
        <p:nvSpPr>
          <p:cNvPr id="200"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学习成效预测系统</a:t>
            </a:r>
            <a:endParaRPr lang="en-US" sz="2000" b="0" strike="noStrike" spc="-1">
              <a:solidFill>
                <a:srgbClr val="FFFFFF"/>
              </a:solidFill>
              <a:latin typeface="Arial"/>
            </a:endParaRPr>
          </a:p>
        </p:txBody>
      </p:sp>
      <p:sp>
        <p:nvSpPr>
          <p:cNvPr id="201"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202"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04"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人工智能与在线辅导服务</a:t>
            </a:r>
            <a:endParaRPr lang="en-US" sz="2800" b="0" strike="noStrike" spc="-1">
              <a:solidFill>
                <a:srgbClr val="FFFFFF"/>
              </a:solidFill>
              <a:latin typeface="Arial"/>
            </a:endParaRPr>
          </a:p>
        </p:txBody>
      </p:sp>
      <p:sp>
        <p:nvSpPr>
          <p:cNvPr id="205"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人工智能技术在在线辅导领域的应用不断丰富，智能化在线答疑系统和一对一辅导平台为学生提供个性化的学习辅导，提升学习效果。智能化辅导机器人则可以全天候为学生解答问题，帮助学生更好地掌握知识。</a:t>
            </a:r>
            <a:endParaRPr lang="en-US" sz="1800" b="0" strike="noStrike" spc="-1">
              <a:solidFill>
                <a:srgbClr val="FFFFFF"/>
              </a:solidFill>
              <a:latin typeface="Arial"/>
            </a:endParaRPr>
          </a:p>
        </p:txBody>
      </p:sp>
      <p:sp>
        <p:nvSpPr>
          <p:cNvPr id="20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https://d.book118.com/555111102014011130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138</Paragraphs>
  <Slides>21</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21</vt:i4>
      </vt:variant>
    </vt:vector>
  </HeadingPairs>
  <TitlesOfParts>
    <vt:vector baseType="lpstr" size="29">
      <vt:lpstr>Arial</vt:lpstr>
      <vt:lpstr>Calibri</vt:lpstr>
      <vt:lpstr>微软雅黑</vt:lpstr>
      <vt:lpstr>Times New Roman</vt:lpstr>
      <vt:lpstr>Wingdings</vt:lpstr>
      <vt:lpstr>Symbol</vt:lpstr>
      <vt:lpstr>DejaVu Sans</vt:lpstr>
      <vt:lpstr>Office Theme</vt:lpstr>
      <vt:lpstr>教学培训领域的人工智能全新视野揭示</vt:lpstr>
      <vt:lpstr>目录</vt:lpstr>
      <vt:lpstr>第1章 人工智能在教学培训领域的应用介绍</vt:lpstr>
      <vt:lpstr> </vt:lpstr>
      <vt:lpstr>人工智能教学辅助工具</vt:lpstr>
      <vt:lpstr>人工智能在课程设计中的应用</vt:lpstr>
      <vt:lpstr>人工智能在学生成绩评估中的作用</vt:lpstr>
      <vt:lpstr>教学培训领域的新趋势</vt:lpstr>
      <vt:lpstr>人工智能助力教学培训领域的发展</vt:lpstr>
      <vt:lpstr>第2章 人工智能与在线教育的融合</vt:lpstr>
      <vt:lpstr> </vt:lpstr>
      <vt:lpstr>人工智能在在线教育中的应用</vt:lpstr>
      <vt:lpstr>人工智能与MOOC的结合</vt:lpstr>
      <vt:lpstr>人工智能技术在远程教学中的应用</vt:lpstr>
      <vt:lpstr>远程教学中的挑战与解决方案</vt:lpstr>
      <vt:lpstr>第三章 人工智能与教学内容创新</vt:lpstr>
      <vt:lpstr>智能化教学资源生成</vt:lpstr>
      <vt:lpstr>人工智能与创新教学方法</vt:lpstr>
      <vt:lpstr>人工智能与教学评估方法革新</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2024-09-29T15:05:18.144</cp:lastPrinted>
  <dcterms:created xsi:type="dcterms:W3CDTF">2024-09-29T07:05:18Z</dcterms:created>
  <dcterms:modified xsi:type="dcterms:W3CDTF">2024-09-29T07:05:20Z</dcterms:modified>
</cp:coreProperties>
</file>