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7FBBF6-F9E3-483D-83DE-57B4AB0051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170A4F-7066-4B2E-B412-46B4F5970B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894BB1-F316-4398-9BA6-695E4721F4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6F95198-6D21-4B8A-8F20-D448E6EB7E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439435-298D-4E99-A392-7D36B9E367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2F7E91-6D98-4512-A0D5-3A0D2C3720A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74C809-7D38-46D4-90A6-1FF09668A7E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189B3B-4DA0-4FFB-9CBA-1CCE3348D8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AAFC46-E65C-47BF-86EA-27775BD6D2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F5106D-27C7-4B8C-9699-A670F0D07D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0DE39A-3F10-4011-9EE7-6D64EF5C51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5112320102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微软雅黑" panose="020b0503020204020204" charset="-122"/>
                <a:ea typeface="微软雅黑" panose="020b0503020204020204" charset="-122"/>
                <a:cs typeface="微软雅黑" panose="020b0503020204020204" charset="-122"/>
              </a:rPr>
              <a:t>《5G通信关键技术》课件</a:t>
            </a:r>
            <a:endParaRPr lang="en-US" sz="5175" b="1">
              <a:solidFill>
                <a:srgbClr val="00AF57">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微软雅黑" panose="020b0503020204020204" charset="-122"/>
                <a:ea typeface="微软雅黑" panose="020b0503020204020204" charset="-122"/>
                <a:cs typeface="微软雅黑" panose="020b0503020204020204" charset="-122"/>
              </a:rPr>
              <a:t>汇报人：AA</a:t>
            </a:r>
            <a:endParaRPr lang="en-US" sz="2025">
              <a:solidFill>
                <a:srgbClr val="00AF57">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微软雅黑" panose="020b0503020204020204" charset="-122"/>
                <a:ea typeface="微软雅黑" panose="020b0503020204020204" charset="-122"/>
                <a:cs typeface="微软雅黑" panose="020b0503020204020204" charset="-122"/>
              </a:rPr>
              <a:t>2024-01-19</a:t>
            </a:r>
            <a:endParaRPr lang="en-US" sz="2025">
              <a:solidFill>
                <a:srgbClr val="00AF57">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5G概述与愿景</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5G关键技术体系</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5G物理层关键技术</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5G网络层关键技术</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5G应用层关键技术</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5G安全与隐私保护技术</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微软雅黑" panose="020b0503020204020204" charset="-122"/>
                <a:ea typeface="微软雅黑" panose="020b0503020204020204" charset="-122"/>
                <a:cs typeface="微软雅黑" panose="020b0503020204020204" charset="-122"/>
              </a:rPr>
              <a:t>contents</a:t>
            </a:r>
            <a:endParaRPr lang="en-US" sz="5775" b="1">
              <a:solidFill>
                <a:schemeClr val="accent3">
                  <a:lumMod val="40000"/>
                  <a:lumOff val="60000"/>
                  <a:alpha val="34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目</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algn="ctr">
              <a:lnSpc>
                <a:spcPct val="125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录</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微软雅黑" panose="020b0503020204020204" charset="-122"/>
                <a:ea typeface="微软雅黑" panose="020b0503020204020204" charset="-122"/>
                <a:cs typeface="微软雅黑" panose="020b0503020204020204" charset="-122"/>
              </a:rPr>
              <a:t>01</a:t>
            </a:r>
            <a:endParaRPr lang="en-US" sz="7650" b="1">
              <a:solidFill>
                <a:srgbClr val="00AF57">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微软雅黑" panose="020b0503020204020204" charset="-122"/>
                <a:ea typeface="微软雅黑" panose="020b0503020204020204" charset="-122"/>
                <a:cs typeface="微软雅黑" panose="020b0503020204020204" charset="-122"/>
              </a:rPr>
              <a:t>5G概述与愿景</a:t>
            </a:r>
            <a:endParaRPr lang="en-US" sz="5175" b="1">
              <a:solidFill>
                <a:srgbClr val="00AF57">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5G网络的数据传输速率远高于4G，达到10Gbps以上，满足高清视频、大型数据文件等传输需求。</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高速率</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低时延</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大连接</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5G网络的时延降低至毫秒级，为实时性要求高的应用如自动驾驶、远程医疗等提供了可能。</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5G网络具备百万级设备连接能力，支持物联网、工业互联网等大规模应用场景。</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5G定义及特点</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61" r="25061"/>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移动互联网快速发展</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随着智能手机、平板电脑等移动设备的普及，人们对移动数据业务的需求不断增长，推动了5G网络的发展。</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物联网与工业互联网的兴起</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物联网和工业互联网的发展需要大规模、高速率、低时延的网络支持，5G网络正是满足这一需求的最佳选择。</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新兴业务与应用驱动</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高清视频、虚拟现实、增强现实等新兴业务和应用对网络性能提出了更高的要求，促进了5G技术的创新与发展。</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5G发展背景与趋势</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5" b="1">
                <a:solidFill>
                  <a:schemeClr val="accent2">
                    <a:alpha val="100000"/>
                  </a:schemeClr>
                </a:solidFill>
                <a:latin typeface="微软雅黑" panose="020b0503020204020204" charset="-122"/>
                <a:ea typeface="微软雅黑" panose="020b0503020204020204" charset="-122"/>
                <a:cs typeface="微软雅黑" panose="020b0503020204020204" charset="-122"/>
              </a:rPr>
              <a:t>增强移动宽带（eMBB）</a:t>
            </a:r>
            <a:endParaRPr lang="en-US" sz="1605" b="1">
              <a:solidFill>
                <a:schemeClr val="accent2">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面向移动互联网应用场景，提供极致用户体验的高速数据传输服务，如高清视频、在线游戏等。</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面向物联网应用场景，支持大规模、低功耗的设备连接和数据传输，如智能家居、智慧城市等。</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面向工业互联网等实时性要求高的应用场景，提供高可靠性、低时延的数据传输服务，如自动驾驶、远程医疗等。</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包括技术挑战、频谱资源挑战、网络安全挑战等。需要不断创新和完善5G技术标准和产业生态，以应对这些挑战并实现5G愿景。</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5" b="1">
                <a:solidFill>
                  <a:schemeClr val="accent2">
                    <a:alpha val="100000"/>
                  </a:schemeClr>
                </a:solidFill>
                <a:latin typeface="微软雅黑" panose="020b0503020204020204" charset="-122"/>
                <a:ea typeface="微软雅黑" panose="020b0503020204020204" charset="-122"/>
                <a:cs typeface="微软雅黑" panose="020b0503020204020204" charset="-122"/>
              </a:rPr>
              <a:t>海量机器类通信（mMTC）</a:t>
            </a:r>
            <a:endParaRPr lang="en-US" sz="1605" b="1">
              <a:solidFill>
                <a:schemeClr val="accent2">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5" b="1">
                <a:solidFill>
                  <a:schemeClr val="accent2">
                    <a:alpha val="100000"/>
                  </a:schemeClr>
                </a:solidFill>
                <a:latin typeface="微软雅黑" panose="020b0503020204020204" charset="-122"/>
                <a:ea typeface="微软雅黑" panose="020b0503020204020204" charset="-122"/>
                <a:cs typeface="微软雅黑" panose="020b0503020204020204" charset="-122"/>
              </a:rPr>
              <a:t>高可靠低时延通信（uRLLC）</a:t>
            </a:r>
            <a:endParaRPr lang="en-US" sz="1605" b="1">
              <a:solidFill>
                <a:schemeClr val="accent2">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5" b="1">
                <a:solidFill>
                  <a:schemeClr val="accent2">
                    <a:alpha val="100000"/>
                  </a:schemeClr>
                </a:solidFill>
                <a:latin typeface="微软雅黑" panose="020b0503020204020204" charset="-122"/>
                <a:ea typeface="微软雅黑" panose="020b0503020204020204" charset="-122"/>
                <a:cs typeface="微软雅黑" panose="020b0503020204020204" charset="-122"/>
              </a:rPr>
              <a:t>面临的挑战</a:t>
            </a:r>
            <a:endParaRPr lang="en-US" sz="1605" b="1">
              <a:solidFill>
                <a:schemeClr val="accent2">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5G应用场景及挑战</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微软雅黑" panose="020b0503020204020204" charset="-122"/>
                <a:ea typeface="微软雅黑" panose="020b0503020204020204" charset="-122"/>
                <a:cs typeface="微软雅黑" panose="020b0503020204020204" charset="-122"/>
              </a:rPr>
              <a:t>02</a:t>
            </a:r>
            <a:endParaRPr lang="en-US" sz="7650" b="1">
              <a:solidFill>
                <a:srgbClr val="00AF57">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微软雅黑" panose="020b0503020204020204" charset="-122"/>
                <a:ea typeface="微软雅黑" panose="020b0503020204020204" charset="-122"/>
                <a:cs typeface="微软雅黑" panose="020b0503020204020204" charset="-122"/>
              </a:rPr>
              <a:t>5G关键技术体系</a:t>
            </a:r>
            <a:endParaRPr lang="en-US" sz="5175" b="1">
              <a:solidFill>
                <a:srgbClr val="00AF57">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新型调制编码技术</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采用更高效的调制编码方案，如极化码、LDPC码等，提升数据传输速率和可靠性。</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毫米波通信技术</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利用毫米波频段丰富的频谱资源，实现高速率、低时延的无线传输。</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大规模MIMO技术</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通过增加天线数量，实现空间复用和分集增益，提高系统容量和频谱效率。</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10" name="Picture 10"/>
          <p:cNvPicPr>
            <a:picLocks noChangeAspect="1"/>
          </p:cNvPicPr>
          <p:nvPr/>
        </p:nvPicPr>
        <p:blipFill>
          <a:blip r:embed="rId2"/>
          <a:srcRect l="24000" r="2400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超高效能无线传输技术</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通过部署大量小基站，形成超密集网络，提升网络覆盖和容量。</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4" name="Picture 4"/>
          <p:cNvPicPr>
            <a:picLocks noChangeAspect="1"/>
          </p:cNvPicPr>
          <p:nvPr/>
        </p:nvPicPr>
        <p:blipFill>
          <a:blip r:embed="rId2"/>
          <a:srcRect l="23340" r="2334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8862" r="8862"/>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超密集组网技术</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实现不同基站间的协同传输和干扰管理，优化网络性能。</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网络协同技术</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采用非正交多址接入等新型技术，提高系统接入能力和频谱效率。</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新型多址接入技术</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高密度无线网络技术</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根据不同业务需求，灵活划分网络资源，提供定制化服务。</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6" name="Picture 6"/>
          <p:cNvPicPr>
            <a:picLocks noChangeAspect="1"/>
          </p:cNvPicPr>
          <p:nvPr/>
        </p:nvPicPr>
        <p:blipFill>
          <a:blip r:embed="rId2"/>
          <a:srcRect l="14292" r="142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网络切片技术</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将计算任务下沉到网络边缘，降低数据传输时延，提升用户体验。</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边缘计算技术</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10" name="Picture 10"/>
          <p:cNvPicPr>
            <a:picLocks noChangeAspect="1"/>
          </p:cNvPicPr>
          <p:nvPr/>
        </p:nvPicPr>
        <p:blipFill>
          <a:blip r:embed="rId3"/>
          <a:srcRect l="9167" r="91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实现网络的自动规划、配置、优化和恢复，提高网络运维效率。</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自组织网络技术</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灵活自组织网络技术</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panose="020f0502020204030204"/>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3214" b="13214"/>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0532" b="1053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286" b="1828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智能化网络管理技术</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大数据分析技术</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运用大数据分析手段，挖掘网络运行数据中的价值，指导网络优化和运维。</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人工智能技术</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引入机器学习、深度学习等人工智能技术，实现网络的智能化管理和运维。</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网络安全技术</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加强网络安全防护，保障5G网络的安全稳定运行。</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微软雅黑" panose="020b0503020204020204" charset="-122"/>
                <a:ea typeface="微软雅黑" panose="020b0503020204020204" charset="-122"/>
                <a:cs typeface="微软雅黑" panose="020b0503020204020204" charset="-122"/>
              </a:rPr>
              <a:t>03</a:t>
            </a:r>
            <a:endParaRPr lang="en-US" sz="7650" b="1">
              <a:solidFill>
                <a:srgbClr val="00AF57">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微软雅黑" panose="020b0503020204020204" charset="-122"/>
                <a:ea typeface="微软雅黑" panose="020b0503020204020204" charset="-122"/>
                <a:cs typeface="微软雅黑" panose="020b0503020204020204" charset="-122"/>
              </a:rPr>
              <a:t>5G物理层关键技术</a:t>
            </a:r>
            <a:endParaRPr lang="en-US" sz="5175" b="1">
              <a:solidFill>
                <a:srgbClr val="00AF57">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大规模MIMO技术是指在基站端配置数十根甚至上百根天线，同时服务多个用户，通过空分复用技术提升系统频谱效率和功率效率。</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定义</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大规模MIMO技术可以显著提高系统容量和频谱效率，降低用户间干扰，提升网络覆盖和用户体验。</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优势</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大规模MIMO技术面临着信道建模、信号处理、天线设计和部署等方面的挑战。</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挑战</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9" name="Picture 9"/>
          <p:cNvPicPr>
            <a:picLocks noChangeAspect="1"/>
          </p:cNvPicPr>
          <p:nvPr/>
        </p:nvPicPr>
        <p:blipFill>
          <a:blip r:embed="rId2"/>
          <a:srcRect l="12500" r="125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大规模MIMO技术</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全双工通信技术是指通信双方可以同时进行收发操作，实现真正意义上的双向通信。</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定义</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5" name="Picture 5"/>
          <p:cNvPicPr>
            <a:picLocks noChangeAspect="1"/>
          </p:cNvPicPr>
          <p:nvPr/>
        </p:nvPicPr>
        <p:blipFill>
          <a:blip r:embed="rId2"/>
          <a:srcRect l="20000" r="2000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全双工通信技术可以提高频谱利用率和系统吞吐量，降低端到端时延，提升网络性能。</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优势</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全双工通信技术面临着自干扰消除、信道估计和同步等方面的挑战。</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挑战</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全双工通信技术</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挑战</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新型多址接入技术面临着多用户干扰、资源分配和调度等方面的挑战。</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定义</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新型多址接入技术是指通过设计新的多址接入方式，支持更多用户同时接入网络，提高系统接入能力和资源利用率。</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优势</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新型多址接入技术可以提高系统接入容量和用户体验，降低信令开销和时延，提升网络性能。</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新型多址接入技术</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高速移动场景下的通信技术是指针对高速移动场景（如高铁、无人机等）设计专门的通信方案，保障用户在高速移动状态下的通信质量。</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定义</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高速移动场景下的通信技术可以提高用户在高速移动状态下的通信质量和稳定性，提升网络覆盖和用户体验。</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优势</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高速移动场景下的通信技术面临着多普勒频移、信道快速变化、信号同步等方面的挑战。</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挑战</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高速移动场景下的通信技术</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https://d.book118.com/555112320102011101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2024-09-09T14:05:33.533</cp:lastPrinted>
  <dcterms:created xsi:type="dcterms:W3CDTF">2024-09-09T06:05:33Z</dcterms:created>
  <dcterms:modified xsi:type="dcterms:W3CDTF">2024-09-09T06:05:35Z</dcterms:modified>
</cp:coreProperties>
</file>