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ADAFT+MS-UIGothic"/>
      <p:regular r:id="rId18"/>
    </p:embeddedFont>
    <p:embeddedFont>
      <p:font typeface="OTNRWH+RJHKBO+ArialMT"/>
      <p:regular r:id="rId19"/>
    </p:embeddedFont>
    <p:embeddedFont>
      <p:font typeface="SJLQDU+UTKFPK+MicrosoftYaHei"/>
      <p:regular r:id="rId20"/>
    </p:embeddedFont>
    <p:embeddedFont>
      <p:font typeface="UTCPKM+UGVOIM+Arial-BoldMT"/>
      <p:regular r:id="rId21"/>
    </p:embeddedFont>
    <p:embeddedFont>
      <p:font typeface="DOVVKU+MDWKLT+MicrosoftYaHei-Bold"/>
      <p:regular r:id="rId22"/>
    </p:embeddedFont>
    <p:embeddedFont>
      <p:font typeface="ANFADR+UTKFPK+MicrosoftYaHei"/>
      <p:regular r:id="rId23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font" Target="fonts/font6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E243F-ADD8-47EF-A294-E5521ACA9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D0DDF-E3EB-4E2F-8587-A66ADBF54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452BF-FBB6-4351-B927-2B625A940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21330-3215-47FE-BA61-BE77C8D14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19DFF5-A3BF-4023-B2FB-2065132F9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49C96D-0089-4DE5-92FA-7C1667801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C0581B-C5D7-401C-8531-7ED8E2BB6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6CBAD-E4B0-4DA2-8053-6F56F27F9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3C974-D50C-40E3-854D-18656D19E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BE880-87CB-4322-BE81-9735F005C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27C89-72FE-4556-A5D1-ED7CD019D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130322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KADAFT+MS-UIGothic"/>
                <a:cs typeface="KADAFT+MS-UIGothic"/>
              </a:rPr>
              <a:t>概率及概率分布教学件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404620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OTNRWH+RJHKBO+ArialMT"/>
                <a:cs typeface="OTNRWH+RJHKB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ADAFT+MS-UIGothic"/>
                <a:cs typeface="KADAFT+MS-UIGothic"/>
              </a:rPr>
              <a:t>概率及概率分布概述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OTNRWH+RJHKBO+ArialMT"/>
                <a:cs typeface="OTNRWH+RJHKB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ADAFT+MS-UIGothic"/>
                <a:cs typeface="KADAFT+MS-UIGothic"/>
              </a:rPr>
              <a:t>离散型概率分布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SJLQDU+UTKFPK+MicrosoftYaHei"/>
                <a:cs typeface="SJLQDU+UTKFP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3148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OTNRWH+RJHKBO+ArialMT"/>
                <a:cs typeface="OTNRWH+RJHKB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连续</a:t>
            </a:r>
            <a:r>
              <a:rPr sz="2400">
                <a:solidFill>
                  <a:srgbClr val="AF79DE"/>
                </a:solidFill>
                <a:latin typeface="KADAFT+MS-UIGothic"/>
                <a:cs typeface="KADAFT+MS-UIGothic"/>
              </a:rPr>
              <a:t>型概率分布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KADAFT+MS-UIGothic"/>
                <a:cs typeface="KADAFT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3863530"/>
            <a:ext cx="4790381" cy="1331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OTNRWH+RJHKBO+ArialMT"/>
                <a:cs typeface="OTNRWH+RJHKB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ADAFT+MS-UIGothic"/>
                <a:cs typeface="KADAFT+MS-UIGothic"/>
              </a:rPr>
              <a:t>概率及概率分布的定理与公式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OTNRWH+RJHKBO+ArialMT"/>
                <a:cs typeface="OTNRWH+RJHKB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ADAFT+MS-UIGothic"/>
                <a:cs typeface="KADAFT+MS-UIGothic"/>
              </a:rPr>
              <a:t>概率及概率分布的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KADAFT+MS-UIGothic"/>
                <a:cs typeface="KADAFT+MS-UIGothic"/>
              </a:rPr>
              <a:t>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UTCPKM+UGVOIM+Arial-BoldMT"/>
                <a:cs typeface="UTCPKM+UGVOIM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KADAFT+MS-UIGothic"/>
                <a:cs typeface="KADAFT+MS-UIGothic"/>
              </a:rPr>
              <a:t>概率及概率分布概述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ADAFT+MS-UIGothic"/>
                <a:cs typeface="KADAFT+MS-UIGothic"/>
              </a:rPr>
              <a:t>概率的定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KADAFT+MS-UIGothic"/>
                <a:cs typeface="KADAFT+MS-UIGothic"/>
              </a:rPr>
              <a:t>与性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概率是一种度量可能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性的数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，其范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在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0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到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1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概率的公理化定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是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由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DeMorgan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和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Frazer-Harnden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出的。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19050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概率的性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包括：非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范性、有限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可加性。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ADAFT+MS-UIGothic"/>
                <a:cs typeface="KADAFT+MS-UIGothic"/>
              </a:rPr>
              <a:t>随机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AF79DE"/>
                </a:solidFill>
                <a:latin typeface="KADAFT+MS-UIGothic"/>
                <a:cs typeface="KADAFT+MS-UIGothic"/>
              </a:rPr>
              <a:t>量及其分布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JLQDU+UTKFPK+MicrosoftYaHei"/>
                <a:cs typeface="SJLQDU+UTKFP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JLQDU+UTKFPK+MicrosoftYaHei"/>
                <a:cs typeface="SJLQDU+UTKFPK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JLQDU+UTKFPK+MicrosoftYaHei"/>
                <a:cs typeface="SJLQDU+UTKFPK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JLQDU+UTKFPK+MicrosoftYaHei"/>
                <a:cs typeface="SJLQDU+UTKFPK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随机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量是定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本空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上</a:t>
            </a:r>
          </a:p>
          <a:p>
            <a:pPr marL="60007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实值</a:t>
            </a: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函数。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离散随机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量的取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可以是一</a:t>
            </a:r>
          </a:p>
          <a:p>
            <a:pPr marL="25717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个非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整数或正整数。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36050" y="5190342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分布函数是一个从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本空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到</a:t>
            </a:r>
          </a:p>
          <a:p>
            <a:pPr marL="60007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数的映射。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357620" y="5335758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随机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量的取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是一个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300594" y="564436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ADAFT+MS-UIGothic"/>
                <a:cs typeface="KADAFT+MS-UIGothic"/>
              </a:rPr>
              <a:t>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ADAFT+MS-UIGothic"/>
                <a:cs typeface="KADAFT+MS-UIGothic"/>
              </a:rPr>
              <a:t>概率分布的数学模型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概率分布是描述随机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量取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的概率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律性的数学模型。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322066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的概率分布包括：均匀分布、正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分布、指数分布等。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248471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概率分布的参数包括：均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、方差、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准差等。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50520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不同概率分布的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景也不同，例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如正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分布适用于描述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量的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分布情况，而二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分布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适用于描述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离散型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量的分布情况。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UTCPKM+UGVOIM+Arial-BoldMT"/>
                <a:cs typeface="UTCPKM+UGVOIM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KADAFT+MS-UIGothic"/>
                <a:cs typeface="KADAFT+MS-UIGothic"/>
              </a:rPr>
              <a:t>离散型概率分布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ADAFT+MS-UIGothic"/>
                <a:cs typeface="KADAFT+MS-UIGothic"/>
              </a:rPr>
              <a:t>伯努利分布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KADAFT+MS-UIGothic"/>
                <a:cs typeface="KADAFT+MS-UIGothic"/>
              </a:rPr>
              <a:t>参数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251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伯努利分布的参数是成功的概率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p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表示在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中成功的可能性。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KADAFT+MS-UIGothic"/>
                <a:cs typeface="KADAFT+MS-UIGothic"/>
              </a:rPr>
              <a:t>定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322066" cy="13113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伯努利分布是一个离散概率分布，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描述的是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只有两种可能</a:t>
            </a:r>
          </a:p>
          <a:p>
            <a:pPr marL="19050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果（通常被称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成功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和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“</a:t>
            </a:r>
          </a:p>
          <a:p>
            <a:pPr marL="114300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败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）的概率分布。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KADAFT+MS-UIGothic"/>
                <a:cs typeface="KADAFT+MS-UIGothic"/>
              </a:rPr>
              <a:t>概率函数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2237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伯努利分布的概率函数表示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B(x;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193456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n, p)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，其中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x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是成功的次数，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n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次数，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p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是成功的概率。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ADAFT+MS-UIGothic"/>
                <a:cs typeface="KADAFT+MS-UIGothic"/>
              </a:rPr>
              <a:t>二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AF79DE"/>
                </a:solidFill>
                <a:latin typeface="KADAFT+MS-UIGothic"/>
                <a:cs typeface="KADAFT+MS-UIGothic"/>
              </a:rPr>
              <a:t>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OVVKU+MDWKLT+MicrosoftYaHei-Bold"/>
                <a:cs typeface="DOVVKU+MDWKL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OVVKU+MDWKLT+MicrosoftYaHei-Bold"/>
                <a:cs typeface="DOVVKU+MDWKL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OVVKU+MDWKLT+MicrosoftYaHei-Bold"/>
                <a:cs typeface="DOVVKU+MDWKL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KADAFT+MS-UIGothic"/>
                <a:cs typeface="KADAFT+MS-UIGothic"/>
              </a:rPr>
              <a:t>定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KADAFT+MS-UIGothic"/>
                <a:cs typeface="KADAFT+MS-UIGothic"/>
              </a:rPr>
              <a:t>参数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KADAFT+MS-UIGothic"/>
                <a:cs typeface="KADAFT+MS-UIGothic"/>
              </a:rPr>
              <a:t>概率函数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03423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分布是一个离散概率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分布，描述的是在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n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次独</a:t>
            </a:r>
          </a:p>
          <a:p>
            <a:pPr marL="0" marR="0">
              <a:lnSpc>
                <a:spcPts val="1562"/>
              </a:lnSpc>
              <a:spcBef>
                <a:spcPts val="16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立的是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/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中成功的次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数的概率分布。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分布的参数是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n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和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p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表示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次数和每次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成功的概率。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3605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分布的概率函数表示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 spc="148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B(x;</a:t>
            </a:r>
            <a:r>
              <a:rPr sz="1500" spc="15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 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n,</a:t>
            </a:r>
            <a:r>
              <a:rPr sz="1500" spc="15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 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p)</a:t>
            </a:r>
            <a:r>
              <a:rPr sz="1500" spc="64">
                <a:solidFill>
                  <a:srgbClr val="000000"/>
                </a:solidFill>
                <a:latin typeface="KADAFT+MS-UIGothic"/>
                <a:cs typeface="KADAFT+MS-UIGothic"/>
              </a:rPr>
              <a:t>，其中</a:t>
            </a:r>
            <a:r>
              <a:rPr sz="1500" spc="64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x</a:t>
            </a:r>
            <a:r>
              <a:rPr sz="1500" spc="64">
                <a:solidFill>
                  <a:srgbClr val="000000"/>
                </a:solidFill>
                <a:latin typeface="KADAFT+MS-UIGothic"/>
                <a:cs typeface="KADAFT+MS-UIGothic"/>
              </a:rPr>
              <a:t>是在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n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中成功的次数。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ADAFT+MS-UIGothic"/>
                <a:cs typeface="KADAFT+MS-UIGothic"/>
              </a:rPr>
              <a:t>泊松分布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KADAFT+MS-UIGothic"/>
                <a:cs typeface="KADAFT+MS-UIGothic"/>
              </a:rPr>
              <a:t>定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KADAFT+MS-UIGothic"/>
                <a:cs typeface="KADAFT+MS-UIGothic"/>
              </a:rPr>
              <a:t>参数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KADAFT+MS-UIGothic"/>
                <a:cs typeface="KADAFT+MS-UIGothic"/>
              </a:rPr>
              <a:t>概率函数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7658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泊松分布是一个离散概率分布，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描述的是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（或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位面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）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内随机事件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生的次数的概率分</a:t>
            </a:r>
          </a:p>
          <a:p>
            <a:pPr marL="1238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05679" y="4031988"/>
            <a:ext cx="289376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泊松分布的参数是</a:t>
            </a:r>
            <a:r>
              <a:rPr sz="1500">
                <a:solidFill>
                  <a:srgbClr val="000000"/>
                </a:solidFill>
                <a:latin typeface="ANFADR+UTKFPK+MicrosoftYaHei"/>
                <a:cs typeface="ANFADR+UTKFPK+MicrosoftYaHei"/>
              </a:rPr>
              <a:t>λ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，表示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57259" y="4031988"/>
            <a:ext cx="2999952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泊松分布的概率函数表示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P(x;</a:t>
            </a:r>
          </a:p>
          <a:p>
            <a:pPr marL="29209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NFADR+UTKFPK+MicrosoftYaHei"/>
                <a:cs typeface="ANFADR+UTKFPK+MicrosoftYaHei"/>
              </a:rPr>
              <a:t>λ)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，其中</a:t>
            </a:r>
            <a:r>
              <a:rPr sz="1500">
                <a:solidFill>
                  <a:srgbClr val="000000"/>
                </a:solidFill>
                <a:latin typeface="SJLQDU+UTKFPK+MicrosoftYaHei"/>
                <a:cs typeface="SJLQDU+UTKFPK+MicrosoftYaHei"/>
              </a:rPr>
              <a:t>x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是在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内随机</a:t>
            </a:r>
          </a:p>
          <a:p>
            <a:pPr marL="54228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事件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生的次数。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67250" y="430630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内随机事件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ADAFT+MS-UIGothic"/>
                <a:cs typeface="KADAFT+MS-UIGothic"/>
              </a:rPr>
              <a:t>生的平均次数。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ADAFT+MS-UIGothic"/>
                <a:cs typeface="KADAFT+MS-UIGothic"/>
              </a:rPr>
              <a:t>离散型概率分布的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F79DE"/>
                </a:solidFill>
                <a:latin typeface="KADAFT+MS-UIGothic"/>
                <a:cs typeface="KADAFT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5705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伯努利分布在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学和保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险业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域有广泛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用。例如，在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学中，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40075" y="1851397"/>
            <a:ext cx="54032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伯努利分布可用于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算某个基因座位的后代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的概率。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040379" y="3358252"/>
            <a:ext cx="6863122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分布在生物学、社会学和心理学等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域有广泛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用。例如，在生物</a:t>
            </a:r>
          </a:p>
          <a:p>
            <a:pPr marL="1310004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学中，二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分布可用于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算在</a:t>
            </a:r>
            <a:r>
              <a:rPr sz="1500">
                <a:solidFill>
                  <a:srgbClr val="FFFFFF"/>
                </a:solidFill>
                <a:latin typeface="SJLQDU+UTKFPK+MicrosoftYaHei"/>
                <a:cs typeface="SJLQDU+UTKFPK+MicrosoftYaHei"/>
              </a:rPr>
              <a:t>n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尝试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中成功</a:t>
            </a:r>
            <a:r>
              <a:rPr sz="1500">
                <a:solidFill>
                  <a:srgbClr val="FFFFFF"/>
                </a:solidFill>
                <a:latin typeface="SJLQDU+UTKFPK+MicrosoftYaHei"/>
                <a:cs typeface="SJLQDU+UTKFPK+MicrosoftYaHei"/>
              </a:rPr>
              <a:t>x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次的概率。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40075" y="5140063"/>
            <a:ext cx="657053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泊松分布在物理学、工程学和保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险业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域有广泛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用。例如，在物理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学中，泊松分布在描述放射性衰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和粒子碰撞等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问题时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有重要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ADAFT+MS-UIGothic"/>
                <a:cs typeface="KADAFT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UTCPKM+UGVOIM+Arial-BoldMT"/>
                <a:cs typeface="UTCPKM+UGVOIM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426375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816BB7"/>
                </a:solidFill>
                <a:latin typeface="KADAFT+MS-UIGothic"/>
                <a:cs typeface="KADAFT+MS-UIGothic"/>
              </a:rPr>
              <a:t>型概率分布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ADAFT+MS-UIGothic"/>
                <a:cs typeface="KADAFT+MS-UIGothic"/>
              </a:rPr>
              <a:t>正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AF79DE"/>
                </a:solidFill>
                <a:latin typeface="KADAFT+MS-UIGothic"/>
                <a:cs typeface="KADAFT+MS-UIGothic"/>
              </a:rPr>
              <a:t>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1545" y="235821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OVVKU+MDWKLT+MicrosoftYaHei-Bold"/>
                <a:cs typeface="DOVVKU+MDWKL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95495" y="2361386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OVVKU+MDWKLT+MicrosoftYaHei-Bold"/>
                <a:cs typeface="DOVVKU+MDWKL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84365" y="2361386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OVVKU+MDWKLT+MicrosoftYaHei-Bold"/>
                <a:cs typeface="DOVVKU+MDWKL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398634" y="235821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OVVKU+MDWKLT+MicrosoftYaHei-Bold"/>
                <a:cs typeface="DOVVKU+MDWKLT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278379" y="374459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228A"/>
                </a:solidFill>
                <a:latin typeface="KADAFT+MS-UIGothic"/>
                <a:cs typeface="KADAFT+MS-UIGothic"/>
              </a:rPr>
              <a:t>定</a:t>
            </a:r>
            <a:r>
              <a:rPr sz="1550">
                <a:solidFill>
                  <a:srgbClr val="59228A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374459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228A"/>
                </a:solidFill>
                <a:latin typeface="KADAFT+MS-UIGothic"/>
                <a:cs typeface="KADAFT+MS-UIGothic"/>
              </a:rPr>
              <a:t>数学表达式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78980" y="374459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228A"/>
                </a:solidFill>
                <a:latin typeface="KADAFT+MS-UIGothic"/>
                <a:cs typeface="KADAFT+MS-UIGothic"/>
              </a:rPr>
              <a:t>特征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84359" y="374459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228A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59228A"/>
                </a:solidFill>
                <a:latin typeface="KADAFT+MS-UIGothic"/>
                <a:cs typeface="KADAFT+MS-UIGothic"/>
              </a:rPr>
              <a:t>用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630679" y="4187031"/>
            <a:ext cx="17526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正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态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分布是一种常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见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的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036059" y="4187031"/>
            <a:ext cx="2029872" cy="1213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正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态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分布的概率密度函数</a:t>
            </a:r>
          </a:p>
          <a:p>
            <a:pPr marL="0" marR="0">
              <a:lnSpc>
                <a:spcPts val="125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59228A"/>
                </a:solidFill>
                <a:latin typeface="SJLQDU+UTKFPK+MicrosoftYaHei"/>
                <a:cs typeface="SJLQDU+UTKFPK+MicrosoftYaHei"/>
              </a:rPr>
              <a:t>f(x) = </a:t>
            </a:r>
            <a:r>
              <a:rPr sz="1200">
                <a:solidFill>
                  <a:srgbClr val="59228A"/>
                </a:solidFill>
                <a:latin typeface="ANFADR+UTKFPK+MicrosoftYaHei"/>
                <a:cs typeface="ANFADR+UTKFPK+MicrosoftYaHei"/>
              </a:rPr>
              <a:t>1/√(2πσ^2)</a:t>
            </a:r>
            <a:r>
              <a:rPr sz="1200" spc="55">
                <a:solidFill>
                  <a:srgbClr val="59228A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59228A"/>
                </a:solidFill>
                <a:latin typeface="SJLQDU+UTKFPK+MicrosoftYaHei"/>
                <a:cs typeface="SJLQDU+UTKFPK+MicrosoftYaHei"/>
              </a:rPr>
              <a:t>*</a:t>
            </a:r>
          </a:p>
          <a:p>
            <a:pPr marL="0" marR="0">
              <a:lnSpc>
                <a:spcPts val="1250"/>
              </a:lnSpc>
              <a:spcBef>
                <a:spcPts val="859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ANFADR+UTKFPK+MicrosoftYaHei"/>
                <a:cs typeface="ANFADR+UTKFPK+MicrosoftYaHei"/>
              </a:rPr>
              <a:t>exp(-(x-μ)^2/(2σ^2))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，</a:t>
            </a:r>
          </a:p>
          <a:p>
            <a:pPr marL="0" marR="0">
              <a:lnSpc>
                <a:spcPts val="125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其中</a:t>
            </a:r>
            <a:r>
              <a:rPr sz="1200">
                <a:solidFill>
                  <a:srgbClr val="59228A"/>
                </a:solidFill>
                <a:latin typeface="ANFADR+UTKFPK+MicrosoftYaHei"/>
                <a:cs typeface="ANFADR+UTKFPK+MicrosoftYaHei"/>
              </a:rPr>
              <a:t>μ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均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值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，</a:t>
            </a:r>
            <a:r>
              <a:rPr sz="1200">
                <a:solidFill>
                  <a:srgbClr val="59228A"/>
                </a:solidFill>
                <a:latin typeface="ANFADR+UTKFPK+MicrosoftYaHei"/>
                <a:cs typeface="ANFADR+UTKFPK+MicrosoftYaHei"/>
              </a:rPr>
              <a:t>σ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为标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准差。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431279" y="4187031"/>
            <a:ext cx="1752600" cy="9393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正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态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分布的曲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线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形状呈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现钟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形，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称性好，且</a:t>
            </a:r>
          </a:p>
          <a:p>
            <a:pPr marL="0" marR="0">
              <a:lnSpc>
                <a:spcPts val="1250"/>
              </a:lnSpc>
              <a:spcBef>
                <a:spcPts val="859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均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值为</a:t>
            </a:r>
            <a:r>
              <a:rPr sz="1200">
                <a:solidFill>
                  <a:srgbClr val="59228A"/>
                </a:solidFill>
                <a:latin typeface="ANFADR+UTKFPK+MicrosoftYaHei"/>
                <a:cs typeface="ANFADR+UTKFPK+MicrosoftYaHei"/>
              </a:rPr>
              <a:t>μ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，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准差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59228A"/>
                </a:solidFill>
                <a:latin typeface="ANFADR+UTKFPK+MicrosoftYaHei"/>
                <a:cs typeface="ANFADR+UTKFPK+MicrosoftYaHei"/>
              </a:rPr>
              <a:t>σ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836659" y="4187031"/>
            <a:ext cx="1868983" cy="1203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正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态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分布在自然和社会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科学中都有广泛的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用，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如人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类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的身高、考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试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分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数、生物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实验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数据等。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630679" y="4461351"/>
            <a:ext cx="1752600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连续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型概率分布，其概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率密度函数具有</a:t>
            </a: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钟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形曲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59228A"/>
                </a:solidFill>
                <a:latin typeface="SimSun"/>
                <a:cs typeface="SimSun"/>
              </a:rPr>
              <a:t>线</a:t>
            </a:r>
            <a:r>
              <a:rPr sz="1200">
                <a:solidFill>
                  <a:srgbClr val="59228A"/>
                </a:solidFill>
                <a:latin typeface="KADAFT+MS-UIGothic"/>
                <a:cs typeface="KADAFT+MS-UIGothic"/>
              </a:rPr>
              <a:t>形状。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https://d.book118.com/555113032234011113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KADAFT+MS-UIGothic</vt:lpstr>
      <vt:lpstr>OTNRWH+RJHKBO+ArialMT</vt:lpstr>
      <vt:lpstr>Times New Roman</vt:lpstr>
      <vt:lpstr>SJLQDU+UTKFPK+MicrosoftYaHei</vt:lpstr>
      <vt:lpstr>SimSun</vt:lpstr>
      <vt:lpstr>UTCPKM+UGVOIM+Arial-BoldMT</vt:lpstr>
      <vt:lpstr>DOVVKU+MDWKLT+MicrosoftYaHei-Bold</vt:lpstr>
      <vt:lpstr>ANFADR+UTKFPK+MicrosoftYaHei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2024-09-20T13:09:14.977</cp:lastPrinted>
  <dcterms:created xsi:type="dcterms:W3CDTF">2024-09-20T05:09:14Z</dcterms:created>
  <dcterms:modified xsi:type="dcterms:W3CDTF">2024-09-20T05:09:16Z</dcterms:modified>
</cp:coreProperties>
</file>