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35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94261-9B1B-4FD8-96A8-D8632C216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3A098-BAA4-4D4B-BA23-D0AA6EC06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AB27F-C915-452F-AB10-21A6080FD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EF063E-1BB9-40B8-98EB-9722416E4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A251DF-78CC-4081-8FCC-2252FBF26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3E2E62-D2A2-44E1-8091-F2C36DBD3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05E49E-A8C4-4541-9867-055C16E29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7135F5-D54F-4CB9-8D12-84D72C53B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AF04EE-34F8-4D2C-8FE5-9654CF3D2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12F88-FC88-4083-8E92-AFCAC0910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7611F-0893-4962-9E16-AD33F76A4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19" Type="http://schemas.openxmlformats.org/officeDocument/2006/relationships/tags" Target="../tags/tag184.xml" /><Relationship Id="rId2" Type="http://schemas.openxmlformats.org/officeDocument/2006/relationships/tags" Target="../tags/tag167.xml" /><Relationship Id="rId20" Type="http://schemas.openxmlformats.org/officeDocument/2006/relationships/tags" Target="../tags/tag185.xml" /><Relationship Id="rId21" Type="http://schemas.openxmlformats.org/officeDocument/2006/relationships/tags" Target="../tags/tag186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20" Type="http://schemas.openxmlformats.org/officeDocument/2006/relationships/tags" Target="../tags/tag205.xml" /><Relationship Id="rId21" Type="http://schemas.openxmlformats.org/officeDocument/2006/relationships/tags" Target="../tags/tag206.xml" /><Relationship Id="rId22" Type="http://schemas.openxmlformats.org/officeDocument/2006/relationships/tags" Target="../tags/tag207.xml" /><Relationship Id="rId23" Type="http://schemas.openxmlformats.org/officeDocument/2006/relationships/tags" Target="../tags/tag208.xml" /><Relationship Id="rId24" Type="http://schemas.openxmlformats.org/officeDocument/2006/relationships/tags" Target="../tags/tag209.xml" /><Relationship Id="rId25" Type="http://schemas.openxmlformats.org/officeDocument/2006/relationships/tags" Target="../tags/tag210.xml" /><Relationship Id="rId26" Type="http://schemas.openxmlformats.org/officeDocument/2006/relationships/tags" Target="../tags/tag211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18" Type="http://schemas.openxmlformats.org/officeDocument/2006/relationships/tags" Target="../tags/tag228.xml" /><Relationship Id="rId19" Type="http://schemas.openxmlformats.org/officeDocument/2006/relationships/tags" Target="../tags/tag229.xml" /><Relationship Id="rId2" Type="http://schemas.openxmlformats.org/officeDocument/2006/relationships/tags" Target="../tags/tag212.xml" /><Relationship Id="rId20" Type="http://schemas.openxmlformats.org/officeDocument/2006/relationships/tags" Target="../tags/tag230.xml" /><Relationship Id="rId21" Type="http://schemas.openxmlformats.org/officeDocument/2006/relationships/tags" Target="../tags/tag231.xml" /><Relationship Id="rId22" Type="http://schemas.openxmlformats.org/officeDocument/2006/relationships/tags" Target="../tags/tag232.xml" /><Relationship Id="rId23" Type="http://schemas.openxmlformats.org/officeDocument/2006/relationships/tags" Target="../tags/tag233.xml" /><Relationship Id="rId24" Type="http://schemas.openxmlformats.org/officeDocument/2006/relationships/tags" Target="../tags/tag234.xml" /><Relationship Id="rId25" Type="http://schemas.openxmlformats.org/officeDocument/2006/relationships/tags" Target="../tags/tag235.xml" /><Relationship Id="rId26" Type="http://schemas.openxmlformats.org/officeDocument/2006/relationships/tags" Target="../tags/tag236.xml" /><Relationship Id="rId27" Type="http://schemas.openxmlformats.org/officeDocument/2006/relationships/tags" Target="../tags/tag237.xml" /><Relationship Id="rId28" Type="http://schemas.openxmlformats.org/officeDocument/2006/relationships/tags" Target="../tags/tag238.xml" /><Relationship Id="rId29" Type="http://schemas.openxmlformats.org/officeDocument/2006/relationships/tags" Target="../tags/tag239.xml" /><Relationship Id="rId3" Type="http://schemas.openxmlformats.org/officeDocument/2006/relationships/tags" Target="../tags/tag213.xml" /><Relationship Id="rId30" Type="http://schemas.openxmlformats.org/officeDocument/2006/relationships/tags" Target="../tags/tag240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14" Type="http://schemas.openxmlformats.org/officeDocument/2006/relationships/tags" Target="../tags/tag256.xml" /><Relationship Id="rId15" Type="http://schemas.openxmlformats.org/officeDocument/2006/relationships/tags" Target="../tags/tag257.xml" /><Relationship Id="rId16" Type="http://schemas.openxmlformats.org/officeDocument/2006/relationships/tags" Target="../tags/tag258.xml" /><Relationship Id="rId17" Type="http://schemas.openxmlformats.org/officeDocument/2006/relationships/tags" Target="../tags/tag259.xml" /><Relationship Id="rId18" Type="http://schemas.openxmlformats.org/officeDocument/2006/relationships/tags" Target="../tags/tag260.xml" /><Relationship Id="rId19" Type="http://schemas.openxmlformats.org/officeDocument/2006/relationships/tags" Target="../tags/tag261.xml" /><Relationship Id="rId2" Type="http://schemas.openxmlformats.org/officeDocument/2006/relationships/tags" Target="../tags/tag244.xml" /><Relationship Id="rId20" Type="http://schemas.openxmlformats.org/officeDocument/2006/relationships/tags" Target="../tags/tag262.xml" /><Relationship Id="rId21" Type="http://schemas.openxmlformats.org/officeDocument/2006/relationships/tags" Target="../tags/tag263.xml" /><Relationship Id="rId22" Type="http://schemas.openxmlformats.org/officeDocument/2006/relationships/tags" Target="../tags/tag264.xml" /><Relationship Id="rId23" Type="http://schemas.openxmlformats.org/officeDocument/2006/relationships/tags" Target="../tags/tag265.xml" /><Relationship Id="rId24" Type="http://schemas.openxmlformats.org/officeDocument/2006/relationships/tags" Target="../tags/tag266.xml" /><Relationship Id="rId25" Type="http://schemas.openxmlformats.org/officeDocument/2006/relationships/tags" Target="../tags/tag267.xml" /><Relationship Id="rId26" Type="http://schemas.openxmlformats.org/officeDocument/2006/relationships/tags" Target="../tags/tag268.xml" /><Relationship Id="rId27" Type="http://schemas.openxmlformats.org/officeDocument/2006/relationships/tags" Target="../tags/tag269.xml" /><Relationship Id="rId28" Type="http://schemas.openxmlformats.org/officeDocument/2006/relationships/tags" Target="../tags/tag270.xml" /><Relationship Id="rId29" Type="http://schemas.openxmlformats.org/officeDocument/2006/relationships/tags" Target="../tags/tag271.xml" /><Relationship Id="rId3" Type="http://schemas.openxmlformats.org/officeDocument/2006/relationships/tags" Target="../tags/tag245.xml" /><Relationship Id="rId30" Type="http://schemas.openxmlformats.org/officeDocument/2006/relationships/tags" Target="../tags/tag272.xml" /><Relationship Id="rId31" Type="http://schemas.openxmlformats.org/officeDocument/2006/relationships/tags" Target="../tags/tag273.xml" /><Relationship Id="rId32" Type="http://schemas.openxmlformats.org/officeDocument/2006/relationships/tags" Target="../tags/tag274.xml" /><Relationship Id="rId33" Type="http://schemas.openxmlformats.org/officeDocument/2006/relationships/tags" Target="../tags/tag27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4.xml" /><Relationship Id="rId11" Type="http://schemas.openxmlformats.org/officeDocument/2006/relationships/tags" Target="../tags/tag285.xml" /><Relationship Id="rId12" Type="http://schemas.openxmlformats.org/officeDocument/2006/relationships/tags" Target="../tags/tag286.xml" /><Relationship Id="rId13" Type="http://schemas.openxmlformats.org/officeDocument/2006/relationships/tags" Target="../tags/tag287.xml" /><Relationship Id="rId14" Type="http://schemas.openxmlformats.org/officeDocument/2006/relationships/tags" Target="../tags/tag288.xml" /><Relationship Id="rId15" Type="http://schemas.openxmlformats.org/officeDocument/2006/relationships/tags" Target="../tags/tag289.xml" /><Relationship Id="rId16" Type="http://schemas.openxmlformats.org/officeDocument/2006/relationships/tags" Target="../tags/tag290.xml" /><Relationship Id="rId17" Type="http://schemas.openxmlformats.org/officeDocument/2006/relationships/tags" Target="../tags/tag291.xml" /><Relationship Id="rId18" Type="http://schemas.openxmlformats.org/officeDocument/2006/relationships/tags" Target="../tags/tag292.xml" /><Relationship Id="rId19" Type="http://schemas.openxmlformats.org/officeDocument/2006/relationships/tags" Target="../tags/tag293.xml" /><Relationship Id="rId2" Type="http://schemas.openxmlformats.org/officeDocument/2006/relationships/tags" Target="../tags/tag276.xml" /><Relationship Id="rId20" Type="http://schemas.openxmlformats.org/officeDocument/2006/relationships/tags" Target="../tags/tag294.xml" /><Relationship Id="rId21" Type="http://schemas.openxmlformats.org/officeDocument/2006/relationships/tags" Target="../tags/tag295.xml" /><Relationship Id="rId22" Type="http://schemas.openxmlformats.org/officeDocument/2006/relationships/tags" Target="../tags/tag296.xml" /><Relationship Id="rId23" Type="http://schemas.openxmlformats.org/officeDocument/2006/relationships/tags" Target="../tags/tag297.xml" /><Relationship Id="rId24" Type="http://schemas.openxmlformats.org/officeDocument/2006/relationships/tags" Target="../tags/tag298.xml" /><Relationship Id="rId25" Type="http://schemas.openxmlformats.org/officeDocument/2006/relationships/tags" Target="../tags/tag299.xml" /><Relationship Id="rId26" Type="http://schemas.openxmlformats.org/officeDocument/2006/relationships/tags" Target="../tags/tag300.xml" /><Relationship Id="rId27" Type="http://schemas.openxmlformats.org/officeDocument/2006/relationships/tags" Target="../tags/tag301.xml" /><Relationship Id="rId28" Type="http://schemas.openxmlformats.org/officeDocument/2006/relationships/tags" Target="../tags/tag302.xml" /><Relationship Id="rId29" Type="http://schemas.openxmlformats.org/officeDocument/2006/relationships/tags" Target="../tags/tag303.xml" /><Relationship Id="rId3" Type="http://schemas.openxmlformats.org/officeDocument/2006/relationships/tags" Target="../tags/tag277.xml" /><Relationship Id="rId4" Type="http://schemas.openxmlformats.org/officeDocument/2006/relationships/tags" Target="../tags/tag278.xml" /><Relationship Id="rId5" Type="http://schemas.openxmlformats.org/officeDocument/2006/relationships/tags" Target="../tags/tag279.xml" /><Relationship Id="rId6" Type="http://schemas.openxmlformats.org/officeDocument/2006/relationships/tags" Target="../tags/tag280.xml" /><Relationship Id="rId7" Type="http://schemas.openxmlformats.org/officeDocument/2006/relationships/tags" Target="../tags/tag281.xml" /><Relationship Id="rId8" Type="http://schemas.openxmlformats.org/officeDocument/2006/relationships/tags" Target="../tags/tag282.xml" /><Relationship Id="rId9" Type="http://schemas.openxmlformats.org/officeDocument/2006/relationships/tags" Target="../tags/tag28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2.xml" /><Relationship Id="rId11" Type="http://schemas.openxmlformats.org/officeDocument/2006/relationships/tags" Target="../tags/tag313.xml" /><Relationship Id="rId12" Type="http://schemas.openxmlformats.org/officeDocument/2006/relationships/tags" Target="../tags/tag314.xml" /><Relationship Id="rId13" Type="http://schemas.openxmlformats.org/officeDocument/2006/relationships/tags" Target="../tags/tag315.xml" /><Relationship Id="rId2" Type="http://schemas.openxmlformats.org/officeDocument/2006/relationships/tags" Target="../tags/tag304.xml" /><Relationship Id="rId3" Type="http://schemas.openxmlformats.org/officeDocument/2006/relationships/tags" Target="../tags/tag305.xml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tags" Target="../tags/tag308.xml" /><Relationship Id="rId7" Type="http://schemas.openxmlformats.org/officeDocument/2006/relationships/tags" Target="../tags/tag309.xml" /><Relationship Id="rId8" Type="http://schemas.openxmlformats.org/officeDocument/2006/relationships/tags" Target="../tags/tag310.xml" /><Relationship Id="rId9" Type="http://schemas.openxmlformats.org/officeDocument/2006/relationships/tags" Target="../tags/tag3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4.xml" /><Relationship Id="rId11" Type="http://schemas.openxmlformats.org/officeDocument/2006/relationships/tags" Target="../tags/tag325.xml" /><Relationship Id="rId12" Type="http://schemas.openxmlformats.org/officeDocument/2006/relationships/tags" Target="../tags/tag326.xml" /><Relationship Id="rId13" Type="http://schemas.openxmlformats.org/officeDocument/2006/relationships/tags" Target="../tags/tag327.xml" /><Relationship Id="rId2" Type="http://schemas.openxmlformats.org/officeDocument/2006/relationships/tags" Target="../tags/tag316.xml" /><Relationship Id="rId3" Type="http://schemas.openxmlformats.org/officeDocument/2006/relationships/tags" Target="../tags/tag317.xml" /><Relationship Id="rId4" Type="http://schemas.openxmlformats.org/officeDocument/2006/relationships/tags" Target="../tags/tag318.xml" /><Relationship Id="rId5" Type="http://schemas.openxmlformats.org/officeDocument/2006/relationships/tags" Target="../tags/tag319.xml" /><Relationship Id="rId6" Type="http://schemas.openxmlformats.org/officeDocument/2006/relationships/tags" Target="../tags/tag320.xml" /><Relationship Id="rId7" Type="http://schemas.openxmlformats.org/officeDocument/2006/relationships/tags" Target="../tags/tag321.xml" /><Relationship Id="rId8" Type="http://schemas.openxmlformats.org/officeDocument/2006/relationships/tags" Target="../tags/tag322.xml" /><Relationship Id="rId9" Type="http://schemas.openxmlformats.org/officeDocument/2006/relationships/tags" Target="../tags/tag3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28.xml" /><Relationship Id="rId3" Type="http://schemas.openxmlformats.org/officeDocument/2006/relationships/tags" Target="../tags/tag329.xml" /><Relationship Id="rId4" Type="http://schemas.openxmlformats.org/officeDocument/2006/relationships/tags" Target="../tags/tag33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31.xml" /><Relationship Id="rId3" Type="http://schemas.openxmlformats.org/officeDocument/2006/relationships/tags" Target="../tags/tag332.xml" /><Relationship Id="rId4" Type="http://schemas.openxmlformats.org/officeDocument/2006/relationships/tags" Target="../tags/tag333.xml" /><Relationship Id="rId5" Type="http://schemas.openxmlformats.org/officeDocument/2006/relationships/tags" Target="../tags/tag334.xml" /><Relationship Id="rId6" Type="http://schemas.openxmlformats.org/officeDocument/2006/relationships/tags" Target="../tags/tag33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4.xml" /><Relationship Id="rId11" Type="http://schemas.openxmlformats.org/officeDocument/2006/relationships/tags" Target="../tags/tag345.xml" /><Relationship Id="rId12" Type="http://schemas.openxmlformats.org/officeDocument/2006/relationships/tags" Target="../tags/tag346.xml" /><Relationship Id="rId13" Type="http://schemas.openxmlformats.org/officeDocument/2006/relationships/tags" Target="../tags/tag347.xml" /><Relationship Id="rId14" Type="http://schemas.openxmlformats.org/officeDocument/2006/relationships/tags" Target="../tags/tag348.xml" /><Relationship Id="rId15" Type="http://schemas.openxmlformats.org/officeDocument/2006/relationships/tags" Target="../tags/tag349.xml" /><Relationship Id="rId16" Type="http://schemas.openxmlformats.org/officeDocument/2006/relationships/tags" Target="../tags/tag350.xml" /><Relationship Id="rId17" Type="http://schemas.openxmlformats.org/officeDocument/2006/relationships/tags" Target="../tags/tag351.xml" /><Relationship Id="rId2" Type="http://schemas.openxmlformats.org/officeDocument/2006/relationships/tags" Target="../tags/tag336.xml" /><Relationship Id="rId3" Type="http://schemas.openxmlformats.org/officeDocument/2006/relationships/tags" Target="../tags/tag337.xml" /><Relationship Id="rId4" Type="http://schemas.openxmlformats.org/officeDocument/2006/relationships/tags" Target="../tags/tag338.xml" /><Relationship Id="rId5" Type="http://schemas.openxmlformats.org/officeDocument/2006/relationships/tags" Target="../tags/tag339.xml" /><Relationship Id="rId6" Type="http://schemas.openxmlformats.org/officeDocument/2006/relationships/tags" Target="../tags/tag340.xml" /><Relationship Id="rId7" Type="http://schemas.openxmlformats.org/officeDocument/2006/relationships/tags" Target="../tags/tag341.xml" /><Relationship Id="rId8" Type="http://schemas.openxmlformats.org/officeDocument/2006/relationships/tags" Target="../tags/tag342.xml" /><Relationship Id="rId9" Type="http://schemas.openxmlformats.org/officeDocument/2006/relationships/tags" Target="../tags/tag34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13312303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免疫后关节病的护理查房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免疫后关节病相关知识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病例汇报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护理诊断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健康宣教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免疫后关节病相关知识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定义及疾病类型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免疫后关节病：指免疫系统异常导致的关节疾病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类型：类风湿性关节炎、系统性红斑狼疮、强直性脊柱炎等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病因：遗传、环境、感染等因素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症状：关节疼痛、肿胀、僵硬、活动受限等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病因及发病机制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372017" y="3481849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372017" y="3352838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1883567" y="3353479"/>
            <a:ext cx="77021" cy="12836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1916943" y="3491476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遗传因素：基因突变、遗传易感性等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372017" y="1493411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372017" y="1364400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1883567" y="1365042"/>
            <a:ext cx="77021" cy="12836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1916943" y="1496620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免疫系统异常：自身免疫性疾病，如类风湿性关节炎、系统性红斑狼疮等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372017" y="2487630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372017" y="2358619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883567" y="2359261"/>
            <a:ext cx="77021" cy="12836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916943" y="2497257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感染因素：病毒、细菌等感染，如乙型肝炎病毒、结核分枝杆菌等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372017" y="4476067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372017" y="4347056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1883567" y="4347698"/>
            <a:ext cx="77021" cy="12836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1916943" y="4485695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环境因素：紫外线、化学物质等外部环境刺激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对角圆角矩形 14"/>
          <p:cNvSpPr/>
          <p:nvPr>
            <p:custDataLst>
              <p:tags r:id="rId18"/>
            </p:custDataLst>
          </p:nvPr>
        </p:nvSpPr>
        <p:spPr>
          <a:xfrm>
            <a:off x="1372017" y="5470286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9" name="对角圆角矩形 18"/>
          <p:cNvSpPr/>
          <p:nvPr>
            <p:custDataLst>
              <p:tags r:id="rId19"/>
            </p:custDataLst>
          </p:nvPr>
        </p:nvSpPr>
        <p:spPr>
          <a:xfrm>
            <a:off x="1372017" y="5341275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直角三角形 19"/>
          <p:cNvSpPr/>
          <p:nvPr>
            <p:custDataLst>
              <p:tags r:id="rId20"/>
            </p:custDataLst>
          </p:nvPr>
        </p:nvSpPr>
        <p:spPr>
          <a:xfrm>
            <a:off x="1883567" y="5341917"/>
            <a:ext cx="77021" cy="12836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21"/>
            </p:custDataLst>
          </p:nvPr>
        </p:nvSpPr>
        <p:spPr>
          <a:xfrm>
            <a:off x="1916943" y="5479914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内分泌因素：激素水平异常，如甲状腺功能亢进、糖尿病等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诊断标准与分期</a:t>
            </a:r>
            <a:endParaRPr lang="zh-CN" altLang="en-US"/>
          </a:p>
        </p:txBody>
      </p:sp>
      <p:sp>
        <p:nvSpPr>
          <p:cNvPr id="7" name="平行四边形 2"/>
          <p:cNvSpPr/>
          <p:nvPr>
            <p:custDataLst>
              <p:tags r:id="rId2"/>
            </p:custDataLst>
          </p:nvPr>
        </p:nvSpPr>
        <p:spPr>
          <a:xfrm>
            <a:off x="918275" y="1694550"/>
            <a:ext cx="4993602" cy="1106374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" name="平行四边形 2"/>
          <p:cNvSpPr/>
          <p:nvPr>
            <p:custDataLst>
              <p:tags r:id="rId3"/>
            </p:custDataLst>
          </p:nvPr>
        </p:nvSpPr>
        <p:spPr>
          <a:xfrm>
            <a:off x="838200" y="1734587"/>
            <a:ext cx="4993602" cy="1106374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10000"/>
                  <a:lumOff val="90000"/>
                </a:schemeClr>
              </a:gs>
            </a:gsLst>
            <a:lin ang="14400000" scaled="0"/>
          </a:gradFill>
          <a:ln>
            <a:gradFill flip="none" rotWithShape="1">
              <a:gsLst>
                <a:gs pos="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40000"/>
                    <a:lumOff val="60000"/>
                    <a:alpha val="0"/>
                  </a:schemeClr>
                </a:gs>
              </a:gsLst>
              <a:lin ang="13500000" scaled="1"/>
            </a:gradFill>
          </a:ln>
          <a:effectLst>
            <a:outerShdw blurRad="152400" dist="38100" dir="8100000" algn="tr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" name="平行四边形 2"/>
          <p:cNvSpPr/>
          <p:nvPr>
            <p:custDataLst>
              <p:tags r:id="rId4"/>
            </p:custDataLst>
          </p:nvPr>
        </p:nvSpPr>
        <p:spPr>
          <a:xfrm>
            <a:off x="1270215" y="1536338"/>
            <a:ext cx="1992143" cy="441375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69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lumMod val="80000"/>
                  <a:lumOff val="20000"/>
                </a:schemeClr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schemeClr val="accent1">
                <a:alpha val="24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标题"/>
          <p:cNvSpPr txBox="1"/>
          <p:nvPr>
            <p:custDataLst>
              <p:tags r:id="rId5"/>
            </p:custDataLst>
          </p:nvPr>
        </p:nvSpPr>
        <p:spPr>
          <a:xfrm>
            <a:off x="1378058" y="1536338"/>
            <a:ext cx="1775953" cy="3745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pc="300">
                <a:solidFill>
                  <a:schemeClr val="bg1"/>
                </a:solidFill>
                <a:latin typeface="+mj-ea"/>
                <a:ea typeface="+mj-ea"/>
              </a:rPr>
              <a:t>添加项标题</a:t>
            </a:r>
            <a:endParaRPr lang="zh-CN" altLang="en-US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4" name="正文"/>
          <p:cNvSpPr txBox="1"/>
          <p:nvPr>
            <p:custDataLst>
              <p:tags r:id="rId6"/>
            </p:custDataLst>
          </p:nvPr>
        </p:nvSpPr>
        <p:spPr>
          <a:xfrm>
            <a:off x="1270215" y="2078133"/>
            <a:ext cx="4280234" cy="7228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诊断标准：关节疼痛、肿胀、僵硬、活动受限等症状，结合实验室检查和影像学检查结果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1" name="平行四边形 2"/>
          <p:cNvSpPr/>
          <p:nvPr>
            <p:custDataLst>
              <p:tags r:id="rId7"/>
            </p:custDataLst>
          </p:nvPr>
        </p:nvSpPr>
        <p:spPr>
          <a:xfrm>
            <a:off x="6360763" y="1694550"/>
            <a:ext cx="4993602" cy="1106374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4"/>
              </a:gs>
              <a:gs pos="100000">
                <a:schemeClr val="accent4">
                  <a:lumMod val="75000"/>
                </a:schemeClr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2" name="平行四边形 2"/>
          <p:cNvSpPr/>
          <p:nvPr>
            <p:custDataLst>
              <p:tags r:id="rId8"/>
            </p:custDataLst>
          </p:nvPr>
        </p:nvSpPr>
        <p:spPr>
          <a:xfrm>
            <a:off x="6280688" y="1734587"/>
            <a:ext cx="4993602" cy="1106374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4">
                  <a:lumMod val="10000"/>
                  <a:lumOff val="90000"/>
                </a:schemeClr>
              </a:gs>
            </a:gsLst>
            <a:lin ang="14400000" scaled="0"/>
          </a:gradFill>
          <a:ln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100000">
                  <a:schemeClr val="accent4">
                    <a:lumMod val="40000"/>
                    <a:lumOff val="60000"/>
                    <a:alpha val="0"/>
                  </a:schemeClr>
                </a:gs>
              </a:gsLst>
              <a:lin ang="13500000" scaled="1"/>
            </a:gradFill>
          </a:ln>
          <a:effectLst>
            <a:outerShdw blurRad="152400" dist="38100" dir="8100000" algn="tr" rotWithShape="0">
              <a:schemeClr val="accent4"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3" name="平行四边形 2"/>
          <p:cNvSpPr/>
          <p:nvPr>
            <p:custDataLst>
              <p:tags r:id="rId9"/>
            </p:custDataLst>
          </p:nvPr>
        </p:nvSpPr>
        <p:spPr>
          <a:xfrm>
            <a:off x="6712703" y="1536338"/>
            <a:ext cx="1992143" cy="441375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69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80000"/>
                  <a:lumOff val="20000"/>
                </a:schemeClr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schemeClr val="accent4">
                <a:alpha val="24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0" name="标题"/>
          <p:cNvSpPr txBox="1"/>
          <p:nvPr>
            <p:custDataLst>
              <p:tags r:id="rId10"/>
            </p:custDataLst>
          </p:nvPr>
        </p:nvSpPr>
        <p:spPr>
          <a:xfrm>
            <a:off x="6820546" y="1536338"/>
            <a:ext cx="1775953" cy="3745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pc="300">
                <a:solidFill>
                  <a:schemeClr val="bg1"/>
                </a:solidFill>
                <a:latin typeface="+mj-ea"/>
                <a:ea typeface="+mj-ea"/>
              </a:rPr>
              <a:t>添加项标题</a:t>
            </a:r>
            <a:endParaRPr lang="zh-CN" altLang="en-US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8" name="正文"/>
          <p:cNvSpPr txBox="1"/>
          <p:nvPr>
            <p:custDataLst>
              <p:tags r:id="rId11"/>
            </p:custDataLst>
          </p:nvPr>
        </p:nvSpPr>
        <p:spPr>
          <a:xfrm>
            <a:off x="6712703" y="2078133"/>
            <a:ext cx="4280234" cy="7228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分期：根据病情严重程度和病程，分为早期、中期和晚期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9" name="平行四边形 2"/>
          <p:cNvSpPr/>
          <p:nvPr>
            <p:custDataLst>
              <p:tags r:id="rId12"/>
            </p:custDataLst>
          </p:nvPr>
        </p:nvSpPr>
        <p:spPr>
          <a:xfrm>
            <a:off x="918275" y="3277314"/>
            <a:ext cx="4993602" cy="1106374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6"/>
              </a:gs>
              <a:gs pos="100000">
                <a:schemeClr val="accent6">
                  <a:lumMod val="75000"/>
                </a:schemeClr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0" name="平行四边形 2"/>
          <p:cNvSpPr/>
          <p:nvPr>
            <p:custDataLst>
              <p:tags r:id="rId13"/>
            </p:custDataLst>
          </p:nvPr>
        </p:nvSpPr>
        <p:spPr>
          <a:xfrm>
            <a:off x="838200" y="3317352"/>
            <a:ext cx="4993602" cy="1106374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6">
                  <a:lumMod val="10000"/>
                  <a:lumOff val="90000"/>
                </a:schemeClr>
              </a:gs>
            </a:gsLst>
            <a:lin ang="14400000" scaled="0"/>
          </a:gradFill>
          <a:ln>
            <a:gradFill flip="none" rotWithShape="1">
              <a:gsLst>
                <a:gs pos="0">
                  <a:schemeClr val="accent6">
                    <a:lumMod val="40000"/>
                    <a:lumOff val="60000"/>
                  </a:schemeClr>
                </a:gs>
                <a:gs pos="100000">
                  <a:schemeClr val="accent6">
                    <a:lumMod val="40000"/>
                    <a:lumOff val="60000"/>
                  </a:schemeClr>
                </a:gs>
              </a:gsLst>
              <a:lin ang="13500000" scaled="1"/>
            </a:gradFill>
          </a:ln>
          <a:effectLst>
            <a:outerShdw blurRad="152400" dist="38100" dir="8100000" algn="tr" rotWithShape="0">
              <a:schemeClr val="accent6"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1" name="平行四边形 2"/>
          <p:cNvSpPr/>
          <p:nvPr>
            <p:custDataLst>
              <p:tags r:id="rId14"/>
            </p:custDataLst>
          </p:nvPr>
        </p:nvSpPr>
        <p:spPr>
          <a:xfrm>
            <a:off x="1270215" y="3118457"/>
            <a:ext cx="1992143" cy="441375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69000">
                <a:schemeClr val="accent6"/>
              </a:gs>
              <a:gs pos="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80000"/>
                  <a:lumOff val="20000"/>
                </a:schemeClr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schemeClr val="accent1">
                <a:alpha val="24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8" name="标题"/>
          <p:cNvSpPr txBox="1"/>
          <p:nvPr>
            <p:custDataLst>
              <p:tags r:id="rId15"/>
            </p:custDataLst>
          </p:nvPr>
        </p:nvSpPr>
        <p:spPr>
          <a:xfrm>
            <a:off x="1378058" y="3118457"/>
            <a:ext cx="1775953" cy="3745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pc="300">
                <a:solidFill>
                  <a:schemeClr val="bg1"/>
                </a:solidFill>
                <a:latin typeface="+mj-ea"/>
                <a:ea typeface="+mj-ea"/>
              </a:rPr>
              <a:t>添加项标题</a:t>
            </a:r>
            <a:endParaRPr lang="zh-CN" altLang="en-US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6" name="正文"/>
          <p:cNvSpPr txBox="1"/>
          <p:nvPr>
            <p:custDataLst>
              <p:tags r:id="rId16"/>
            </p:custDataLst>
          </p:nvPr>
        </p:nvSpPr>
        <p:spPr>
          <a:xfrm>
            <a:off x="1270215" y="3660897"/>
            <a:ext cx="4280234" cy="7228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早期：关节症状较轻，实验室检查和影像学检查结果正常或轻度异常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7" name="平行四边形 2"/>
          <p:cNvSpPr/>
          <p:nvPr>
            <p:custDataLst>
              <p:tags r:id="rId17"/>
            </p:custDataLst>
          </p:nvPr>
        </p:nvSpPr>
        <p:spPr>
          <a:xfrm>
            <a:off x="6360763" y="3277314"/>
            <a:ext cx="4993602" cy="1106374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8" name="平行四边形 2"/>
          <p:cNvSpPr/>
          <p:nvPr>
            <p:custDataLst>
              <p:tags r:id="rId18"/>
            </p:custDataLst>
          </p:nvPr>
        </p:nvSpPr>
        <p:spPr>
          <a:xfrm>
            <a:off x="6280688" y="3317352"/>
            <a:ext cx="4993602" cy="1106374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10000"/>
                  <a:lumOff val="90000"/>
                </a:schemeClr>
              </a:gs>
            </a:gsLst>
            <a:lin ang="14400000" scaled="0"/>
          </a:gradFill>
          <a:ln>
            <a:gradFill flip="none" rotWithShape="1">
              <a:gsLst>
                <a:gs pos="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40000"/>
                    <a:lumOff val="60000"/>
                    <a:alpha val="0"/>
                  </a:schemeClr>
                </a:gs>
              </a:gsLst>
              <a:lin ang="13500000" scaled="1"/>
            </a:gradFill>
          </a:ln>
          <a:effectLst>
            <a:outerShdw blurRad="152400" dist="38100" dir="8100000" algn="tr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9" name="平行四边形 2"/>
          <p:cNvSpPr/>
          <p:nvPr>
            <p:custDataLst>
              <p:tags r:id="rId19"/>
            </p:custDataLst>
          </p:nvPr>
        </p:nvSpPr>
        <p:spPr>
          <a:xfrm>
            <a:off x="6712703" y="3118457"/>
            <a:ext cx="1992143" cy="441375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69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lumMod val="80000"/>
                  <a:lumOff val="20000"/>
                </a:schemeClr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schemeClr val="accent1">
                <a:alpha val="24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6" name="标题"/>
          <p:cNvSpPr txBox="1"/>
          <p:nvPr>
            <p:custDataLst>
              <p:tags r:id="rId20"/>
            </p:custDataLst>
          </p:nvPr>
        </p:nvSpPr>
        <p:spPr>
          <a:xfrm>
            <a:off x="6820546" y="3118457"/>
            <a:ext cx="1775953" cy="3745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pc="300">
                <a:solidFill>
                  <a:schemeClr val="bg1"/>
                </a:solidFill>
                <a:latin typeface="+mj-ea"/>
                <a:ea typeface="+mj-ea"/>
              </a:rPr>
              <a:t>添加项标题</a:t>
            </a:r>
            <a:endParaRPr lang="zh-CN" altLang="en-US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64" name="正文"/>
          <p:cNvSpPr txBox="1"/>
          <p:nvPr>
            <p:custDataLst>
              <p:tags r:id="rId21"/>
            </p:custDataLst>
          </p:nvPr>
        </p:nvSpPr>
        <p:spPr>
          <a:xfrm>
            <a:off x="6712703" y="3660897"/>
            <a:ext cx="4280234" cy="7228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中期：关节症状加重，实验室检查和影像学检查结果明显异常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5" name="平行四边形 2"/>
          <p:cNvSpPr/>
          <p:nvPr>
            <p:custDataLst>
              <p:tags r:id="rId22"/>
            </p:custDataLst>
          </p:nvPr>
        </p:nvSpPr>
        <p:spPr>
          <a:xfrm>
            <a:off x="918275" y="4860079"/>
            <a:ext cx="4993602" cy="1106374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0">
                <a:schemeClr val="accent4"/>
              </a:gs>
              <a:gs pos="100000">
                <a:schemeClr val="accent4">
                  <a:lumMod val="75000"/>
                </a:schemeClr>
              </a:gs>
            </a:gsLst>
            <a:lin ang="189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6" name="平行四边形 2"/>
          <p:cNvSpPr/>
          <p:nvPr>
            <p:custDataLst>
              <p:tags r:id="rId23"/>
            </p:custDataLst>
          </p:nvPr>
        </p:nvSpPr>
        <p:spPr>
          <a:xfrm>
            <a:off x="838200" y="4900116"/>
            <a:ext cx="4993602" cy="1106374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4">
                  <a:lumMod val="10000"/>
                  <a:lumOff val="90000"/>
                </a:schemeClr>
              </a:gs>
            </a:gsLst>
            <a:lin ang="14400000" scaled="0"/>
          </a:gradFill>
          <a:ln>
            <a:gradFill flip="none" rotWithShape="1">
              <a:gsLst>
                <a:gs pos="0">
                  <a:schemeClr val="accent4">
                    <a:lumMod val="40000"/>
                    <a:lumOff val="60000"/>
                  </a:schemeClr>
                </a:gs>
                <a:gs pos="100000">
                  <a:schemeClr val="accent4">
                    <a:lumMod val="40000"/>
                    <a:lumOff val="60000"/>
                    <a:alpha val="0"/>
                  </a:schemeClr>
                </a:gs>
              </a:gsLst>
              <a:lin ang="13500000" scaled="1"/>
            </a:gradFill>
          </a:ln>
          <a:effectLst>
            <a:outerShdw blurRad="152400" dist="38100" dir="8100000" algn="tr" rotWithShape="0">
              <a:schemeClr val="accent4">
                <a:alpha val="2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平行四边形 2"/>
          <p:cNvSpPr/>
          <p:nvPr>
            <p:custDataLst>
              <p:tags r:id="rId24"/>
            </p:custDataLst>
          </p:nvPr>
        </p:nvSpPr>
        <p:spPr>
          <a:xfrm>
            <a:off x="1270215" y="4701221"/>
            <a:ext cx="1992143" cy="441375"/>
          </a:xfrm>
          <a:custGeom>
            <a:gdLst>
              <a:gd name="connsiteX0" fmla="*/ 2186 w 3621049"/>
              <a:gd name="connsiteY0" fmla="*/ 813507 h 902970"/>
              <a:gd name="connsiteX1" fmla="*/ 191929 w 3621049"/>
              <a:gd name="connsiteY1" fmla="*/ 54537 h 902970"/>
              <a:gd name="connsiteX2" fmla="*/ 261779 w 3621049"/>
              <a:gd name="connsiteY2" fmla="*/ 0 h 902970"/>
              <a:gd name="connsiteX3" fmla="*/ 3549014 w 3621049"/>
              <a:gd name="connsiteY3" fmla="*/ 0 h 902970"/>
              <a:gd name="connsiteX4" fmla="*/ 3618864 w 3621049"/>
              <a:gd name="connsiteY4" fmla="*/ 89463 h 902970"/>
              <a:gd name="connsiteX5" fmla="*/ 3429122 w 3621049"/>
              <a:gd name="connsiteY5" fmla="*/ 848432 h 902970"/>
              <a:gd name="connsiteX6" fmla="*/ 3359272 w 3621049"/>
              <a:gd name="connsiteY6" fmla="*/ 902970 h 902970"/>
              <a:gd name="connsiteX7" fmla="*/ 72036 w 3621049"/>
              <a:gd name="connsiteY7" fmla="*/ 902970 h 902970"/>
              <a:gd name="connsiteX8" fmla="*/ 2186 w 3621049"/>
              <a:gd name="connsiteY8" fmla="*/ 813507 h 9029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21049" h="902969">
                <a:moveTo>
                  <a:pt x="2186" y="813507"/>
                </a:moveTo>
                <a:lnTo>
                  <a:pt x="191929" y="54537"/>
                </a:lnTo>
                <a:cubicBezTo>
                  <a:pt x="199946" y="22469"/>
                  <a:pt x="228724" y="0"/>
                  <a:pt x="261779" y="0"/>
                </a:cubicBezTo>
                <a:lnTo>
                  <a:pt x="3549014" y="0"/>
                </a:lnTo>
                <a:cubicBezTo>
                  <a:pt x="3595860" y="0"/>
                  <a:pt x="3630226" y="44016"/>
                  <a:pt x="3618864" y="89463"/>
                </a:cubicBezTo>
                <a:lnTo>
                  <a:pt x="3429122" y="848432"/>
                </a:lnTo>
                <a:cubicBezTo>
                  <a:pt x="3421105" y="880500"/>
                  <a:pt x="3392327" y="902970"/>
                  <a:pt x="3359272" y="902970"/>
                </a:cubicBezTo>
                <a:lnTo>
                  <a:pt x="72036" y="902970"/>
                </a:lnTo>
                <a:cubicBezTo>
                  <a:pt x="25190" y="902970"/>
                  <a:pt x="-9176" y="858954"/>
                  <a:pt x="2186" y="813507"/>
                </a:cubicBezTo>
              </a:path>
            </a:pathLst>
          </a:custGeom>
          <a:gradFill flip="none" rotWithShape="1">
            <a:gsLst>
              <a:gs pos="69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80000"/>
                  <a:lumOff val="20000"/>
                </a:schemeClr>
              </a:gs>
            </a:gsLst>
            <a:lin ang="2700000" scaled="1"/>
          </a:gradFill>
          <a:ln>
            <a:noFill/>
          </a:ln>
          <a:effectLst>
            <a:outerShdw blurRad="50800" dist="38100" dir="2700000" algn="tl" rotWithShape="0">
              <a:schemeClr val="accent4">
                <a:alpha val="24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4" name="标题"/>
          <p:cNvSpPr txBox="1"/>
          <p:nvPr>
            <p:custDataLst>
              <p:tags r:id="rId25"/>
            </p:custDataLst>
          </p:nvPr>
        </p:nvSpPr>
        <p:spPr>
          <a:xfrm>
            <a:off x="1378058" y="4701221"/>
            <a:ext cx="1775953" cy="3745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b="1" kern="1200" spc="300">
                <a:solidFill>
                  <a:schemeClr val="bg1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添加项标题</a:t>
            </a:r>
            <a:endParaRPr lang="zh-CN" altLang="en-US"/>
          </a:p>
        </p:txBody>
      </p:sp>
      <p:sp>
        <p:nvSpPr>
          <p:cNvPr id="72" name="正文"/>
          <p:cNvSpPr txBox="1"/>
          <p:nvPr>
            <p:custDataLst>
              <p:tags r:id="rId26"/>
            </p:custDataLst>
          </p:nvPr>
        </p:nvSpPr>
        <p:spPr>
          <a:xfrm>
            <a:off x="1270215" y="5243662"/>
            <a:ext cx="4280234" cy="7228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indent="0" algn="l" defTabSz="914400" rtl="0" eaLnBrk="1" fontAlgn="auto" latinLnBrk="0" hangingPunct="1">
              <a:lnSpc>
                <a:spcPct val="130000"/>
              </a:lnSpc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晚期：关节症状严重，实验室检查和影像学检查结果显著异常，可能伴有关节畸形和功能障碍</a:t>
            </a:r>
            <a:endParaRPr lang="zh-CN" altLang="en-US"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相关检查及注意事项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检查项目：血常规、尿常规、肝肾功能、免疫学检查等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复查时间：根据病情，定期进行复查，监测病情变化，调整治疗方案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检查结果分析：根据检查结果，判断病情严重程度，制定相应的治疗方案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注意事项：检查前空腹，避免剧烈运动，保持良好的作息和饮食习惯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38912" y="2534372"/>
            <a:ext cx="3046" cy="115012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20275" y="3760035"/>
            <a:ext cx="609" cy="329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480316" y="3214822"/>
            <a:ext cx="3655" cy="5050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65942" y="3699726"/>
            <a:ext cx="1828" cy="14114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6846" y="2363194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8461" y="3745415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49111" y="3388437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826209" y="3699726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892951" y="2750021"/>
            <a:ext cx="609" cy="89488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58475" y="3719829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2029749" y="180092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年龄：35岁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887736" y="2440559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职业：公司职员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55470" y="1418361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居住地：北京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18941" y="225963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治疗情况：正在接受药物治疗，效果不明显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476928" y="1587712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家庭情况：父母健在，有一子一女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1095272" y="4148080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964834" y="5011283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825258" y="4511149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婚姻状况：已婚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03349" y="5341456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病史：免疫后关节病，病程2年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557072" y="4329005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生活习惯：吸烟、饮酒，缺乏运动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838200" y="3702772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276167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025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356311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41818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5471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2449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86975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764073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8289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894512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主诉与现病史</a:t>
            </a:r>
            <a:endParaRPr lang="zh-CN" altLang="en-US"/>
          </a:p>
        </p:txBody>
      </p:sp>
      <p:cxnSp>
        <p:nvCxnSpPr>
          <p:cNvPr id="92" name="直接连接符 91"/>
          <p:cNvCxnSpPr/>
          <p:nvPr>
            <p:custDataLst>
              <p:tags r:id="rId2"/>
            </p:custDataLst>
          </p:nvPr>
        </p:nvCxnSpPr>
        <p:spPr>
          <a:xfrm flipV="1">
            <a:off x="1855646" y="3785962"/>
            <a:ext cx="598" cy="173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正文"/>
          <p:cNvSpPr txBox="1"/>
          <p:nvPr>
            <p:custDataLst>
              <p:tags r:id="rId3"/>
            </p:custDataLst>
          </p:nvPr>
        </p:nvSpPr>
        <p:spPr>
          <a:xfrm>
            <a:off x="838200" y="4173190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患者基本信息：姓名、年龄、性别、职业等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5" name="直接连接符 84"/>
          <p:cNvCxnSpPr/>
          <p:nvPr>
            <p:custDataLst>
              <p:tags r:id="rId4"/>
            </p:custDataLst>
          </p:nvPr>
        </p:nvCxnSpPr>
        <p:spPr>
          <a:xfrm flipV="1">
            <a:off x="3974327" y="3766212"/>
            <a:ext cx="3591" cy="105574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正文"/>
          <p:cNvSpPr txBox="1"/>
          <p:nvPr>
            <p:custDataLst>
              <p:tags r:id="rId5"/>
            </p:custDataLst>
          </p:nvPr>
        </p:nvSpPr>
        <p:spPr>
          <a:xfrm>
            <a:off x="2958078" y="5039216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现病史：患者近期的病情变化和治疗经过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7" name="直接连接符 6"/>
          <p:cNvCxnSpPr/>
          <p:nvPr>
            <p:custDataLst>
              <p:tags r:id="rId6"/>
            </p:custDataLst>
          </p:nvPr>
        </p:nvCxnSpPr>
        <p:spPr>
          <a:xfrm flipH="1">
            <a:off x="6096000" y="3811099"/>
            <a:ext cx="0" cy="52787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正文"/>
          <p:cNvSpPr txBox="1"/>
          <p:nvPr>
            <p:custDataLst>
              <p:tags r:id="rId7"/>
            </p:custDataLst>
          </p:nvPr>
        </p:nvSpPr>
        <p:spPr>
          <a:xfrm>
            <a:off x="5077956" y="4556827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家族史：患者家族中类似疾病的发生情况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4" name="直接连接符 83"/>
          <p:cNvCxnSpPr/>
          <p:nvPr>
            <p:custDataLst>
              <p:tags r:id="rId8"/>
            </p:custDataLst>
          </p:nvPr>
        </p:nvCxnSpPr>
        <p:spPr>
          <a:xfrm flipV="1">
            <a:off x="8214681" y="3766212"/>
            <a:ext cx="1795" cy="138671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正文"/>
          <p:cNvSpPr txBox="1"/>
          <p:nvPr>
            <p:custDataLst>
              <p:tags r:id="rId9"/>
            </p:custDataLst>
          </p:nvPr>
        </p:nvSpPr>
        <p:spPr>
          <a:xfrm>
            <a:off x="7197834" y="5363602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辅助检查：患者的实验室检查、影像学检查等结果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10"/>
            </p:custDataLst>
          </p:nvPr>
        </p:nvCxnSpPr>
        <p:spPr>
          <a:xfrm flipH="1">
            <a:off x="10335756" y="3827259"/>
            <a:ext cx="0" cy="32199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正文"/>
          <p:cNvSpPr txBox="1"/>
          <p:nvPr>
            <p:custDataLst>
              <p:tags r:id="rId11"/>
            </p:custDataLst>
          </p:nvPr>
        </p:nvSpPr>
        <p:spPr>
          <a:xfrm>
            <a:off x="9317712" y="4386854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治疗方案：针对患者的病情，提出相应的治疗方案和护理措施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3" name="直接连接符 32"/>
          <p:cNvCxnSpPr/>
          <p:nvPr>
            <p:custDataLst>
              <p:tags r:id="rId12"/>
            </p:custDataLst>
          </p:nvPr>
        </p:nvCxnSpPr>
        <p:spPr>
          <a:xfrm flipH="1">
            <a:off x="2916183" y="2833154"/>
            <a:ext cx="0" cy="88098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3"/>
            </p:custDataLst>
          </p:nvPr>
        </p:nvSpPr>
        <p:spPr>
          <a:xfrm>
            <a:off x="1898139" y="1855210"/>
            <a:ext cx="2036088" cy="71640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主诉：患者自述的主要症状和持续时间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4" name="正文"/>
          <p:cNvSpPr txBox="1"/>
          <p:nvPr>
            <p:custDataLst>
              <p:tags r:id="rId14"/>
            </p:custDataLst>
          </p:nvPr>
        </p:nvSpPr>
        <p:spPr>
          <a:xfrm>
            <a:off x="4018017" y="2490814"/>
            <a:ext cx="2036088" cy="71640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既往史：患者过去的疾病和治疗情况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7" name="直接连接符 96"/>
          <p:cNvCxnSpPr/>
          <p:nvPr>
            <p:custDataLst>
              <p:tags r:id="rId15"/>
            </p:custDataLst>
          </p:nvPr>
        </p:nvCxnSpPr>
        <p:spPr>
          <a:xfrm flipV="1">
            <a:off x="7154143" y="2453109"/>
            <a:ext cx="3591" cy="125564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正文"/>
          <p:cNvSpPr txBox="1"/>
          <p:nvPr>
            <p:custDataLst>
              <p:tags r:id="rId16"/>
            </p:custDataLst>
          </p:nvPr>
        </p:nvSpPr>
        <p:spPr>
          <a:xfrm>
            <a:off x="6137895" y="1484141"/>
            <a:ext cx="2036088" cy="71640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体格检查：患者的生命体征、关节活动度、肌肉力量等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01" name="直接连接符 100"/>
          <p:cNvCxnSpPr/>
          <p:nvPr>
            <p:custDataLst>
              <p:tags r:id="rId17"/>
            </p:custDataLst>
          </p:nvPr>
        </p:nvCxnSpPr>
        <p:spPr>
          <a:xfrm flipV="1">
            <a:off x="9274021" y="3289808"/>
            <a:ext cx="3591" cy="49615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正文"/>
          <p:cNvSpPr txBox="1"/>
          <p:nvPr>
            <p:custDataLst>
              <p:tags r:id="rId18"/>
            </p:custDataLst>
          </p:nvPr>
        </p:nvSpPr>
        <p:spPr>
          <a:xfrm>
            <a:off x="8257773" y="2317250"/>
            <a:ext cx="2036088" cy="71640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诊断与鉴别诊断：根据患者的病情和检查结果，提出可能的诊断和需要鉴别的疾病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19"/>
            </p:custDataLst>
          </p:nvPr>
        </p:nvCxnSpPr>
        <p:spPr>
          <a:xfrm>
            <a:off x="863935" y="3771000"/>
            <a:ext cx="10331861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椭圆 19"/>
          <p:cNvSpPr/>
          <p:nvPr>
            <p:custDataLst>
              <p:tags r:id="rId20"/>
            </p:custDataLst>
          </p:nvPr>
        </p:nvSpPr>
        <p:spPr>
          <a:xfrm>
            <a:off x="1792803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21"/>
            </p:custDataLst>
          </p:nvPr>
        </p:nvSpPr>
        <p:spPr>
          <a:xfrm>
            <a:off x="3912681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2"/>
            </p:custDataLst>
          </p:nvPr>
        </p:nvSpPr>
        <p:spPr>
          <a:xfrm>
            <a:off x="6032559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3"/>
            </p:custDataLst>
          </p:nvPr>
        </p:nvSpPr>
        <p:spPr>
          <a:xfrm>
            <a:off x="8152437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4"/>
            </p:custDataLst>
          </p:nvPr>
        </p:nvSpPr>
        <p:spPr>
          <a:xfrm>
            <a:off x="10272315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25"/>
            </p:custDataLst>
          </p:nvPr>
        </p:nvSpPr>
        <p:spPr>
          <a:xfrm>
            <a:off x="2852742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6"/>
            </p:custDataLst>
          </p:nvPr>
        </p:nvSpPr>
        <p:spPr>
          <a:xfrm>
            <a:off x="4972620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6" name="直接连接符 5"/>
          <p:cNvCxnSpPr/>
          <p:nvPr>
            <p:custDataLst>
              <p:tags r:id="rId27"/>
            </p:custDataLst>
          </p:nvPr>
        </p:nvCxnSpPr>
        <p:spPr>
          <a:xfrm flipH="1">
            <a:off x="5034266" y="3460380"/>
            <a:ext cx="3591" cy="25196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椭圆 13"/>
          <p:cNvSpPr/>
          <p:nvPr>
            <p:custDataLst>
              <p:tags r:id="rId28"/>
            </p:custDataLst>
          </p:nvPr>
        </p:nvSpPr>
        <p:spPr>
          <a:xfrm>
            <a:off x="7092498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9"/>
            </p:custDataLst>
          </p:nvPr>
        </p:nvSpPr>
        <p:spPr>
          <a:xfrm>
            <a:off x="9212376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既往史、家族史及个人史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患者年龄、性别、职业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既往疾病史：如高血压、糖尿病等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家族史：是否有家族遗传病史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个人史：生活习惯、饮食习惯、运动习惯等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临床诊断及治疗方案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诊断依据：病史、体格检查、实验室检查、影像学检查等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诊断结果：免疫后关节病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治疗方案：药物治疗、物理治疗、康复治疗等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治疗效果：缓解症状，改善生活质量，预防并发症等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原因：关节病、炎症、创伤等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症状：关节疼痛、肿胀、僵硬等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护理措施：药物治疗、物理治疗、康复锻炼等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生活调整：保持良好的作息、饮食习惯，避免过度劳累等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关节活动受限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护理措施：减轻疼痛、肿胀，保持关节活动度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原因：关节疼痛、肿胀、僵硬等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影响：日常生活活动受限，影响生活质量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康复治疗：物理治疗、运动疗法等，帮助恢复关节功能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https://d.book118.com/555133123034011100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6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4*l_h_i*1_3_2"/>
  <p:tag name="KSO_WM_UNIT_INDEX" val="1_3_2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4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4*l_h_i*1_2_2"/>
  <p:tag name="KSO_WM_UNIT_INDEX" val="1_2_2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4*l_h_i*1_4_2"/>
  <p:tag name="KSO_WM_UNIT_INDEX" val="1_4_2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4*l_h_i*1_5_2"/>
  <p:tag name="KSO_WM_UNIT_INDEX" val="1_5_2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565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999999761581421,&quot;colorType&quot;:1,&quot;foreColorIndex&quot;:5,&quot;pos&quot;:1,&quot;transparency&quot;:0}],&quot;type&quot;:3},&quot;glow&quot;:{&quot;colorType&quot;:0},&quot;line&quot;:{&quot;gradient&quot;:[{&quot;brightness&quot;:0.6000000238418579,&quot;colorType&quot;:1,&quot;foreColorIndex&quot;:5,&quot;pos&quot;:0,&quot;transparency&quot;:0},{&quot;brightness&quot;:0.6000000238418579,&quot;colorType&quot;:1,&quot;foreColorIndex&quot;:5,&quot;pos&quot;:1,&quot;transparency&quot;:1}],&quot;type&quot;:2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565_4*l_h_i*1_1_2"/>
  <p:tag name="KSO_WM_UNIT_INDEX" val="1_1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6899999976158142,&quot;transparency&quot;:0},{&quot;brightness&quot;:0.4000000059604645,&quot;colorType&quot;:1,&quot;foreColorIndex&quot;:5,&quot;pos&quot;:0,&quot;transparency&quot;:0},{&quot;brightness&quot;:0.20000000298023224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7599999904632568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565_4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_BRIGHTNESS" val="0.15"/>
  <p:tag name="KSO_WM_UNIT_TEXT_FILL_TYPE" val="1"/>
  <p:tag name="KSO_WM_UNIT_TYPE" val="l_h_a"/>
  <p:tag name="KSO_WM_UNIT_USESOURCEFORMAT_APPLY" val="0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,&quot;transparency&quot;:0},{&quot;brightness&quot;:-0.25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565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999999761581421,&quot;colorType&quot;:1,&quot;foreColorIndex&quot;:8,&quot;pos&quot;:1,&quot;transparency&quot;:0}],&quot;type&quot;:3},&quot;glow&quot;:{&quot;colorType&quot;:0},&quot;line&quot;:{&quot;gradient&quot;:[{&quot;brightness&quot;:0.6000000238418579,&quot;colorType&quot;:1,&quot;foreColorIndex&quot;:8,&quot;pos&quot;:0,&quot;transparency&quot;:0},{&quot;brightness&quot;:0.6000000238418579,&quot;colorType&quot;:1,&quot;foreColorIndex&quot;:8,&quot;pos&quot;:1,&quot;transparency&quot;:1}],&quot;type&quot;:2},&quot;shadow&quot;:{&quot;brightness&quot;:0,&quot;colorType&quot;:1,&quot;foreColorIndex&quot;:8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565_4*l_h_i*1_2_2"/>
  <p:tag name="KSO_WM_UNIT_INDEX" val="1_2_2"/>
  <p:tag name="KSO_WM_UNIT_LAYERLEVEL" val="1_1_1"/>
  <p:tag name="KSO_WM_UNIT_LINE_FILL_TYPE" val="2"/>
  <p:tag name="KSO_WM_UNIT_LINE_FORE_SCHEMECOLOR_INDEX" val="8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6899999976158142,&quot;transparency&quot;:0},{&quot;brightness&quot;:0.4000000059604645,&quot;colorType&quot;:1,&quot;foreColorIndex&quot;:8,&quot;pos&quot;:0,&quot;transparency&quot;:0},{&quot;brightness&quot;:0.20000000298023224,&quot;colorType&quot;:1,&quot;foreColorIndex&quot;:8,&quot;pos&quot;:1,&quot;transparency&quot;:0}],&quot;type&quot;:3},&quot;glow&quot;:{&quot;colorType&quot;:0},&quot;line&quot;:{&quot;type&quot;:0},&quot;shadow&quot;:{&quot;brightness&quot;:0,&quot;colorType&quot;:1,&quot;foreColorIndex&quot;:8,&quot;transparency&quot;:0.7599999904632568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565_4*l_h_i*1_2_3"/>
  <p:tag name="KSO_WM_UNIT_INDEX" val="1_2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_BRIGHTNESS" val="0.15"/>
  <p:tag name="KSO_WM_UNIT_TEXT_FILL_TYPE" val="1"/>
  <p:tag name="KSO_WM_UNIT_TYPE" val="l_h_a"/>
  <p:tag name="KSO_WM_UNIT_USESOURCEFORMAT_APPLY" val="0"/>
  <p:tag name="KSO_WM_UNIT_VALUE" val="1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0,&quot;pos&quot;:0,&quot;transparency&quot;:0},{&quot;brightness&quot;:-0.25,&quot;colorType&quot;:1,&quot;foreColorIndex&quot;:10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565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999999761581421,&quot;colorType&quot;:1,&quot;foreColorIndex&quot;:10,&quot;pos&quot;:1,&quot;transparency&quot;:0}],&quot;type&quot;:3},&quot;glow&quot;:{&quot;colorType&quot;:0},&quot;line&quot;:{&quot;gradient&quot;:[{&quot;brightness&quot;:0.6000000238418579,&quot;colorType&quot;:1,&quot;foreColorIndex&quot;:10,&quot;pos&quot;:0,&quot;transparency&quot;:0},{&quot;brightness&quot;:0.6000000238418579,&quot;colorType&quot;:1,&quot;foreColorIndex&quot;:10,&quot;pos&quot;:1,&quot;transparency&quot;:0}],&quot;type&quot;:2},&quot;shadow&quot;:{&quot;brightness&quot;:0,&quot;colorType&quot;:1,&quot;foreColorIndex&quot;:10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565_4*l_h_i*1_3_2"/>
  <p:tag name="KSO_WM_UNIT_INDEX" val="1_3_2"/>
  <p:tag name="KSO_WM_UNIT_LAYERLEVEL" val="1_1_1"/>
  <p:tag name="KSO_WM_UNIT_LINE_FILL_TYPE" val="2"/>
  <p:tag name="KSO_WM_UNIT_LINE_FORE_SCHEMECOLOR_INDEX" val="10"/>
  <p:tag name="KSO_WM_UNIT_SHADOW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0,&quot;pos&quot;:0.6899999976158142,&quot;transparency&quot;:0},{&quot;brightness&quot;:0.4000000059604645,&quot;colorType&quot;:1,&quot;foreColorIndex&quot;:10,&quot;pos&quot;:0,&quot;transparency&quot;:0},{&quot;brightness&quot;:0.20000000298023224,&quot;colorType&quot;:1,&quot;foreColorIndex&quot;:10,&quot;pos&quot;:1,&quot;transparency&quot;:0}],&quot;type&quot;:3},&quot;glow&quot;:{&quot;colorType&quot;:0},&quot;line&quot;:{&quot;type&quot;:0},&quot;shadow&quot;:{&quot;brightness&quot;:0,&quot;colorType&quot;:1,&quot;foreColorIndex&quot;:5,&quot;transparency&quot;:0.7599999904632568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565_4*l_h_i*1_3_3"/>
  <p:tag name="KSO_WM_UNIT_INDEX" val="1_3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_BRIGHTNESS" val="0.15"/>
  <p:tag name="KSO_WM_UNIT_TEXT_FILL_TYPE" val="1"/>
  <p:tag name="KSO_WM_UNIT_TYPE" val="l_h_a"/>
  <p:tag name="KSO_WM_UNIT_USESOURCEFORMAT_APPLY" val="0"/>
  <p:tag name="KSO_WM_UNIT_VALUE" val="1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565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999999761581421,&quot;colorType&quot;:1,&quot;foreColorIndex&quot;:5,&quot;pos&quot;:1,&quot;transparency&quot;:0}],&quot;type&quot;:3},&quot;glow&quot;:{&quot;colorType&quot;:0},&quot;line&quot;:{&quot;gradient&quot;:[{&quot;brightness&quot;:0.6000000238418579,&quot;colorType&quot;:1,&quot;foreColorIndex&quot;:5,&quot;pos&quot;:0,&quot;transparency&quot;:0},{&quot;brightness&quot;:0.6000000238418579,&quot;colorType&quot;:1,&quot;foreColorIndex&quot;:5,&quot;pos&quot;:1,&quot;transparency&quot;:1}],&quot;type&quot;:2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565_4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6899999976158142,&quot;transparency&quot;:0},{&quot;brightness&quot;:0.4000000059604645,&quot;colorType&quot;:1,&quot;foreColorIndex&quot;:5,&quot;pos&quot;:0,&quot;transparency&quot;:0},{&quot;brightness&quot;:0.20000000298023224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7599999904632568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565_4*l_h_i*1_4_3"/>
  <p:tag name="KSO_WM_UNIT_INDEX" val="1_4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_BRIGHTNESS" val="0.15"/>
  <p:tag name="KSO_WM_UNIT_TEXT_FILL_TYPE" val="1"/>
  <p:tag name="KSO_WM_UNIT_TYPE" val="l_h_a"/>
  <p:tag name="KSO_WM_UNIT_USESOURCEFORMAT_APPLY" val="0"/>
  <p:tag name="KSO_WM_UNIT_VALUE" val="1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,&quot;transparency&quot;:0},{&quot;brightness&quot;:-0.25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565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999999761581421,&quot;colorType&quot;:1,&quot;foreColorIndex&quot;:8,&quot;pos&quot;:1,&quot;transparency&quot;:0}],&quot;type&quot;:3},&quot;glow&quot;:{&quot;colorType&quot;:0},&quot;line&quot;:{&quot;gradient&quot;:[{&quot;brightness&quot;:0.6000000238418579,&quot;colorType&quot;:1,&quot;foreColorIndex&quot;:8,&quot;pos&quot;:0,&quot;transparency&quot;:0},{&quot;brightness&quot;:0.6000000238418579,&quot;colorType&quot;:1,&quot;foreColorIndex&quot;:8,&quot;pos&quot;:1,&quot;transparency&quot;:1}],&quot;type&quot;:2},&quot;shadow&quot;:{&quot;brightness&quot;:0,&quot;colorType&quot;:1,&quot;foreColorIndex&quot;:8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565_4*l_h_i*1_5_2"/>
  <p:tag name="KSO_WM_UNIT_INDEX" val="1_5_2"/>
  <p:tag name="KSO_WM_UNIT_LAYERLEVEL" val="1_1_1"/>
  <p:tag name="KSO_WM_UNIT_LINE_FILL_TYPE" val="2"/>
  <p:tag name="KSO_WM_UNIT_LINE_FORE_SCHEMECOLOR_INDEX" val="8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6899999976158142,&quot;transparency&quot;:0},{&quot;brightness&quot;:0.4000000059604645,&quot;colorType&quot;:1,&quot;foreColorIndex&quot;:8,&quot;pos&quot;:0,&quot;transparency&quot;:0},{&quot;brightness&quot;:0.20000000298023224,&quot;colorType&quot;:1,&quot;foreColorIndex&quot;:8,&quot;pos&quot;:1,&quot;transparency&quot;:0}],&quot;type&quot;:3},&quot;glow&quot;:{&quot;colorType&quot;:0},&quot;line&quot;:{&quot;type&quot;:0},&quot;shadow&quot;:{&quot;brightness&quot;:0,&quot;colorType&quot;:1,&quot;foreColorIndex&quot;:8,&quot;transparency&quot;:0.7599999904632568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565_4*l_h_i*1_5_3"/>
  <p:tag name="KSO_WM_UNIT_INDEX" val="1_5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_BRIGHTNESS" val="0.15"/>
  <p:tag name="KSO_WM_UNIT_TEXT_FILL_TYPE" val="1"/>
  <p:tag name="KSO_WM_UNIT_TYPE" val="l_h_a"/>
  <p:tag name="KSO_WM_UNIT_USESOURCEFORMAT_APPLY" val="0"/>
  <p:tag name="KSO_WM_UNIT_VALUE" val="1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6.11078740157484,&quot;width&quot;:814.2380314960631}"/>
  <p:tag name="KSO_WM_TAG_VERSION" val="3.0"/>
  <p:tag name="KSO_WM_TEMPLATE_CATEGORY" val="diagram"/>
  <p:tag name="KSO_WM_TEMPLATE_INDEX" val="20231565"/>
  <p:tag name="KSO_WM_UNIT_COMPATIBLE" val="0"/>
  <p:tag name="KSO_WM_UNIT_DIAGRAM_ISNUMVISUAL" val="0"/>
  <p:tag name="KSO_WM_UNIT_DIAGRAM_ISREFERUNIT" val="0"/>
  <p:tag name="KSO_WM_UNIT_HIGHLIGHT" val="0"/>
  <p:tag name="KSO_WM_UNIT_ID" val="diagram20231565_4*l_h_f*1_5_1"/>
  <p:tag name="KSO_WM_UNIT_INDEX" val="1_5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4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75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4_2"/>
  <p:tag name="KSO_WM_UNIT_INDEX" val="1_4_2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8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330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335.xml><?xml version="1.0" encoding="utf-8"?>
<p:tagLst xmlns:p="http://schemas.openxmlformats.org/presentationml/2006/main">
  <p:tag name="KSO_WM_TEMPLATE_CATEGORY" val="custom"/>
  <p:tag name="KSO_WM_TEMPLATE_INDEX" val="20230979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5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Office Theme</vt:lpstr>
      <vt:lpstr>免疫后关节病的护理查房</vt:lpstr>
      <vt:lpstr>目录</vt:lpstr>
      <vt:lpstr>免疫后关节病相关知识</vt:lpstr>
      <vt:lpstr>定义及疾病类型</vt:lpstr>
      <vt:lpstr>病因及发病机制</vt:lpstr>
      <vt:lpstr>诊断标准与分期</vt:lpstr>
      <vt:lpstr>相关检查及注意事项</vt:lpstr>
      <vt:lpstr>病例汇报</vt:lpstr>
      <vt:lpstr>患者基本信息</vt:lpstr>
      <vt:lpstr>主诉与现病史</vt:lpstr>
      <vt:lpstr>既往史、家族史及个人史</vt:lpstr>
      <vt:lpstr>临床诊断及治疗方案</vt:lpstr>
      <vt:lpstr>护理诊断</vt:lpstr>
      <vt:lpstr>疼痛</vt:lpstr>
      <vt:lpstr>关节活动受限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2024-09-07T22:43:43.692</cp:lastPrinted>
  <dcterms:created xsi:type="dcterms:W3CDTF">2024-09-07T14:43:43Z</dcterms:created>
  <dcterms:modified xsi:type="dcterms:W3CDTF">2024-09-07T14:43:46Z</dcterms:modified>
</cp:coreProperties>
</file>