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ECD5586-B933-4CA3-A37E-2152AD1068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2C010B8-F0D7-4E25-AD1F-AE433780CF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7197A1F-18B2-462D-9526-AC4B310613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A97BB1D-E81F-48E8-9903-BD944D3D819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171D59D-7D4A-40E6-8917-F1DCFBE0F44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DA3671F-D973-4774-9E36-F764BA57797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3FA54A7-B063-47B3-B5A1-03343198B75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E8A8F1A-EED1-4710-9C35-59A620B3DEA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7E4AC0E-4E80-43DE-A758-A03601D495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0734763-E531-45F2-A5AF-5B80613F5F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B6F288-97B5-4F5D-873B-35EFFA1400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55202221234011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64373" y="453466"/>
            <a:ext cx="11263254" cy="5951068"/>
          </a:xfrm>
          <a:prstGeom prst="roundRect">
            <a:avLst>
              <a:gd name="adj" fmla="val 12500"/>
            </a:avLst>
          </a:prstGeom>
          <a:solidFill>
            <a:srgbClr val="FFFFFF">
              <a:alpha val="100000"/>
            </a:srgbClr>
          </a:solidFill>
          <a:ln w="476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pic>
        <p:nvPicPr>
          <p:cNvPr id="3" name="Picture 3"/>
          <p:cNvPicPr>
            <a:picLocks noChangeAspect="1"/>
          </p:cNvPicPr>
          <p:nvPr/>
        </p:nvPicPr>
        <p:blipFill>
          <a:blip r:embed="rId2"/>
          <a:srcRect l="6034" t="20497" r="7759" b="17391"/>
          <a:stretch>
            <a:fillRect/>
          </a:stretch>
        </p:blipFill>
        <p:spPr>
          <a:xfrm>
            <a:off x="5993587" y="2318682"/>
            <a:ext cx="5414600" cy="3886633"/>
          </a:xfrm>
          <a:prstGeom prst="rect">
            <a:avLst/>
          </a:prstGeom>
        </p:spPr>
      </p:pic>
      <p:sp>
        <p:nvSpPr>
          <p:cNvPr id="4" name="TextBox 4"/>
          <p:cNvSpPr txBox="1"/>
          <p:nvPr/>
        </p:nvSpPr>
        <p:spPr>
          <a:xfrm>
            <a:off x="1097280" y="886781"/>
            <a:ext cx="667928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lt1"/>
                </a:solidFill>
                <a:latin typeface="Microsoft Yahei"/>
                <a:ea typeface="Microsoft Yahei"/>
                <a:cs typeface="Microsoft Yahei"/>
              </a:rPr>
              <a:t>小清新水彩花卉课件</a:t>
            </a:r>
          </a:p>
        </p:txBody>
      </p:sp>
      <p:sp>
        <p:nvSpPr>
          <p:cNvPr id="6" name="AutoShape 6"/>
          <p:cNvSpPr/>
          <p:nvPr/>
        </p:nvSpPr>
        <p:spPr>
          <a:xfrm>
            <a:off x="1221803" y="5065668"/>
            <a:ext cx="365760" cy="365760"/>
          </a:xfrm>
          <a:prstGeom prst="donut">
            <a:avLst/>
          </a:prstGeom>
          <a:solidFill>
            <a:schemeClr val="accent2">
              <a:lumMod val="75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8" name="AutoShape 8"/>
          <p:cNvSpPr/>
          <p:nvPr/>
        </p:nvSpPr>
        <p:spPr>
          <a:xfrm>
            <a:off x="1221803" y="4523253"/>
            <a:ext cx="365760" cy="365760"/>
          </a:xfrm>
          <a:prstGeom prst="donut">
            <a:avLst/>
          </a:prstGeom>
          <a:solidFill>
            <a:schemeClr val="accent2">
              <a:lumMod val="75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小清新水彩花卉的绘画技巧</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小清新水彩花卉的绘画步骤</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小清新水彩花卉的创作方法</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小清新水彩花卉的应用与拓展</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solidFill>
                <a:latin typeface="Microsoft Yahei"/>
                <a:ea typeface="Microsoft Yahei"/>
                <a:cs typeface="Microsoft Yahei"/>
              </a:rPr>
              <a:t>目</a:t>
            </a:r>
          </a:p>
          <a:p>
            <a:pPr algn="ctr">
              <a:lnSpc>
                <a:spcPct val="125000"/>
              </a:lnSpc>
            </a:pPr>
            <a:r>
              <a:rPr lang="en-US" sz="7650" b="1">
                <a:solidFill>
                  <a:srgbClr val="FFFFFF"/>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solidFill>
                <a:latin typeface="Microsoft Yahei"/>
                <a:ea typeface="Microsoft Yahei"/>
                <a:cs typeface="Microsoft Yahei"/>
              </a:rPr>
              <a:t>引言</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6824385" y="841294"/>
            <a:ext cx="4968573" cy="5706182"/>
            <a:chOff x="6824385" y="841294"/>
            <a:chExt cx="4968573" cy="5706182"/>
          </a:xfrm>
        </p:grpSpPr>
        <p:pic>
          <p:nvPicPr>
            <p:cNvPr id="3" name="Picture 3"/>
            <p:cNvPicPr>
              <a:picLocks noChangeAspect="1"/>
            </p:cNvPicPr>
            <p:nvPr/>
          </p:nvPicPr>
          <p:blipFill>
            <a:blip r:embed="rId2">
              <a:alphaModFix/>
            </a:blip>
            <a:srcRect t="16667" b="16667"/>
            <a:stretch>
              <a:fillRect/>
            </a:stretch>
          </p:blipFill>
          <p:spPr>
            <a:xfrm>
              <a:off x="9032810" y="3787328"/>
              <a:ext cx="2760148" cy="2760148"/>
            </a:xfrm>
            <a:prstGeom prst="parallelogram">
              <a:avLst/>
            </a:prstGeom>
          </p:spPr>
        </p:pic>
        <p:pic>
          <p:nvPicPr>
            <p:cNvPr id="4" name="Picture 4"/>
            <p:cNvPicPr>
              <a:picLocks noChangeAspect="1"/>
            </p:cNvPicPr>
            <p:nvPr/>
          </p:nvPicPr>
          <p:blipFill>
            <a:blip r:embed="rId3">
              <a:alphaModFix/>
            </a:blip>
            <a:srcRect t="13417" b="13417"/>
            <a:stretch>
              <a:fillRect/>
            </a:stretch>
          </p:blipFill>
          <p:spPr>
            <a:xfrm>
              <a:off x="6824385" y="3787328"/>
              <a:ext cx="2760148" cy="2760148"/>
            </a:xfrm>
            <a:prstGeom prst="parallelogram">
              <a:avLst/>
            </a:prstGeom>
          </p:spPr>
        </p:pic>
        <p:pic>
          <p:nvPicPr>
            <p:cNvPr id="5" name="Picture 5"/>
            <p:cNvPicPr>
              <a:picLocks noChangeAspect="1"/>
            </p:cNvPicPr>
            <p:nvPr/>
          </p:nvPicPr>
          <p:blipFill>
            <a:blip r:embed="rId4">
              <a:alphaModFix/>
            </a:blip>
            <a:srcRect l="16675" r="16675"/>
            <a:stretch>
              <a:fillRect/>
            </a:stretch>
          </p:blipFill>
          <p:spPr>
            <a:xfrm>
              <a:off x="8544638" y="841294"/>
              <a:ext cx="2760148" cy="2760148"/>
            </a:xfrm>
            <a:prstGeom prst="parallelogram">
              <a:avLst/>
            </a:prstGeom>
          </p:spPr>
        </p:pic>
      </p:grpSp>
      <p:sp>
        <p:nvSpPr>
          <p:cNvPr id="6" name="Freeform 6"/>
          <p:cNvSpPr/>
          <p:nvPr/>
        </p:nvSpPr>
        <p:spPr>
          <a:xfrm>
            <a:off x="1017623" y="5380730"/>
            <a:ext cx="380341" cy="469833"/>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7" name="Freeform 7"/>
          <p:cNvSpPr/>
          <p:nvPr/>
        </p:nvSpPr>
        <p:spPr>
          <a:xfrm>
            <a:off x="1397964" y="5380730"/>
            <a:ext cx="380341" cy="469833"/>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8" name="Freeform 8"/>
          <p:cNvSpPr/>
          <p:nvPr/>
        </p:nvSpPr>
        <p:spPr>
          <a:xfrm>
            <a:off x="1778306" y="5380730"/>
            <a:ext cx="380341" cy="469833"/>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lumMod val="40000"/>
              <a:lumOff val="6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9" name="TextBox 9"/>
          <p:cNvSpPr txBox="1"/>
          <p:nvPr/>
        </p:nvSpPr>
        <p:spPr>
          <a:xfrm>
            <a:off x="763201" y="1453600"/>
            <a:ext cx="5647282" cy="3901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solidFill>
                <a:latin typeface="Microsoft Yahei"/>
                <a:ea typeface="Microsoft Yahei"/>
                <a:cs typeface="Microsoft Yahei"/>
              </a:rPr>
              <a:t>小清新水彩花卉是一种以清新、淡雅为特点的水彩画风格，多以花卉为主题，追求简洁、明快、柔和的色彩和细腻的画面效果。这种绘画风格在近年来逐渐受到人们的喜爱和追捧，成为一种流行的艺术形式。</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什么是小清新水彩花卉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1807" y="6294551"/>
            <a:ext cx="701468" cy="122998"/>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 name="AutoShape 3"/>
          <p:cNvSpPr/>
          <p:nvPr/>
        </p:nvSpPr>
        <p:spPr>
          <a:xfrm>
            <a:off x="808896" y="6294551"/>
            <a:ext cx="122998" cy="122998"/>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 name="AutoShape 4"/>
          <p:cNvSpPr/>
          <p:nvPr/>
        </p:nvSpPr>
        <p:spPr>
          <a:xfrm>
            <a:off x="1491648" y="6294551"/>
            <a:ext cx="122998" cy="122998"/>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cxnSp>
        <p:nvCxnSpPr>
          <p:cNvPr id="5" name="Connector 5"/>
          <p:cNvCxnSpPr/>
          <p:nvPr/>
        </p:nvCxnSpPr>
        <p:spPr>
          <a:xfrm>
            <a:off x="1563276" y="6356050"/>
            <a:ext cx="10628724"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6" name="TextBox 6"/>
          <p:cNvSpPr txBox="1"/>
          <p:nvPr/>
        </p:nvSpPr>
        <p:spPr>
          <a:xfrm>
            <a:off x="653186" y="2299523"/>
            <a:ext cx="2564970"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2"/>
                </a:solidFill>
                <a:latin typeface="Microsoft Yahei"/>
                <a:ea typeface="Microsoft Yahei"/>
                <a:cs typeface="Microsoft Yahei"/>
              </a:rPr>
              <a:t>培养审美能力</a:t>
            </a:r>
          </a:p>
        </p:txBody>
      </p:sp>
      <p:sp>
        <p:nvSpPr>
          <p:cNvPr id="7" name="TextBox 7"/>
          <p:cNvSpPr txBox="1"/>
          <p:nvPr/>
        </p:nvSpPr>
        <p:spPr>
          <a:xfrm>
            <a:off x="653186" y="3326163"/>
            <a:ext cx="2562225" cy="2047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solidFill>
                <a:latin typeface="Microsoft Yahei"/>
                <a:ea typeface="Microsoft Yahei"/>
                <a:cs typeface="Microsoft Yahei"/>
              </a:rPr>
              <a:t>学习小清新水彩花卉有助于培养人们对美好事物的欣赏能力和审美情趣。通过观察和描绘花卉，可以提高对自然美的感知和表达能力。</a:t>
            </a:r>
          </a:p>
        </p:txBody>
      </p:sp>
      <p:sp>
        <p:nvSpPr>
          <p:cNvPr id="8" name="TextBox 8"/>
          <p:cNvSpPr txBox="1"/>
          <p:nvPr/>
        </p:nvSpPr>
        <p:spPr>
          <a:xfrm>
            <a:off x="3381227" y="2889304"/>
            <a:ext cx="2548472"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增强耐心和细心</a:t>
            </a:r>
          </a:p>
        </p:txBody>
      </p:sp>
      <p:sp>
        <p:nvSpPr>
          <p:cNvPr id="9" name="TextBox 9"/>
          <p:cNvSpPr txBox="1"/>
          <p:nvPr/>
        </p:nvSpPr>
        <p:spPr>
          <a:xfrm>
            <a:off x="3381227" y="3915944"/>
            <a:ext cx="2676525" cy="2047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solidFill>
                <a:latin typeface="Microsoft Yahei"/>
                <a:ea typeface="Microsoft Yahei"/>
                <a:cs typeface="Microsoft Yahei"/>
              </a:rPr>
              <a:t>学习小清新水彩花卉需要耐心和细心，因为这种绘画风格注重细节和画面的细腻程度。在绘画过程中，需要不断地调整和完善画面，以达到更好的效果。</a:t>
            </a:r>
          </a:p>
        </p:txBody>
      </p:sp>
      <p:sp>
        <p:nvSpPr>
          <p:cNvPr id="10" name="TextBox 10"/>
          <p:cNvSpPr txBox="1"/>
          <p:nvPr/>
        </p:nvSpPr>
        <p:spPr>
          <a:xfrm>
            <a:off x="6160873" y="2236479"/>
            <a:ext cx="2614042"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2"/>
                </a:solidFill>
                <a:latin typeface="Microsoft Yahei"/>
                <a:ea typeface="Microsoft Yahei"/>
                <a:cs typeface="Microsoft Yahei"/>
              </a:rPr>
              <a:t>促进创造力和想象力</a:t>
            </a:r>
          </a:p>
        </p:txBody>
      </p:sp>
      <p:sp>
        <p:nvSpPr>
          <p:cNvPr id="11" name="TextBox 11"/>
          <p:cNvSpPr txBox="1"/>
          <p:nvPr/>
        </p:nvSpPr>
        <p:spPr>
          <a:xfrm>
            <a:off x="6160873" y="3263120"/>
            <a:ext cx="2609850" cy="2047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solidFill>
                <a:latin typeface="Microsoft Yahei"/>
                <a:ea typeface="Microsoft Yahei"/>
                <a:cs typeface="Microsoft Yahei"/>
              </a:rPr>
              <a:t>小清新水彩花卉虽然有一定的规律和技巧，但并不意味着完全受限制。在学习过程中，可以通过观察、模仿和实践，逐渐培养自己的创造力和想象力。</a:t>
            </a:r>
          </a:p>
        </p:txBody>
      </p:sp>
      <p:sp>
        <p:nvSpPr>
          <p:cNvPr id="12" name="TextBox 12"/>
          <p:cNvSpPr txBox="1"/>
          <p:nvPr/>
        </p:nvSpPr>
        <p:spPr>
          <a:xfrm>
            <a:off x="8966324" y="2889304"/>
            <a:ext cx="2653383"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传递情感和思想</a:t>
            </a:r>
          </a:p>
        </p:txBody>
      </p:sp>
      <p:sp>
        <p:nvSpPr>
          <p:cNvPr id="13" name="TextBox 13"/>
          <p:cNvSpPr txBox="1"/>
          <p:nvPr/>
        </p:nvSpPr>
        <p:spPr>
          <a:xfrm>
            <a:off x="8966324" y="3915944"/>
            <a:ext cx="2657475" cy="2047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solidFill>
                <a:latin typeface="Microsoft Yahei"/>
                <a:ea typeface="Microsoft Yahei"/>
                <a:cs typeface="Microsoft Yahei"/>
              </a:rPr>
              <a:t>花卉作为一种象征性的元素，常常被用来传递情感和思想。学习小清新水彩花卉可以帮助人们更好地理解和表达花卉所代表的含义，从而在绘画中传递自己的情感和思想。</a:t>
            </a:r>
          </a:p>
        </p:txBody>
      </p:sp>
      <p:sp>
        <p:nvSpPr>
          <p:cNvPr id="14" name="AutoShape 14"/>
          <p:cNvSpPr/>
          <p:nvPr/>
        </p:nvSpPr>
        <p:spPr>
          <a:xfrm flipH="1" flipV="1">
            <a:off x="795939" y="1447431"/>
            <a:ext cx="891773" cy="891773"/>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TextBox 15"/>
          <p:cNvSpPr txBox="1"/>
          <p:nvPr/>
        </p:nvSpPr>
        <p:spPr>
          <a:xfrm>
            <a:off x="895955" y="1561173"/>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01</a:t>
            </a:r>
          </a:p>
        </p:txBody>
      </p:sp>
      <p:sp>
        <p:nvSpPr>
          <p:cNvPr id="16" name="AutoShape 16"/>
          <p:cNvSpPr/>
          <p:nvPr/>
        </p:nvSpPr>
        <p:spPr>
          <a:xfrm flipH="1" flipV="1">
            <a:off x="3539937" y="2061165"/>
            <a:ext cx="891773" cy="891773"/>
          </a:xfrm>
          <a:prstGeom prst="teardrop">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TextBox 17"/>
          <p:cNvSpPr txBox="1"/>
          <p:nvPr/>
        </p:nvSpPr>
        <p:spPr>
          <a:xfrm>
            <a:off x="3639953" y="2174907"/>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02</a:t>
            </a:r>
          </a:p>
        </p:txBody>
      </p:sp>
      <p:sp>
        <p:nvSpPr>
          <p:cNvPr id="18" name="AutoShape 18"/>
          <p:cNvSpPr/>
          <p:nvPr/>
        </p:nvSpPr>
        <p:spPr>
          <a:xfrm flipH="1" flipV="1">
            <a:off x="6323866" y="1379194"/>
            <a:ext cx="891773" cy="891773"/>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TextBox 19"/>
          <p:cNvSpPr txBox="1"/>
          <p:nvPr/>
        </p:nvSpPr>
        <p:spPr>
          <a:xfrm>
            <a:off x="6423882" y="1492936"/>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03</a:t>
            </a:r>
          </a:p>
        </p:txBody>
      </p:sp>
      <p:sp>
        <p:nvSpPr>
          <p:cNvPr id="20" name="AutoShape 20"/>
          <p:cNvSpPr/>
          <p:nvPr/>
        </p:nvSpPr>
        <p:spPr>
          <a:xfrm flipH="1" flipV="1">
            <a:off x="9134415" y="2061165"/>
            <a:ext cx="891773" cy="891773"/>
          </a:xfrm>
          <a:prstGeom prst="teardrop">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TextBox 21"/>
          <p:cNvSpPr txBox="1"/>
          <p:nvPr/>
        </p:nvSpPr>
        <p:spPr>
          <a:xfrm>
            <a:off x="9234431" y="2174907"/>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04</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学习小清新水彩花卉的意义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solidFill>
                <a:latin typeface="Microsoft Yahei"/>
                <a:ea typeface="Microsoft Yahei"/>
                <a:cs typeface="Microsoft Yahei"/>
              </a:rPr>
              <a:t>小清新水彩花卉的绘画技巧</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画笔</a:t>
            </a:r>
            <a:endParaRPr lang="en-US" sz="1100"/>
          </a:p>
        </p:txBody>
      </p:sp>
      <p:sp>
        <p:nvSpPr>
          <p:cNvPr id="3" name="AutoShape 3"/>
          <p:cNvSpPr/>
          <p:nvPr/>
        </p:nvSpPr>
        <p:spPr>
          <a:xfrm>
            <a:off x="3575643" y="4720386"/>
            <a:ext cx="2415272" cy="37040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画纸</a:t>
            </a:r>
            <a:endParaRPr lang="en-US" sz="1100"/>
          </a:p>
        </p:txBody>
      </p:sp>
      <p:sp>
        <p:nvSpPr>
          <p:cNvPr id="4" name="AutoShape 4"/>
          <p:cNvSpPr/>
          <p:nvPr/>
        </p:nvSpPr>
        <p:spPr>
          <a:xfrm>
            <a:off x="6220535" y="4720386"/>
            <a:ext cx="2415272" cy="37040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颜料</a:t>
            </a:r>
            <a:endParaRPr lang="en-US" sz="1100"/>
          </a:p>
        </p:txBody>
      </p:sp>
      <p:sp>
        <p:nvSpPr>
          <p:cNvPr id="5" name="AutoShape 5"/>
          <p:cNvSpPr/>
          <p:nvPr/>
        </p:nvSpPr>
        <p:spPr>
          <a:xfrm>
            <a:off x="8927174" y="4720386"/>
            <a:ext cx="2415272" cy="37040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其他</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绘画工具与材料</a:t>
              </a:r>
            </a:p>
          </p:txBody>
        </p:sp>
      </p:grpSp>
      <p:pic>
        <p:nvPicPr>
          <p:cNvPr id="28" name="Picture 28"/>
          <p:cNvPicPr>
            <a:picLocks noChangeAspect="1"/>
          </p:cNvPicPr>
          <p:nvPr/>
        </p:nvPicPr>
        <p:blipFill>
          <a:blip r:embed="rId2"/>
          <a:srcRect l="4938" r="4938"/>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0516" b="10516"/>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0578" r="10578"/>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solidFill>
                <a:latin typeface="Microsoft Yahei"/>
                <a:ea typeface="Microsoft Yahei"/>
                <a:cs typeface="Microsoft Yahei"/>
              </a:rPr>
              <a:t>推荐使用天然毛笔，因其弹性好且易于操控。也可以选择尼龙毛笔或合成纤维毛笔。</a:t>
            </a:r>
            <a:endParaRPr lang="en-US" sz="1100"/>
          </a:p>
        </p:txBody>
      </p:sp>
      <p:sp>
        <p:nvSpPr>
          <p:cNvPr id="41" name="AutoShape 41"/>
          <p:cNvSpPr/>
          <p:nvPr/>
        </p:nvSpPr>
        <p:spPr>
          <a:xfrm>
            <a:off x="3595904" y="5153111"/>
            <a:ext cx="2415273" cy="999925"/>
          </a:xfrm>
          <a:prstGeom prst="rect">
            <a:avLst/>
          </a:prstGeom>
        </p:spPr>
        <p:txBody>
          <a:bodyPr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solidFill>
                <a:latin typeface="Microsoft Yahei"/>
                <a:ea typeface="Microsoft Yahei"/>
                <a:cs typeface="Microsoft Yahei"/>
              </a:rPr>
              <a:t>选择吸水性好、质地坚韧的画纸，如水彩纸或宣纸。</a:t>
            </a:r>
            <a:endParaRPr lang="en-US" sz="1100"/>
          </a:p>
        </p:txBody>
      </p:sp>
      <p:sp>
        <p:nvSpPr>
          <p:cNvPr id="42" name="AutoShape 42"/>
          <p:cNvSpPr/>
          <p:nvPr/>
        </p:nvSpPr>
        <p:spPr>
          <a:xfrm>
            <a:off x="6274100" y="5153111"/>
            <a:ext cx="2415273" cy="999925"/>
          </a:xfrm>
          <a:prstGeom prst="rect">
            <a:avLst/>
          </a:prstGeom>
        </p:spPr>
        <p:txBody>
          <a:bodyPr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solidFill>
                <a:latin typeface="Microsoft Yahei"/>
                <a:ea typeface="Microsoft Yahei"/>
                <a:cs typeface="Microsoft Yahei"/>
              </a:rPr>
              <a:t>推荐使用透明度高的水彩颜料，以便于表现花卉的轻盈与清新。</a:t>
            </a:r>
            <a:endParaRPr lang="en-US" sz="1100"/>
          </a:p>
        </p:txBody>
      </p:sp>
      <p:sp>
        <p:nvSpPr>
          <p:cNvPr id="43" name="AutoShape 43"/>
          <p:cNvSpPr/>
          <p:nvPr/>
        </p:nvSpPr>
        <p:spPr>
          <a:xfrm>
            <a:off x="8952297" y="5153111"/>
            <a:ext cx="2415273" cy="999925"/>
          </a:xfrm>
          <a:prstGeom prst="rect">
            <a:avLst/>
          </a:prstGeom>
        </p:spPr>
        <p:txBody>
          <a:bodyPr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solidFill>
                <a:latin typeface="Microsoft Yahei"/>
                <a:ea typeface="Microsoft Yahei"/>
                <a:cs typeface="Microsoft Yahei"/>
              </a:rPr>
              <a:t>还需要调色盘、洗笔器、毛巾等辅助工具。</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33530" r="33530"/>
          <a:stretch>
            <a:fillRect/>
          </a:stretch>
        </p:blipFill>
        <p:spPr>
          <a:xfrm>
            <a:off x="8422415" y="1165018"/>
            <a:ext cx="3769586"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先在纸上轻轻勾勒出花卉的大致形状和结构，注意线条要流畅且自然。</a:t>
            </a:r>
          </a:p>
        </p:txBody>
      </p:sp>
      <p:sp>
        <p:nvSpPr>
          <p:cNvPr id="6" name="AutoShape 6"/>
          <p:cNvSpPr/>
          <p:nvPr/>
        </p:nvSpPr>
        <p:spPr>
          <a:xfrm>
            <a:off x="3099145" y="1390903"/>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线稿</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从浅色开始上色，逐步叠加颜色，直至达到满意的效果。注意保持色彩的透明度和层次感。</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上色</a:t>
            </a:r>
          </a:p>
        </p:txBody>
      </p:sp>
      <p:sp>
        <p:nvSpPr>
          <p:cNvPr id="14" name="AutoShape 14"/>
          <p:cNvSpPr/>
          <p:nvPr/>
        </p:nvSpPr>
        <p:spPr>
          <a:xfrm>
            <a:off x="1049459" y="3941002"/>
            <a:ext cx="2537366" cy="971419"/>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掌握好画笔上的水分，既不能过于干燥，也不能过于湿润。过于干燥会导致颜色不均匀，过于湿润则会使画面变得模糊。</a:t>
            </a:r>
          </a:p>
        </p:txBody>
      </p:sp>
      <p:sp>
        <p:nvSpPr>
          <p:cNvPr id="17" name="AutoShape 17"/>
          <p:cNvSpPr/>
          <p:nvPr/>
        </p:nvSpPr>
        <p:spPr>
          <a:xfrm>
            <a:off x="3099145" y="3939031"/>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水分控制</a:t>
            </a:r>
          </a:p>
        </p:txBody>
      </p:sp>
      <p:sp>
        <p:nvSpPr>
          <p:cNvPr id="19" name="AutoShape 19"/>
          <p:cNvSpPr/>
          <p:nvPr/>
        </p:nvSpPr>
        <p:spPr>
          <a:xfrm>
            <a:off x="4853788" y="3941002"/>
            <a:ext cx="2537366" cy="971419"/>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注重细节的刻画，如花瓣的纹理、花蕊的形状等。通过细节处理，可以使画面更加生动逼真。</a:t>
            </a:r>
          </a:p>
        </p:txBody>
      </p:sp>
      <p:sp>
        <p:nvSpPr>
          <p:cNvPr id="22" name="AutoShape 22"/>
          <p:cNvSpPr/>
          <p:nvPr/>
        </p:nvSpPr>
        <p:spPr>
          <a:xfrm>
            <a:off x="6903474" y="3939031"/>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细节处理</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绘画基本技法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色彩情感</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每种颜色都有其独特的情感语言，如红色代表热情、黄色代表温暖、蓝色代表冷静等。根据花卉的特点和要表达的情感选择合适的颜色。</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色彩搭配</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以清新、淡雅的色彩为主，如淡粉色、淡黄色、淡绿色等。也可以适当加入一些对比色，如紫色、蓝色等，增加画面的层次感。</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色彩调和</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在画面中要注意色彩的调和与统一，避免过多的对比和冲突。通过色彩的渐变和过渡，使画面更加和谐、自然。</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pic>
        <p:nvPicPr>
          <p:cNvPr id="17" name="Picture 17"/>
          <p:cNvPicPr>
            <a:picLocks noChangeAspect="1"/>
          </p:cNvPicPr>
          <p:nvPr/>
        </p:nvPicPr>
        <p:blipFill>
          <a:blip r:embed="rId2">
            <a:alphaModFix/>
          </a:blip>
          <a:srcRect l="8500" r="8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t="16667" b="16667"/>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色彩运用与调配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solidFill>
                <a:latin typeface="Microsoft Yahei"/>
                <a:ea typeface="Microsoft Yahei"/>
                <a:cs typeface="Microsoft Yahei"/>
              </a:rPr>
              <a:t>小清新水彩花卉的绘画步骤</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https://d.book118.com/555202221234011034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2024-08-30T09:13:22.705</cp:lastPrinted>
  <dcterms:created xsi:type="dcterms:W3CDTF">2024-08-30T01:13:22Z</dcterms:created>
  <dcterms:modified xsi:type="dcterms:W3CDTF">2024-08-30T01:13:24Z</dcterms:modified>
</cp:coreProperties>
</file>