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13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31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818F6-4E80-4156-9F64-E6F177968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64096-4825-4566-93BB-89DD7CFB2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F8A96-384C-42CD-B54B-33B56E760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0C7614-80C7-4B6A-86AD-98995B2CA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0D0DEE-BD3F-45FA-A3FD-8335986006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589165-366E-4C1D-A155-E9F83BE2F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D89843-CECF-43DE-8C81-71C49595D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EE762-0542-42E1-B86E-AD6632FD4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5C4B0-DFFD-47F2-8B7B-1664D2F34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601C5D-E538-4F4E-B0B5-A12835688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DBFA80-40E6-4258-A34E-5E269E355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125" r:id="rId2"/>
    <p:sldLayoutId id="2147485126" r:id="rId3"/>
    <p:sldLayoutId id="2147485127" r:id="rId4"/>
    <p:sldLayoutId id="2147485128" r:id="rId5"/>
    <p:sldLayoutId id="2147485129" r:id="rId6"/>
    <p:sldLayoutId id="2147485130" r:id="rId7"/>
    <p:sldLayoutId id="2147485131" r:id="rId8"/>
    <p:sldLayoutId id="2147485132" r:id="rId9"/>
    <p:sldLayoutId id="2147485133" r:id="rId10"/>
    <p:sldLayoutId id="214748513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tags" Target="../tags/tag2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8.xml" /><Relationship Id="rId11" Type="http://schemas.openxmlformats.org/officeDocument/2006/relationships/tags" Target="../tags/tag279.xml" /><Relationship Id="rId12" Type="http://schemas.openxmlformats.org/officeDocument/2006/relationships/tags" Target="../tags/tag280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17" Type="http://schemas.openxmlformats.org/officeDocument/2006/relationships/tags" Target="../tags/tag308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2214334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lstStyle/>
          <a:p>
            <a:r>
              <a:rPr lang="zh-CN" altLang="en-US"/>
              <a:t>小学数学课件数学名言警句赏析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/>
          <a:lstStyle/>
          <a:p>
            <a:r>
              <a:rPr lang="en-US" altLang="zh-CN" err="1"/>
              <a:t>XX,a click to  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数学名言警句的背景和意义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小学数学课件中数学名言警句的选取和应用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数学名言警句的赏析和解读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数学名言警句在小学数学教育中的实践和推广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数学名言警句的背景和意义</a:t>
            </a:r>
            <a:endParaRPr lang="zh-CN" altLang="en-US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数学名言警句的定义和来源</a:t>
            </a:r>
            <a:endParaRPr lang="zh-CN" altLang="en-US"/>
          </a:p>
        </p:txBody>
      </p:sp>
      <p:sp>
        <p:nvSpPr>
          <p:cNvPr id="1049700" name="任意多边形: 形状 47"/>
          <p:cNvSpPr/>
          <p:nvPr>
            <p:custDataLst>
              <p:tags r:id="rId2"/>
            </p:custDataLst>
          </p:nvPr>
        </p:nvSpPr>
        <p:spPr>
          <a:xfrm rot="10800000">
            <a:off x="96246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02" name="矩形 48"/>
          <p:cNvSpPr/>
          <p:nvPr>
            <p:custDataLst>
              <p:tags r:id="rId3"/>
            </p:custDataLst>
          </p:nvPr>
        </p:nvSpPr>
        <p:spPr>
          <a:xfrm>
            <a:off x="838200" y="2538099"/>
            <a:ext cx="248442" cy="250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文本框 52"/>
          <p:cNvSpPr txBox="1"/>
          <p:nvPr>
            <p:custDataLst>
              <p:tags r:id="rId4"/>
            </p:custDataLst>
          </p:nvPr>
        </p:nvSpPr>
        <p:spPr>
          <a:xfrm>
            <a:off x="131637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1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定义：数学名言警句是指具有深刻数学内涵和人生哲理的名言警句，能够启迪思维、激发灵感。</a:t>
            </a:r>
            <a:endParaRPr lang="zh-CN" altLang="en-US" sz="21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06" name="任意多边形: 形状 19"/>
          <p:cNvSpPr/>
          <p:nvPr>
            <p:custDataLst>
              <p:tags r:id="rId5"/>
            </p:custDataLst>
          </p:nvPr>
        </p:nvSpPr>
        <p:spPr>
          <a:xfrm rot="10800000">
            <a:off x="6464835" y="2037994"/>
            <a:ext cx="4888875" cy="3466885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矩形 20"/>
          <p:cNvSpPr/>
          <p:nvPr>
            <p:custDataLst>
              <p:tags r:id="rId6"/>
            </p:custDataLst>
          </p:nvPr>
        </p:nvSpPr>
        <p:spPr>
          <a:xfrm>
            <a:off x="6340570" y="2538099"/>
            <a:ext cx="248442" cy="250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0" name="文本框 3"/>
          <p:cNvSpPr txBox="1"/>
          <p:nvPr>
            <p:custDataLst>
              <p:tags r:id="rId7"/>
            </p:custDataLst>
          </p:nvPr>
        </p:nvSpPr>
        <p:spPr>
          <a:xfrm>
            <a:off x="6818746" y="2332209"/>
            <a:ext cx="4222732" cy="233770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6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来源：数学名言警句的来源广泛，可以来自数学家、哲学家、文学家等不同领域，也可以是民间流传的智慧格言。</a:t>
            </a:r>
            <a:endParaRPr lang="zh-CN" altLang="en-US" sz="3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数学名言警句在小学数学教育中的作用</a:t>
            </a:r>
            <a:endParaRPr lang="zh-CN" altLang="en-US"/>
          </a:p>
        </p:txBody>
      </p:sp>
      <p:sp>
        <p:nvSpPr>
          <p:cNvPr id="1049752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激发学习兴趣：名言警句可以引起学生对数学的好奇心和探究欲，提高学习积极性。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培养数学思维：名言警句蕴含着数学思想和方法，有助于学生形成数学思维习惯。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增强记忆能力：名言警句具有语言精练、寓意深刻的特点，有助于学生记忆数学知识。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提升数学素养：名言警句可以帮助学生了解数学的历史、文化和社会背景，提高数学素养。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数学名言警句对学生数学思维和兴趣的影响</a:t>
            </a:r>
            <a:endParaRPr lang="zh-CN" altLang="en-US"/>
          </a:p>
        </p:txBody>
      </p:sp>
      <p:sp>
        <p:nvSpPr>
          <p:cNvPr id="104980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激发学生对数学的兴趣，提高学习动力。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0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拓展学生的数学视野，增强对数学的理解和认识。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培养学生的逻辑思维和创造性思维，提高解决问题的能力。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鼓励学生探索数学，追求数学真理，培养科学精神。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8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小学数学课件中数学名言警句的选取和应用</a:t>
            </a:r>
            <a:endParaRPr lang="zh-CN" altLang="en-US"/>
          </a:p>
        </p:txBody>
      </p:sp>
      <p:sp>
        <p:nvSpPr>
          <p:cNvPr id="10498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选取数学名言警句的原则和标准</a:t>
            </a:r>
            <a:endParaRPr lang="zh-CN" altLang="en-US"/>
          </a:p>
        </p:txBody>
      </p:sp>
      <p:sp>
        <p:nvSpPr>
          <p:cNvPr id="1050048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876755"/>
            <a:ext cx="2060965" cy="1747992"/>
          </a:xfrm>
          <a:custGeom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50050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5957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50052" name="Freeform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918392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4" name="Freeform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960029"/>
            <a:ext cx="2060965" cy="1752492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50056" name="Freeform 2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5003492"/>
            <a:ext cx="2060965" cy="708648"/>
          </a:xfrm>
          <a:custGeom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8" name="Freeform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3962464"/>
            <a:ext cx="2060965" cy="706340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0" name="正文"/>
          <p:cNvSpPr txBox="1"/>
          <p:nvPr>
            <p:custDataLst>
              <p:tags r:id="rId8"/>
            </p:custDataLst>
          </p:nvPr>
        </p:nvSpPr>
        <p:spPr>
          <a:xfrm>
            <a:off x="2974438" y="1792134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原则：选取的名言警句应具有启发性、激励性和教育意义，能够引导学生积极思考、培养数学思维和解决问题的能力。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9"/>
            </p:custDataLst>
          </p:nvPr>
        </p:nvSpPr>
        <p:spPr>
          <a:xfrm>
            <a:off x="2974438" y="2843511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标准：选取的名言警句应符合小学数学的教学要求和学生的认知水平，能够帮助学生理解数学概念、掌握数学技能，同时具有一定的文化内涵和艺术价值。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10"/>
            </p:custDataLst>
          </p:nvPr>
        </p:nvSpPr>
        <p:spPr>
          <a:xfrm>
            <a:off x="2974438" y="3894888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目的：通过选取合适的数学名言警句，激发学生对数学的兴趣和热情，培养他们的数学素养和综合素质，促进学生的全面发展。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11"/>
            </p:custDataLst>
          </p:nvPr>
        </p:nvSpPr>
        <p:spPr>
          <a:xfrm>
            <a:off x="2974438" y="4946266"/>
            <a:ext cx="8380072" cy="803556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62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注意事项：在选取数学名言警句时，应注意避免过于深奥或抽象的内容，以免增加学生的学习负担和困惑。同时，应注意名言警句的来源和准确性，避免误导学生或产生歧义。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8" name="Freeform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8200" y="1854839"/>
            <a:ext cx="2060965" cy="708648"/>
          </a:xfrm>
          <a:custGeom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数学名言警句在课件中的呈现方式</a:t>
            </a:r>
            <a:endParaRPr lang="zh-CN" altLang="en-US"/>
          </a:p>
        </p:txBody>
      </p:sp>
      <p:sp>
        <p:nvSpPr>
          <p:cNvPr id="105011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动画形式：通过动画效果展示数学名言警句，增加趣味性。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音频形式：将数学名言警句以音频的形式展示，方便学生听讲。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3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文字形式：直接在课件中展示数学名言警句的文字内容。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13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图片形式：将数学名言警句以图片的形式展示，增加视觉效果。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数学名言警句在课件中的应用场景和效果</a:t>
            </a:r>
            <a:endParaRPr lang="zh-CN" altLang="en-US"/>
          </a:p>
        </p:txBody>
      </p:sp>
      <p:sp>
        <p:nvSpPr>
          <p:cNvPr id="105017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7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7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8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增强记忆效果：生动形象的数学名言警句能够帮助学生记忆数学知识，加深对数学概念和公式的理解。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8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8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8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激发学习兴趣：通过引用数学名言警句，引发学生对数学的兴趣和好奇心，提高学习的积极性。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9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9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传递数学精神：名言警句中蕴含着丰富的数学思想和精神，可以帮助学生更好地理解数学的本质和价值。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0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0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0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培养思维能力：通过分析和解读数学名言警句，可以培养学生的逻辑思维、创新思维和解决问题的能力。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02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81138" y="2858211"/>
            <a:ext cx="6603643" cy="2950320"/>
          </a:xfrm>
        </p:spPr>
        <p:txBody>
          <a:bodyPr/>
          <a:lstStyle/>
          <a:p>
            <a:r>
              <a:rPr lang="zh-CN" altLang="en-US"/>
              <a:t>数学名言警句的赏析和解读</a:t>
            </a:r>
            <a:endParaRPr lang="zh-CN" altLang="en-US"/>
          </a:p>
        </p:txBody>
      </p:sp>
      <p:sp>
        <p:nvSpPr>
          <p:cNvPr id="10502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270349" y="2560320"/>
            <a:ext cx="1632479" cy="1869606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lang="en-US" alt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https://d.book118.com/555222143344011034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41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244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1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1"/>
  <p:tag name="KSO_WM_UNIT_INDEX" val="1_2_1"/>
  <p:tag name="KSO_WM_UNIT_LAYERLEVEL" val="1_1_1"/>
  <p:tag name="KSO_WM_UNIT_LINE_FORE_SCHEMECOLOR_INDEX" val="7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1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69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2_1"/>
  <p:tag name="KSO_WM_UNIT_INDEX" val="1_2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3_1"/>
  <p:tag name="KSO_WM_UNIT_INDEX" val="1_3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4_1"/>
  <p:tag name="KSO_WM_UNIT_INDEX" val="1_4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392578125,&quot;width&quot;:863.7164306640625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1"/>
  <p:tag name="KSO_WM_UNIT_DIAGRAM_ISNUMVISUAL" val="0"/>
  <p:tag name="KSO_WM_UNIT_DIAGRAM_ISREFERUNIT" val="0"/>
  <p:tag name="KSO_WM_UNIT_HIGHLIGHT" val="0"/>
  <p:tag name="KSO_WM_UNIT_ID" val="custom20230996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311.xml><?xml version="1.0" encoding="utf-8"?>
<p:tagLst xmlns:p="http://schemas.openxmlformats.org/presentationml/2006/main">
  <p:tag name="KSO_WM_BEAUTIFY_FLAG" val="#wm#"/>
  <p:tag name="KSO_WM_SLIDE_ID" val="custom202309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3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Wingdings</vt:lpstr>
      <vt:lpstr>Office Theme</vt:lpstr>
      <vt:lpstr>小学数学课件数学名言警句赏析</vt:lpstr>
      <vt:lpstr>目录</vt:lpstr>
      <vt:lpstr>添加章节标题</vt:lpstr>
      <vt:lpstr>数学名言警句的背景和意义</vt:lpstr>
      <vt:lpstr>PowerPoint Presentation</vt:lpstr>
      <vt:lpstr>数学名言警句的定义和来源</vt:lpstr>
      <vt:lpstr>数学名言警句在小学数学教育中的作用</vt:lpstr>
      <vt:lpstr>数学名言警句对学生数学思维和兴趣的影响</vt:lpstr>
      <vt:lpstr>小学数学课件中数学名言警句的选取和应用</vt:lpstr>
      <vt:lpstr>PowerPoint Presentation</vt:lpstr>
      <vt:lpstr>选取数学名言警句的原则和标准</vt:lpstr>
      <vt:lpstr>数学名言警句在课件中的呈现方式</vt:lpstr>
      <vt:lpstr>数学名言警句在课件中的应用场景和效果</vt:lpstr>
      <vt:lpstr>数学名言警句的赏析和解读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2024-08-30T18:58:36.855</cp:lastPrinted>
  <dcterms:created xsi:type="dcterms:W3CDTF">2024-08-30T10:58:36Z</dcterms:created>
  <dcterms:modified xsi:type="dcterms:W3CDTF">2024-08-30T10:58:38Z</dcterms:modified>
</cp:coreProperties>
</file>