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076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265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image" Target="../media/image2.png" /><Relationship Id="rId11" Type="http://schemas.openxmlformats.org/officeDocument/2006/relationships/tags" Target="../tags/tag65.xml" /><Relationship Id="rId12" Type="http://schemas.openxmlformats.org/officeDocument/2006/relationships/tags" Target="../tags/tag66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AC309C-1631-4992-870C-781B2A6927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9FDD90-5FAF-431B-B561-BB0926B829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57C02F-67DF-4DE4-B190-BA6D92AF1D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6A643B-A5E1-4568-89EC-D27718BFEA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DE19C4-DFE0-4A58-BE3C-DEA1B13830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051B5F-F2E1-4724-AF15-FAE65B2833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A3B9EA-4133-4B52-A6F3-521D0D102A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A6F549-7A8D-4CBC-8BFC-E3C9D8CA82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89B260-223E-49FD-90ED-344A968C54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648543-0D07-474A-8F04-476A8623F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31B837-29AB-4E49-9C56-B40B015E7C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34986" y="1303986"/>
            <a:ext cx="1535822" cy="15103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年号占位符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marL="0" indent="0" algn="l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年号占位符</a:t>
            </a:r>
            <a:endParaRPr lang="zh-CN" altLang="en-US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34986" y="1303986"/>
            <a:ext cx="1535822" cy="1510300"/>
          </a:xfrm>
          <a:prstGeom prst="rect">
            <a:avLst/>
          </a:prstGeom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67.xml" /><Relationship Id="rId14" Type="http://schemas.openxmlformats.org/officeDocument/2006/relationships/tags" Target="../tags/tag68.xml" /><Relationship Id="rId15" Type="http://schemas.openxmlformats.org/officeDocument/2006/relationships/tags" Target="../tags/tag69.xml" /><Relationship Id="rId16" Type="http://schemas.openxmlformats.org/officeDocument/2006/relationships/tags" Target="../tags/tag70.xml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0751" r:id="rId2"/>
    <p:sldLayoutId id="2147490752" r:id="rId3"/>
    <p:sldLayoutId id="2147490753" r:id="rId4"/>
    <p:sldLayoutId id="2147490754" r:id="rId5"/>
    <p:sldLayoutId id="2147490755" r:id="rId6"/>
    <p:sldLayoutId id="2147490756" r:id="rId7"/>
    <p:sldLayoutId id="2147490757" r:id="rId8"/>
    <p:sldLayoutId id="2147490758" r:id="rId9"/>
    <p:sldLayoutId id="2147490759" r:id="rId10"/>
    <p:sldLayoutId id="2147490760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tags" Target="../tags/tag7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18" Type="http://schemas.openxmlformats.org/officeDocument/2006/relationships/tags" Target="../tags/tag95.xml" /><Relationship Id="rId19" Type="http://schemas.openxmlformats.org/officeDocument/2006/relationships/tags" Target="../tags/tag96.xml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97.xml" /><Relationship Id="rId21" Type="http://schemas.openxmlformats.org/officeDocument/2006/relationships/tags" Target="../tags/tag98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0.xml" /><Relationship Id="rId11" Type="http://schemas.openxmlformats.org/officeDocument/2006/relationships/tags" Target="../tags/tag111.xml" /><Relationship Id="rId12" Type="http://schemas.openxmlformats.org/officeDocument/2006/relationships/tags" Target="../tags/tag112.xml" /><Relationship Id="rId13" Type="http://schemas.openxmlformats.org/officeDocument/2006/relationships/tags" Target="../tags/tag113.xml" /><Relationship Id="rId14" Type="http://schemas.openxmlformats.org/officeDocument/2006/relationships/tags" Target="../tags/tag114.xml" /><Relationship Id="rId15" Type="http://schemas.openxmlformats.org/officeDocument/2006/relationships/tags" Target="../tags/tag115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14" Type="http://schemas.openxmlformats.org/officeDocument/2006/relationships/tags" Target="../tags/tag128.xml" /><Relationship Id="rId15" Type="http://schemas.openxmlformats.org/officeDocument/2006/relationships/tags" Target="../tags/tag129.xml" /><Relationship Id="rId16" Type="http://schemas.openxmlformats.org/officeDocument/2006/relationships/tags" Target="../tags/tag130.xml" /><Relationship Id="rId17" Type="http://schemas.openxmlformats.org/officeDocument/2006/relationships/tags" Target="../tags/tag131.xml" /><Relationship Id="rId18" Type="http://schemas.openxmlformats.org/officeDocument/2006/relationships/tags" Target="../tags/tag132.xml" /><Relationship Id="rId19" Type="http://schemas.openxmlformats.org/officeDocument/2006/relationships/tags" Target="../tags/tag133.xml" /><Relationship Id="rId2" Type="http://schemas.openxmlformats.org/officeDocument/2006/relationships/tags" Target="../tags/tag116.xml" /><Relationship Id="rId20" Type="http://schemas.openxmlformats.org/officeDocument/2006/relationships/tags" Target="../tags/tag134.xml" /><Relationship Id="rId21" Type="http://schemas.openxmlformats.org/officeDocument/2006/relationships/tags" Target="../tags/tag135.xml" /><Relationship Id="rId22" Type="http://schemas.openxmlformats.org/officeDocument/2006/relationships/tags" Target="../tags/tag136.xml" /><Relationship Id="rId23" Type="http://schemas.openxmlformats.org/officeDocument/2006/relationships/tags" Target="../tags/tag137.xml" /><Relationship Id="rId24" Type="http://schemas.openxmlformats.org/officeDocument/2006/relationships/tags" Target="../tags/tag138.xml" /><Relationship Id="rId25" Type="http://schemas.openxmlformats.org/officeDocument/2006/relationships/tags" Target="../tags/tag139.xml" /><Relationship Id="rId26" Type="http://schemas.openxmlformats.org/officeDocument/2006/relationships/tags" Target="../tags/tag140.xml" /><Relationship Id="rId27" Type="http://schemas.openxmlformats.org/officeDocument/2006/relationships/tags" Target="../tags/tag141.xml" /><Relationship Id="rId28" Type="http://schemas.openxmlformats.org/officeDocument/2006/relationships/tags" Target="../tags/tag142.xml" /><Relationship Id="rId29" Type="http://schemas.openxmlformats.org/officeDocument/2006/relationships/tags" Target="../tags/tag143.xml" /><Relationship Id="rId3" Type="http://schemas.openxmlformats.org/officeDocument/2006/relationships/tags" Target="../tags/tag117.xml" /><Relationship Id="rId30" Type="http://schemas.openxmlformats.org/officeDocument/2006/relationships/tags" Target="../tags/tag144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6.xml" /><Relationship Id="rId11" Type="http://schemas.openxmlformats.org/officeDocument/2006/relationships/tags" Target="../tags/tag177.xml" /><Relationship Id="rId12" Type="http://schemas.openxmlformats.org/officeDocument/2006/relationships/tags" Target="../tags/tag178.xml" /><Relationship Id="rId13" Type="http://schemas.openxmlformats.org/officeDocument/2006/relationships/tags" Target="../tags/tag179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8.xml" /><Relationship Id="rId11" Type="http://schemas.openxmlformats.org/officeDocument/2006/relationships/tags" Target="../tags/tag189.xml" /><Relationship Id="rId12" Type="http://schemas.openxmlformats.org/officeDocument/2006/relationships/tags" Target="../tags/tag190.xml" /><Relationship Id="rId13" Type="http://schemas.openxmlformats.org/officeDocument/2006/relationships/tags" Target="../tags/tag191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tags" Target="../tags/tag186.xml" /><Relationship Id="rId9" Type="http://schemas.openxmlformats.org/officeDocument/2006/relationships/tags" Target="../tags/tag18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3.xml" /><Relationship Id="rId11" Type="http://schemas.openxmlformats.org/officeDocument/2006/relationships/tags" Target="../tags/tag204.xml" /><Relationship Id="rId12" Type="http://schemas.openxmlformats.org/officeDocument/2006/relationships/tags" Target="../tags/tag205.xml" /><Relationship Id="rId13" Type="http://schemas.openxmlformats.org/officeDocument/2006/relationships/tags" Target="../tags/tag206.xml" /><Relationship Id="rId14" Type="http://schemas.openxmlformats.org/officeDocument/2006/relationships/tags" Target="../tags/tag207.xml" /><Relationship Id="rId15" Type="http://schemas.openxmlformats.org/officeDocument/2006/relationships/tags" Target="../tags/tag208.xml" /><Relationship Id="rId16" Type="http://schemas.openxmlformats.org/officeDocument/2006/relationships/tags" Target="../tags/tag209.xml" /><Relationship Id="rId17" Type="http://schemas.openxmlformats.org/officeDocument/2006/relationships/tags" Target="../tags/tag210.xml" /><Relationship Id="rId18" Type="http://schemas.openxmlformats.org/officeDocument/2006/relationships/tags" Target="../tags/tag211.xml" /><Relationship Id="rId19" Type="http://schemas.openxmlformats.org/officeDocument/2006/relationships/tags" Target="../tags/tag212.xml" /><Relationship Id="rId2" Type="http://schemas.openxmlformats.org/officeDocument/2006/relationships/tags" Target="../tags/tag195.xml" /><Relationship Id="rId20" Type="http://schemas.openxmlformats.org/officeDocument/2006/relationships/tags" Target="../tags/tag213.xml" /><Relationship Id="rId21" Type="http://schemas.openxmlformats.org/officeDocument/2006/relationships/tags" Target="../tags/tag214.xml" /><Relationship Id="rId22" Type="http://schemas.openxmlformats.org/officeDocument/2006/relationships/tags" Target="../tags/tag215.xml" /><Relationship Id="rId23" Type="http://schemas.openxmlformats.org/officeDocument/2006/relationships/tags" Target="../tags/tag216.xml" /><Relationship Id="rId24" Type="http://schemas.openxmlformats.org/officeDocument/2006/relationships/tags" Target="../tags/tag217.xml" /><Relationship Id="rId25" Type="http://schemas.openxmlformats.org/officeDocument/2006/relationships/tags" Target="../tags/tag218.xml" /><Relationship Id="rId26" Type="http://schemas.openxmlformats.org/officeDocument/2006/relationships/tags" Target="../tags/tag219.xml" /><Relationship Id="rId27" Type="http://schemas.openxmlformats.org/officeDocument/2006/relationships/tags" Target="../tags/tag220.xml" /><Relationship Id="rId28" Type="http://schemas.openxmlformats.org/officeDocument/2006/relationships/tags" Target="../tags/tag221.xml" /><Relationship Id="rId29" Type="http://schemas.openxmlformats.org/officeDocument/2006/relationships/tags" Target="../tags/tag222.xml" /><Relationship Id="rId3" Type="http://schemas.openxmlformats.org/officeDocument/2006/relationships/tags" Target="../tags/tag196.xml" /><Relationship Id="rId30" Type="http://schemas.openxmlformats.org/officeDocument/2006/relationships/tags" Target="../tags/tag223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2.xml" /><Relationship Id="rId11" Type="http://schemas.openxmlformats.org/officeDocument/2006/relationships/tags" Target="../tags/tag233.xml" /><Relationship Id="rId12" Type="http://schemas.openxmlformats.org/officeDocument/2006/relationships/tags" Target="../tags/tag234.xml" /><Relationship Id="rId13" Type="http://schemas.openxmlformats.org/officeDocument/2006/relationships/tags" Target="../tags/tag235.xml" /><Relationship Id="rId14" Type="http://schemas.openxmlformats.org/officeDocument/2006/relationships/tags" Target="../tags/tag236.xml" /><Relationship Id="rId15" Type="http://schemas.openxmlformats.org/officeDocument/2006/relationships/tags" Target="../tags/tag237.xml" /><Relationship Id="rId2" Type="http://schemas.openxmlformats.org/officeDocument/2006/relationships/tags" Target="../tags/tag224.xml" /><Relationship Id="rId3" Type="http://schemas.openxmlformats.org/officeDocument/2006/relationships/tags" Target="../tags/tag225.xml" /><Relationship Id="rId4" Type="http://schemas.openxmlformats.org/officeDocument/2006/relationships/tags" Target="../tags/tag226.xml" /><Relationship Id="rId5" Type="http://schemas.openxmlformats.org/officeDocument/2006/relationships/tags" Target="../tags/tag227.xml" /><Relationship Id="rId6" Type="http://schemas.openxmlformats.org/officeDocument/2006/relationships/tags" Target="../tags/tag228.xml" /><Relationship Id="rId7" Type="http://schemas.openxmlformats.org/officeDocument/2006/relationships/tags" Target="../tags/tag229.xml" /><Relationship Id="rId8" Type="http://schemas.openxmlformats.org/officeDocument/2006/relationships/tags" Target="../tags/tag230.xml" /><Relationship Id="rId9" Type="http://schemas.openxmlformats.org/officeDocument/2006/relationships/tags" Target="../tags/tag23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8.xml" /><Relationship Id="rId3" Type="http://schemas.openxmlformats.org/officeDocument/2006/relationships/tags" Target="../tags/tag239.xml" /><Relationship Id="rId4" Type="http://schemas.openxmlformats.org/officeDocument/2006/relationships/tags" Target="../tags/tag24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9.xml" /><Relationship Id="rId11" Type="http://schemas.openxmlformats.org/officeDocument/2006/relationships/tags" Target="../tags/tag250.xml" /><Relationship Id="rId12" Type="http://schemas.openxmlformats.org/officeDocument/2006/relationships/tags" Target="../tags/tag251.xml" /><Relationship Id="rId13" Type="http://schemas.openxmlformats.org/officeDocument/2006/relationships/tags" Target="../tags/tag252.xml" /><Relationship Id="rId2" Type="http://schemas.openxmlformats.org/officeDocument/2006/relationships/tags" Target="../tags/tag241.xml" /><Relationship Id="rId3" Type="http://schemas.openxmlformats.org/officeDocument/2006/relationships/tags" Target="../tags/tag242.xml" /><Relationship Id="rId4" Type="http://schemas.openxmlformats.org/officeDocument/2006/relationships/tags" Target="../tags/tag243.xml" /><Relationship Id="rId5" Type="http://schemas.openxmlformats.org/officeDocument/2006/relationships/tags" Target="../tags/tag244.xml" /><Relationship Id="rId6" Type="http://schemas.openxmlformats.org/officeDocument/2006/relationships/tags" Target="../tags/tag245.xml" /><Relationship Id="rId7" Type="http://schemas.openxmlformats.org/officeDocument/2006/relationships/tags" Target="../tags/tag246.xml" /><Relationship Id="rId8" Type="http://schemas.openxmlformats.org/officeDocument/2006/relationships/tags" Target="../tags/tag247.xml" /><Relationship Id="rId9" Type="http://schemas.openxmlformats.org/officeDocument/2006/relationships/tags" Target="../tags/tag24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1.xml" /><Relationship Id="rId11" Type="http://schemas.openxmlformats.org/officeDocument/2006/relationships/tags" Target="../tags/tag262.xml" /><Relationship Id="rId12" Type="http://schemas.openxmlformats.org/officeDocument/2006/relationships/tags" Target="../tags/tag263.xml" /><Relationship Id="rId13" Type="http://schemas.openxmlformats.org/officeDocument/2006/relationships/tags" Target="../tags/tag264.xml" /><Relationship Id="rId2" Type="http://schemas.openxmlformats.org/officeDocument/2006/relationships/tags" Target="../tags/tag253.xml" /><Relationship Id="rId3" Type="http://schemas.openxmlformats.org/officeDocument/2006/relationships/tags" Target="../tags/tag254.xml" /><Relationship Id="rId4" Type="http://schemas.openxmlformats.org/officeDocument/2006/relationships/tags" Target="../tags/tag255.xml" /><Relationship Id="rId5" Type="http://schemas.openxmlformats.org/officeDocument/2006/relationships/tags" Target="../tags/tag256.xml" /><Relationship Id="rId6" Type="http://schemas.openxmlformats.org/officeDocument/2006/relationships/tags" Target="../tags/tag257.xml" /><Relationship Id="rId7" Type="http://schemas.openxmlformats.org/officeDocument/2006/relationships/tags" Target="../tags/tag258.xml" /><Relationship Id="rId8" Type="http://schemas.openxmlformats.org/officeDocument/2006/relationships/tags" Target="../tags/tag259.xml" /><Relationship Id="rId9" Type="http://schemas.openxmlformats.org/officeDocument/2006/relationships/tags" Target="../tags/tag26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5230031111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/>
          </a:bodyPr>
          <a:lstStyle/>
          <a:p>
            <a:r>
              <a:rPr lang="zh-CN" altLang="en-US"/>
              <a:t>2024年文化与创意产业国际化方案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lstStyle/>
          <a:p>
            <a:r>
              <a:rPr lang="en-US" altLang="zh-CN"/>
              <a:t>20XX</a:t>
            </a:r>
            <a:endParaRPr lang="zh-CN" alt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lang="zh-CN" altLang="en-US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矩形: 圆角 8"/>
          <p:cNvSpPr/>
          <p:nvPr>
            <p:custDataLst>
              <p:tags r:id="rId3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blurRad="190500" dist="88900" algn="ctr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微软雅黑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6"/>
            </p:custDataLst>
          </p:nvPr>
        </p:nvSpPr>
        <p:spPr>
          <a:xfrm>
            <a:off x="1399928" y="3867561"/>
            <a:ext cx="2631771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文化与创意产业国际化的背景</a:t>
            </a:r>
            <a:endParaRPr lang="zh-CN" altLang="en-US" sz="22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7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8"/>
            </p:custDataLst>
          </p:nvPr>
        </p:nvSpPr>
        <p:spPr>
          <a:xfrm>
            <a:off x="5091844" y="3867561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文化与创意产业国际化的现状</a:t>
            </a:r>
            <a:endParaRPr lang="zh-CN" altLang="en-US" sz="22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9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10"/>
            </p:custDataLst>
          </p:nvPr>
        </p:nvSpPr>
        <p:spPr>
          <a:xfrm>
            <a:off x="8526135" y="3867561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41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2024年文化与创意产业国际化方案的目标和原则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11"/>
            </p:custDataLst>
          </p:nvPr>
        </p:nvSpPr>
        <p:spPr>
          <a:xfrm>
            <a:off x="1399930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lang="en-US" altLang="zh-CN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2"/>
            </p:custDataLst>
          </p:nvPr>
        </p:nvSpPr>
        <p:spPr>
          <a:xfrm>
            <a:off x="1399928" y="5479324"/>
            <a:ext cx="2631771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41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2024年文化与创意产业国际化的重点任务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3"/>
            </p:custDataLst>
          </p:nvPr>
        </p:nvSpPr>
        <p:spPr>
          <a:xfrm>
            <a:off x="5091845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4"/>
            </p:custDataLst>
          </p:nvPr>
        </p:nvSpPr>
        <p:spPr>
          <a:xfrm>
            <a:off x="5091844" y="5479324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41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2024年文化与创意产业国际化的实施路径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30" name="序号"/>
          <p:cNvSpPr txBox="1"/>
          <p:nvPr>
            <p:custDataLst>
              <p:tags r:id="rId15"/>
            </p:custDataLst>
          </p:nvPr>
        </p:nvSpPr>
        <p:spPr>
          <a:xfrm>
            <a:off x="852613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Six</a:t>
            </a:r>
            <a:endParaRPr lang="en-US" altLang="zh-CN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16"/>
            </p:custDataLst>
          </p:nvPr>
        </p:nvSpPr>
        <p:spPr>
          <a:xfrm>
            <a:off x="8526135" y="5479324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41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2024年文化与创意产业国际化的保障措施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/>
          <p:nvPr>
            <p:custDataLst>
              <p:tags r:id="rId17"/>
            </p:custDataLst>
          </p:nvPr>
        </p:nvCxnSpPr>
        <p:spPr>
          <a:xfrm flipH="1" flipV="1">
            <a:off x="4468557" y="332756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"/>
          <p:cNvCxnSpPr/>
          <p:nvPr>
            <p:custDataLst>
              <p:tags r:id="rId18"/>
            </p:custDataLst>
          </p:nvPr>
        </p:nvCxnSpPr>
        <p:spPr>
          <a:xfrm flipH="1" flipV="1">
            <a:off x="7974045" y="332756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"/>
          <p:cNvCxnSpPr/>
          <p:nvPr>
            <p:custDataLst>
              <p:tags r:id="rId19"/>
            </p:custDataLst>
          </p:nvPr>
        </p:nvCxnSpPr>
        <p:spPr>
          <a:xfrm flipH="1" flipV="1">
            <a:off x="4460818" y="508241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7"/>
          <p:cNvCxnSpPr/>
          <p:nvPr>
            <p:custDataLst>
              <p:tags r:id="rId20"/>
            </p:custDataLst>
          </p:nvPr>
        </p:nvCxnSpPr>
        <p:spPr>
          <a:xfrm flipH="1" flipV="1">
            <a:off x="7966306" y="508241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lstStyle/>
          <a:p>
            <a:r>
              <a:rPr lang="zh-CN" altLang="en-US"/>
              <a:t>文化与创意产业国际化的背景</a:t>
            </a:r>
            <a:endParaRPr lang="zh-CN" altLang="en-US"/>
          </a:p>
        </p:txBody>
      </p:sp>
      <p:sp>
        <p:nvSpPr>
          <p:cNvPr id="104886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全球化趋势下的文化交流与融合</a:t>
            </a:r>
            <a:endParaRPr lang="zh-CN" altLang="en-US"/>
          </a:p>
        </p:txBody>
      </p:sp>
      <p:sp>
        <p:nvSpPr>
          <p:cNvPr id="1048900" name="弧形 58"/>
          <p:cNvSpPr/>
          <p:nvPr>
            <p:custDataLst>
              <p:tags r:id="rId2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2" name="弧形 57"/>
          <p:cNvSpPr/>
          <p:nvPr>
            <p:custDataLst>
              <p:tags r:id="rId3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4" name="椭圆 22"/>
          <p:cNvSpPr/>
          <p:nvPr>
            <p:custDataLst>
              <p:tags r:id="rId4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6" name="椭圆 23"/>
          <p:cNvSpPr/>
          <p:nvPr>
            <p:custDataLst>
              <p:tags r:id="rId5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8" name="正文"/>
          <p:cNvSpPr txBox="1"/>
          <p:nvPr>
            <p:custDataLst>
              <p:tags r:id="rId6"/>
            </p:custDataLst>
          </p:nvPr>
        </p:nvSpPr>
        <p:spPr>
          <a:xfrm>
            <a:off x="8788472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文化与创意产业国际化的现状与趋势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10" name="椭圆 24"/>
          <p:cNvSpPr/>
          <p:nvPr>
            <p:custDataLst>
              <p:tags r:id="rId7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2" name="椭圆 25"/>
          <p:cNvSpPr/>
          <p:nvPr>
            <p:custDataLst>
              <p:tags r:id="rId8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4" name="正文"/>
          <p:cNvSpPr txBox="1"/>
          <p:nvPr>
            <p:custDataLst>
              <p:tags r:id="rId9"/>
            </p:custDataLst>
          </p:nvPr>
        </p:nvSpPr>
        <p:spPr>
          <a:xfrm>
            <a:off x="6456763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文化交流与融合的推动因素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椭圆 7"/>
          <p:cNvSpPr/>
          <p:nvPr>
            <p:custDataLst>
              <p:tags r:id="rId10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8" name="椭圆 9"/>
          <p:cNvSpPr/>
          <p:nvPr>
            <p:custDataLst>
              <p:tags r:id="rId11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0" name="正文"/>
          <p:cNvSpPr txBox="1"/>
          <p:nvPr>
            <p:custDataLst>
              <p:tags r:id="rId12"/>
            </p:custDataLst>
          </p:nvPr>
        </p:nvSpPr>
        <p:spPr>
          <a:xfrm>
            <a:off x="4125055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全球化对文化与创意产业的影响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22" name="椭圆 5"/>
          <p:cNvSpPr/>
          <p:nvPr>
            <p:custDataLst>
              <p:tags r:id="rId13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4" name="椭圆 4"/>
          <p:cNvSpPr/>
          <p:nvPr>
            <p:custDataLst>
              <p:tags r:id="rId14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6" name="正文"/>
          <p:cNvSpPr txBox="1"/>
          <p:nvPr>
            <p:custDataLst>
              <p:tags r:id="rId15"/>
            </p:custDataLst>
          </p:nvPr>
        </p:nvSpPr>
        <p:spPr>
          <a:xfrm>
            <a:off x="1528278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文化与创意产业国际化的发展历程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创意产业在经济发展中的重要地位</a:t>
            </a:r>
            <a:endParaRPr lang="zh-CN" altLang="en-US"/>
          </a:p>
        </p:txBody>
      </p:sp>
      <p:sp>
        <p:nvSpPr>
          <p:cNvPr id="1048962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4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6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8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2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6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8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0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8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0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2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4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6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8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创意产业是推动经济发展的重要动力，具有高附加值和高成长性。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创意产业的发展能够提升国家文化软实力，增强国际竞争力。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创意产业的发展能够创造更多的就业机会，提高劳动者素质和创新能力。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创意产业的发展能够促进传统产业的转型升级，提高产业整体竞争力。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文化与创意产业国际化的机遇与挑战</a:t>
            </a:r>
            <a:endParaRPr lang="zh-CN" altLang="en-US"/>
          </a:p>
        </p:txBody>
      </p:sp>
      <p:sp>
        <p:nvSpPr>
          <p:cNvPr id="1049040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42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44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46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48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挑战：各国文化差异大，需要克服文化壁垒和语言障碍，同时面临国际竞争和知识产权保护等挑战。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0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机遇：全球化趋势下，各国文化交流日益频繁，为文化与创意产业国际化提供了广阔的市场和发展空间。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2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机遇与挑战并存：需要抓住机遇，积极应对挑战，加强国际合作，推动文化与创意产业的可持续发展。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4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成功案例：可以介绍一些国内外文化与创意产业国际化的成功案例，总结其经验教训，为其他产业提供借鉴和参考。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8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lstStyle/>
          <a:p>
            <a:r>
              <a:rPr lang="zh-CN" altLang="en-US"/>
              <a:t>文化与创意产业国际化的现状</a:t>
            </a:r>
            <a:endParaRPr lang="zh-CN" altLang="en-US"/>
          </a:p>
        </p:txBody>
      </p:sp>
      <p:sp>
        <p:nvSpPr>
          <p:cNvPr id="104909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国际文化与创意产业发展概况</a:t>
            </a:r>
            <a:endParaRPr lang="zh-CN" altLang="en-US"/>
          </a:p>
        </p:txBody>
      </p:sp>
      <p:sp>
        <p:nvSpPr>
          <p:cNvPr id="1049126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2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全球文化与创意产业规模持续增长，成为各国经济发展的重要支柱。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32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3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国际文化贸易额逐年攀升，反映出全球文化消费市场的活跃度。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3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数字技术成为推动文化与创意产业国际化的重要力量，加速了文化内容的传播和交流。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各国纷纷出台政策支持文化与创意产业发展，加强国际合作与交流。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我国文化与创意产业的发展现状</a:t>
            </a:r>
            <a:endParaRPr lang="zh-CN" altLang="en-US"/>
          </a:p>
        </p:txBody>
      </p:sp>
      <p:sp>
        <p:nvSpPr>
          <p:cNvPr id="1049184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6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8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产业规模持续扩大，成为经济增长的重要引擎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90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92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94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创新能力不断提升，推出更多优质文化产品和服务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96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98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0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文化与科技融合加深，推动产业升级和转型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02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4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6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国际化进程加快，提升中华文化的国际影响力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我国文化与创意产业国际化的现状与问题</a:t>
            </a:r>
            <a:endParaRPr lang="zh-CN" altLang="en-US"/>
          </a:p>
        </p:txBody>
      </p:sp>
      <p:sp>
        <p:nvSpPr>
          <p:cNvPr id="1049242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6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我国文化与创意产业的发展迅速，但国际竞争力仍需提升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0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文化与创意产业国际化面临的问题包括文化差异、知识产权保护等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6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8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我国文化与创意产业在国际市场中的份额较小，缺乏知名品牌和国际影响力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2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4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文化与创意产业国际化需要加强国际合作，提升创新能力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9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5800" y="3148536"/>
            <a:ext cx="6477000" cy="1676364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2024年文化与创意产业国际化方案的目标和原则</a:t>
            </a:r>
            <a:endParaRPr lang="zh-CN" altLang="en-US"/>
          </a:p>
        </p:txBody>
      </p:sp>
      <p:sp>
        <p:nvSpPr>
          <p:cNvPr id="104930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目标设定</a:t>
            </a:r>
            <a:endParaRPr lang="zh-CN" altLang="en-US"/>
          </a:p>
        </p:txBody>
      </p:sp>
      <p:sp>
        <p:nvSpPr>
          <p:cNvPr id="1049336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2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4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6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2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6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0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6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8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0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2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提高文化与创意产业的国际竞争力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扩大文化与创意产业的市场份额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促进文化与创意产业的跨界融合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推动文化与创意产业的创新发展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原则制定</a:t>
            </a:r>
            <a:endParaRPr lang="zh-CN" altLang="en-US"/>
          </a:p>
        </p:txBody>
      </p:sp>
      <p:sp>
        <p:nvSpPr>
          <p:cNvPr id="1049414" name="弧形 58"/>
          <p:cNvSpPr/>
          <p:nvPr>
            <p:custDataLst>
              <p:tags r:id="rId2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6" name="弧形 57"/>
          <p:cNvSpPr/>
          <p:nvPr>
            <p:custDataLst>
              <p:tags r:id="rId3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8" name="椭圆 22"/>
          <p:cNvSpPr/>
          <p:nvPr>
            <p:custDataLst>
              <p:tags r:id="rId4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0" name="椭圆 23"/>
          <p:cNvSpPr/>
          <p:nvPr>
            <p:custDataLst>
              <p:tags r:id="rId5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2" name="正文"/>
          <p:cNvSpPr txBox="1"/>
          <p:nvPr>
            <p:custDataLst>
              <p:tags r:id="rId6"/>
            </p:custDataLst>
          </p:nvPr>
        </p:nvSpPr>
        <p:spPr>
          <a:xfrm>
            <a:off x="8788472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促进文化与科技融合，推动产业升级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24" name="椭圆 24"/>
          <p:cNvSpPr/>
          <p:nvPr>
            <p:custDataLst>
              <p:tags r:id="rId7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6" name="椭圆 25"/>
          <p:cNvSpPr/>
          <p:nvPr>
            <p:custDataLst>
              <p:tags r:id="rId8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8" name="正文"/>
          <p:cNvSpPr txBox="1"/>
          <p:nvPr>
            <p:custDataLst>
              <p:tags r:id="rId9"/>
            </p:custDataLst>
          </p:nvPr>
        </p:nvSpPr>
        <p:spPr>
          <a:xfrm>
            <a:off x="6456763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强化知识产权保护，保障创作者权益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椭圆 7"/>
          <p:cNvSpPr/>
          <p:nvPr>
            <p:custDataLst>
              <p:tags r:id="rId10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2" name="椭圆 9"/>
          <p:cNvSpPr/>
          <p:nvPr>
            <p:custDataLst>
              <p:tags r:id="rId11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4" name="正文"/>
          <p:cNvSpPr txBox="1"/>
          <p:nvPr>
            <p:custDataLst>
              <p:tags r:id="rId12"/>
            </p:custDataLst>
          </p:nvPr>
        </p:nvSpPr>
        <p:spPr>
          <a:xfrm>
            <a:off x="4125055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鼓励创新思维，提升创意产业竞争力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36" name="椭圆 5"/>
          <p:cNvSpPr/>
          <p:nvPr>
            <p:custDataLst>
              <p:tags r:id="rId13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8" name="椭圆 4"/>
          <p:cNvSpPr/>
          <p:nvPr>
            <p:custDataLst>
              <p:tags r:id="rId14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0" name="正文"/>
          <p:cNvSpPr txBox="1"/>
          <p:nvPr>
            <p:custDataLst>
              <p:tags r:id="rId15"/>
            </p:custDataLst>
          </p:nvPr>
        </p:nvSpPr>
        <p:spPr>
          <a:xfrm>
            <a:off x="1528278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尊重文化多样性，推动文化交流与合作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7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5800" y="3148536"/>
            <a:ext cx="6477000" cy="1676364"/>
          </a:xfrm>
        </p:spPr>
        <p:txBody>
          <a:bodyPr>
            <a:normAutofit fontScale="99259"/>
          </a:bodyPr>
          <a:lstStyle/>
          <a:p>
            <a:r>
              <a:rPr lang="zh-CN" altLang="en-US"/>
              <a:t>2024年文化与创意产业国际化的重点任务</a:t>
            </a:r>
            <a:endParaRPr lang="zh-CN" altLang="en-US"/>
          </a:p>
        </p:txBody>
      </p:sp>
      <p:sp>
        <p:nvSpPr>
          <p:cNvPr id="104947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提升文化与创意产业的创新能力</a:t>
            </a:r>
            <a:endParaRPr lang="zh-CN" altLang="en-US"/>
          </a:p>
        </p:txBody>
      </p:sp>
      <p:sp>
        <p:nvSpPr>
          <p:cNvPr id="1049512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14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16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培育创新人才：加强文化与创意产业领域的人才培养，提高从业人员的创新意识和能力。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518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20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22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推动技术进步：鼓励文化与创意产业企业加大技术研发投入，引进国际先进技术，推动产业升级和数字化转型。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524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26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28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优化创新环境：加强政策支持，完善知识产权保护体系，降低创新风险，激发企业创新活力。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530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32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34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促进跨界融合：推动文化与创意产业与其他产业的融合发展，拓展产业边界，形成多元化的发展格局。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加强国际文化交流与合作</a:t>
            </a:r>
            <a:endParaRPr lang="zh-CN" altLang="en-US"/>
          </a:p>
        </p:txBody>
      </p:sp>
      <p:sp>
        <p:nvSpPr>
          <p:cNvPr id="1049570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72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574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举办国际文化节、艺术展览等活动，展示本国文化特色和艺术成果。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78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80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加强与世界各国在文化、教育、旅游等领域的合作，促进文化互鉴和人员往来。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84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86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推动本国文化产业与国际市场的对接，拓展海外市场和商业机会。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90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92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积极参与国际文化产业组织和论坛，提升本国文化产业的国际影响力和话语权。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https://d.book118.com/555230031111011042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年号占位符"/>
  <p:tag name="KSO_WM_UNIT_SUBTYPE" val="e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年号占位符"/>
  <p:tag name="KSO_WM_UNIT_SUBTYPE" val="e"/>
  <p:tag name="KSO_WM_UNIT_TYPE" val="f"/>
  <p:tag name="KSO_WM_UNIT_VALUE" val="8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  <p:tag name="KSO_WM_TEMPLATE_THUMBS_INDEX" val="1、9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2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1"/>
  <p:tag name="KSO_WM_UNIT_INDEX" val="1"/>
  <p:tag name="KSO_WM_UNIT_LAYERLEVEL" val="1"/>
  <p:tag name="KSO_WM_UNIT_NOCLEAR" val="0"/>
  <p:tag name="KSO_WM_UNIT_PRESET_TEXT" val="20XX"/>
  <p:tag name="KSO_WM_UNIT_SUBTYPE" val="e"/>
  <p:tag name="KSO_WM_UNIT_TYPE" val="f"/>
  <p:tag name="KSO_WM_UNIT_VALUE" val="32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9"/>
</p:tagLst>
</file>

<file path=ppt/tags/tag79.xml><?xml version="1.0" encoding="utf-8"?>
<p:tagLst xmlns:p="http://schemas.openxmlformats.org/presentationml/2006/main">
  <p:tag name="KSO_WM_BEAUTIFY_FLAG" val="#wm#"/>
  <p:tag name="KSO_WM_SLIDE_ID" val="custom20230981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  <p:tag name="KSO_WM_TEMPLATE_THUMBS_INDEX" val="1、9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i*1_1"/>
  <p:tag name="KSO_WM_UNIT_INDEX" val="1_1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1_1"/>
  <p:tag name="KSO_WM_UNIT_INDEX" val="1_1_1"/>
  <p:tag name="KSO_WM_UNIT_LAYERLEVEL" val="1_1_1"/>
  <p:tag name="KSO_WM_UNIT_PRESET_TEXT" val="Part One"/>
  <p:tag name="KSO_WM_UNIT_SUBTYPE" val="d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2_1"/>
  <p:tag name="KSO_WM_UNIT_INDEX" val="1_2_1"/>
  <p:tag name="KSO_WM_UNIT_LAYERLEVEL" val="1_1_1"/>
  <p:tag name="KSO_WM_UNIT_PRESET_TEXT" val="Part Two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3_1"/>
  <p:tag name="KSO_WM_UNIT_INDEX" val="1_3_1"/>
  <p:tag name="KSO_WM_UNIT_LAYERLEVEL" val="1_1_1"/>
  <p:tag name="KSO_WM_UNIT_PRESET_TEXT" val="Part Three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4_1"/>
  <p:tag name="KSO_WM_UNIT_INDEX" val="1_4_1"/>
  <p:tag name="KSO_WM_UNIT_LAYERLEVEL" val="1_1_1"/>
  <p:tag name="KSO_WM_UNIT_PRESET_TEXT" val="Part Four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5_1"/>
  <p:tag name="KSO_WM_UNIT_INDEX" val="1_5_1"/>
  <p:tag name="KSO_WM_UNIT_LAYERLEVEL" val="1_1_1"/>
  <p:tag name="KSO_WM_UNIT_PRESET_TEXT" val="Part Five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6_1"/>
  <p:tag name="KSO_WM_UNIT_INDEX" val="1_6_1"/>
  <p:tag name="KSO_WM_UNIT_LAYERLEVEL" val="1_1_1"/>
  <p:tag name="KSO_WM_UNIT_PRESET_TEXT" val="Part Six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3_2"/>
  <p:tag name="KSO_WM_UNIT_INDEX" val="1_3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5_2"/>
  <p:tag name="KSO_WM_UNIT_INDEX" val="1_5_2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6_2"/>
  <p:tag name="KSO_WM_UNIT_INDEX" val="1_6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1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1"/>
  <p:tag name="KSO_WM_UNIT_DIAGRAM_ISNUMVISUAL" val="0"/>
  <p:tag name="KSO_WM_UNIT_DIAGRAM_ISREFERUNIT" val="0"/>
  <p:tag name="KSO_WM_UNIT_HIGHLIGHT" val="0"/>
  <p:tag name="KSO_WM_UNIT_ID" val="custom20230981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01.xml><?xml version="1.0" encoding="utf-8"?>
<p:tagLst xmlns:p="http://schemas.openxmlformats.org/presentationml/2006/main">
  <p:tag name="KSO_WM_BEAUTIFY_FLAG" val="#wm#"/>
  <p:tag name="KSO_WM_SLIDE_ID" val="custom2023098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1"/>
  <p:tag name="KSO_WM_UNIT_DIAGRAM_ISNUMVISUAL" val="0"/>
  <p:tag name="KSO_WM_UNIT_DIAGRAM_ISREFERUNIT" val="0"/>
  <p:tag name="KSO_WM_UNIT_HIGHLIGHT" val="0"/>
  <p:tag name="KSO_WM_UNIT_ID" val="custom20230981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55.xml><?xml version="1.0" encoding="utf-8"?>
<p:tagLst xmlns:p="http://schemas.openxmlformats.org/presentationml/2006/main">
  <p:tag name="KSO_WM_BEAUTIFY_FLAG" val="#wm#"/>
  <p:tag name="KSO_WM_SLIDE_ID" val="custom2023098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1"/>
  <p:tag name="KSO_WM_UNIT_DIAGRAM_ISNUMVISUAL" val="0"/>
  <p:tag name="KSO_WM_UNIT_DIAGRAM_ISREFERUNIT" val="0"/>
  <p:tag name="KSO_WM_UNIT_HIGHLIGHT" val="0"/>
  <p:tag name="KSO_WM_UNIT_ID" val="custom20230981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94.xml><?xml version="1.0" encoding="utf-8"?>
<p:tagLst xmlns:p="http://schemas.openxmlformats.org/presentationml/2006/main">
  <p:tag name="KSO_WM_BEAUTIFY_FLAG" val="#wm#"/>
  <p:tag name="KSO_WM_SLIDE_ID" val="custom2023098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1"/>
  <p:tag name="KSO_WM_UNIT_DIAGRAM_ISNUMVISUAL" val="0"/>
  <p:tag name="KSO_WM_UNIT_DIAGRAM_ISREFERUNIT" val="0"/>
  <p:tag name="KSO_WM_UNIT_HIGHLIGHT" val="0"/>
  <p:tag name="KSO_WM_UNIT_ID" val="custom20230981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240.xml><?xml version="1.0" encoding="utf-8"?>
<p:tagLst xmlns:p="http://schemas.openxmlformats.org/presentationml/2006/main">
  <p:tag name="KSO_WM_BEAUTIFY_FLAG" val="#wm#"/>
  <p:tag name="KSO_WM_SLIDE_ID" val="custom2023098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6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17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微软雅黑</vt:lpstr>
      <vt:lpstr>Calibri Light</vt:lpstr>
      <vt:lpstr>Office Theme</vt:lpstr>
      <vt:lpstr>2024年文化与创意产业国际化方案</vt:lpstr>
      <vt:lpstr>目录</vt:lpstr>
      <vt:lpstr>文化与创意产业国际化的背景</vt:lpstr>
      <vt:lpstr>全球化趋势下的文化交流与融合</vt:lpstr>
      <vt:lpstr>创意产业在经济发展中的重要地位</vt:lpstr>
      <vt:lpstr>文化与创意产业国际化的机遇与挑战</vt:lpstr>
      <vt:lpstr>文化与创意产业国际化的现状</vt:lpstr>
      <vt:lpstr>国际文化与创意产业发展概况</vt:lpstr>
      <vt:lpstr>我国文化与创意产业的发展现状</vt:lpstr>
      <vt:lpstr>我国文化与创意产业国际化的现状与问题</vt:lpstr>
      <vt:lpstr>2024年文化与创意产业国际化方案的目标和原则</vt:lpstr>
      <vt:lpstr>目标设定</vt:lpstr>
      <vt:lpstr>原则制定</vt:lpstr>
      <vt:lpstr>2024年文化与创意产业国际化的重点任务</vt:lpstr>
      <vt:lpstr>提升文化与创意产业的创新能力</vt:lpstr>
      <vt:lpstr>加强国际文化交流与合作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2024-09-03T09:00:47.247</cp:lastPrinted>
  <dcterms:created xsi:type="dcterms:W3CDTF">2024-09-03T01:00:47Z</dcterms:created>
  <dcterms:modified xsi:type="dcterms:W3CDTF">2024-09-03T01:00:49Z</dcterms:modified>
</cp:coreProperties>
</file>