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embeddedFontLst>
    <p:embeddedFont>
      <p:font typeface="MMLOOW+MS-UIGothic"/>
      <p:regular r:id="rId18"/>
    </p:embeddedFont>
    <p:embeddedFont>
      <p:font typeface="FSKPKW+VSQSGW+ArialMT"/>
      <p:regular r:id="rId19"/>
    </p:embeddedFont>
    <p:embeddedFont>
      <p:font typeface="ELSNTL+NIPIMP+MicrosoftYaHei-Bold"/>
      <p:regular r:id="rId20"/>
    </p:embeddedFont>
    <p:embeddedFont>
      <p:font typeface="MQTESM+BMWRNW+MicrosoftYaHei"/>
      <p:regular r:id="rId21"/>
    </p:embeddedFont>
  </p:embeddedFontLst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font" Target="fonts/font1.fntdata" /><Relationship Id="rId19" Type="http://schemas.openxmlformats.org/officeDocument/2006/relationships/font" Target="fonts/font2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3.fntdata" /><Relationship Id="rId21" Type="http://schemas.openxmlformats.org/officeDocument/2006/relationships/font" Target="fonts/font4.fntdata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4F1BE6-A320-434A-8B27-0B776A8618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1D608C-9D31-4DF7-A49B-825A131E7E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F1FA86-CD94-4D81-AC9E-C00F29C26F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D4A8BA-A198-499D-9E2A-690365EFF4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44E7EEE-6F12-41FA-8F62-1EAD9B0788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02A4C53-8E48-48A5-8BAD-8066403417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52E2564-D2D7-4CED-9EEF-89C5EEC872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84374C-0D97-4A67-A1F9-8E32EF7ED9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A3A5EE-79FE-4B50-8505-3A432460FF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B9D2F4-5651-46AD-8C97-BE3D3BED97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BFD07B-092A-4E4B-808C-2A55311D66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523400204401111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41069" y="1896629"/>
            <a:ext cx="6600825" cy="247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50"/>
              </a:lnSpc>
              <a:spcBef>
                <a:spcPct val="0"/>
              </a:spcBef>
              <a:spcAft>
                <a:spcPct val="0"/>
              </a:spcAft>
            </a:pPr>
            <a:r>
              <a:rPr sz="4950">
                <a:solidFill>
                  <a:srgbClr val="2C4A1E"/>
                </a:solidFill>
                <a:latin typeface="SimSun"/>
                <a:cs typeface="SimSun"/>
              </a:rPr>
              <a:t>电</a:t>
            </a:r>
            <a:r>
              <a:rPr sz="4950">
                <a:solidFill>
                  <a:srgbClr val="2C4A1E"/>
                </a:solidFill>
                <a:latin typeface="MMLOOW+MS-UIGothic"/>
                <a:cs typeface="MMLOOW+MS-UIGothic"/>
              </a:rPr>
              <a:t>源和启</a:t>
            </a:r>
            <a:r>
              <a:rPr sz="4950">
                <a:solidFill>
                  <a:srgbClr val="2C4A1E"/>
                </a:solidFill>
                <a:latin typeface="SimSun"/>
                <a:cs typeface="SimSun"/>
              </a:rPr>
              <a:t>动</a:t>
            </a:r>
            <a:r>
              <a:rPr sz="4950">
                <a:solidFill>
                  <a:srgbClr val="2C4A1E"/>
                </a:solidFill>
                <a:latin typeface="MMLOOW+MS-UIGothic"/>
                <a:cs typeface="MMLOOW+MS-UIGothic"/>
              </a:rPr>
              <a:t>系</a:t>
            </a:r>
            <a:r>
              <a:rPr sz="4950">
                <a:solidFill>
                  <a:srgbClr val="2C4A1E"/>
                </a:solidFill>
                <a:latin typeface="SimSun"/>
                <a:cs typeface="SimSun"/>
              </a:rPr>
              <a:t>统</a:t>
            </a:r>
            <a:r>
              <a:rPr sz="4950">
                <a:solidFill>
                  <a:srgbClr val="2C4A1E"/>
                </a:solidFill>
                <a:latin typeface="MMLOOW+MS-UIGothic"/>
                <a:cs typeface="MMLOOW+MS-UIGothic"/>
              </a:rPr>
              <a:t>点火</a:t>
            </a:r>
          </a:p>
          <a:p>
            <a:pPr marL="0" marR="0">
              <a:lnSpc>
                <a:spcPts val="4950"/>
              </a:lnSpc>
              <a:spcBef>
                <a:spcPts val="2180"/>
              </a:spcBef>
              <a:spcAft>
                <a:spcPct val="0"/>
              </a:spcAft>
            </a:pPr>
            <a:r>
              <a:rPr sz="4950">
                <a:solidFill>
                  <a:srgbClr val="2C4A1E"/>
                </a:solidFill>
                <a:latin typeface="MMLOOW+MS-UIGothic"/>
                <a:cs typeface="MMLOOW+MS-UIGothic"/>
              </a:rPr>
              <a:t>系</a:t>
            </a:r>
            <a:r>
              <a:rPr sz="4950">
                <a:solidFill>
                  <a:srgbClr val="2C4A1E"/>
                </a:solidFill>
                <a:latin typeface="SimSun"/>
                <a:cs typeface="SimSun"/>
              </a:rPr>
              <a:t>统课</a:t>
            </a:r>
            <a:r>
              <a:rPr sz="4950">
                <a:solidFill>
                  <a:srgbClr val="2C4A1E"/>
                </a:solidFill>
                <a:latin typeface="MMLOOW+MS-UIGothic"/>
                <a:cs typeface="MMLOOW+MS-UIGothic"/>
              </a:rPr>
              <a:t> 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651490" y="1046003"/>
            <a:ext cx="1736445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2C4A1E"/>
                </a:solidFill>
                <a:latin typeface="MMLOOW+MS-UIGothic"/>
                <a:cs typeface="MMLOOW+MS-UIGothic"/>
              </a:rPr>
              <a:t>目</a:t>
            </a:r>
            <a:r>
              <a:rPr sz="3600" spc="173">
                <a:solidFill>
                  <a:srgbClr val="2C4A1E"/>
                </a:solidFill>
                <a:latin typeface="Times New Roman"/>
                <a:cs typeface="Times New Roman"/>
              </a:rPr>
              <a:t> </a:t>
            </a:r>
            <a:r>
              <a:rPr sz="3600">
                <a:solidFill>
                  <a:srgbClr val="2C4A1E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565015" y="2643060"/>
            <a:ext cx="2490510" cy="784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2C4A1E"/>
                </a:solidFill>
                <a:latin typeface="FSKPKW+VSQSGW+ArialMT"/>
                <a:cs typeface="FSKPKW+VSQSGW+ArialMT"/>
              </a:rPr>
              <a:t>•</a:t>
            </a:r>
            <a:r>
              <a:rPr sz="2450" spc="128">
                <a:solidFill>
                  <a:srgbClr val="2C4A1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2C4A1E"/>
                </a:solidFill>
                <a:latin typeface="SimSun"/>
                <a:cs typeface="SimSun"/>
              </a:rPr>
              <a:t>电</a:t>
            </a:r>
            <a:r>
              <a:rPr sz="2400">
                <a:solidFill>
                  <a:srgbClr val="2C4A1E"/>
                </a:solidFill>
                <a:latin typeface="MMLOOW+MS-UIGothic"/>
                <a:cs typeface="MMLOOW+MS-UIGothic"/>
              </a:rPr>
              <a:t>源系</a:t>
            </a:r>
            <a:r>
              <a:rPr sz="2400">
                <a:solidFill>
                  <a:srgbClr val="2C4A1E"/>
                </a:solidFill>
                <a:latin typeface="SimSun"/>
                <a:cs typeface="SimSun"/>
              </a:rPr>
              <a:t>统</a:t>
            </a:r>
            <a:r>
              <a:rPr sz="2400">
                <a:solidFill>
                  <a:srgbClr val="2C4A1E"/>
                </a:solidFill>
                <a:latin typeface="MMLOOW+MS-UIGothic"/>
                <a:cs typeface="MMLOOW+MS-UIGothic"/>
              </a:rPr>
              <a:t>概述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65015" y="3191700"/>
            <a:ext cx="2490510" cy="784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2C4A1E"/>
                </a:solidFill>
                <a:latin typeface="FSKPKW+VSQSGW+ArialMT"/>
                <a:cs typeface="FSKPKW+VSQSGW+ArialMT"/>
              </a:rPr>
              <a:t>•</a:t>
            </a:r>
            <a:r>
              <a:rPr sz="2450" spc="128">
                <a:solidFill>
                  <a:srgbClr val="2C4A1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2C4A1E"/>
                </a:solidFill>
                <a:latin typeface="MMLOOW+MS-UIGothic"/>
                <a:cs typeface="MMLOOW+MS-UIGothic"/>
              </a:rPr>
              <a:t>启</a:t>
            </a:r>
            <a:r>
              <a:rPr sz="2400">
                <a:solidFill>
                  <a:srgbClr val="2C4A1E"/>
                </a:solidFill>
                <a:latin typeface="SimSun"/>
                <a:cs typeface="SimSun"/>
              </a:rPr>
              <a:t>动</a:t>
            </a:r>
            <a:r>
              <a:rPr sz="2400">
                <a:solidFill>
                  <a:srgbClr val="2C4A1E"/>
                </a:solidFill>
                <a:latin typeface="MMLOOW+MS-UIGothic"/>
                <a:cs typeface="MMLOOW+MS-UIGothic"/>
              </a:rPr>
              <a:t>系</a:t>
            </a:r>
            <a:r>
              <a:rPr sz="2400">
                <a:solidFill>
                  <a:srgbClr val="2C4A1E"/>
                </a:solidFill>
                <a:latin typeface="SimSun"/>
                <a:cs typeface="SimSun"/>
              </a:rPr>
              <a:t>统详</a:t>
            </a:r>
            <a:r>
              <a:rPr sz="2400">
                <a:solidFill>
                  <a:srgbClr val="2C4A1E"/>
                </a:solidFill>
                <a:latin typeface="MMLOOW+MS-UIGothic"/>
                <a:cs typeface="MMLOOW+MS-UIGothic"/>
              </a:rPr>
              <a:t>解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565015" y="3740340"/>
            <a:ext cx="2490510" cy="784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2C4A1E"/>
                </a:solidFill>
                <a:latin typeface="FSKPKW+VSQSGW+ArialMT"/>
                <a:cs typeface="FSKPKW+VSQSGW+ArialMT"/>
              </a:rPr>
              <a:t>•</a:t>
            </a:r>
            <a:r>
              <a:rPr sz="2450" spc="128">
                <a:solidFill>
                  <a:srgbClr val="2C4A1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2C4A1E"/>
                </a:solidFill>
                <a:latin typeface="MMLOOW+MS-UIGothic"/>
                <a:cs typeface="MMLOOW+MS-UIGothic"/>
              </a:rPr>
              <a:t>点火系</a:t>
            </a:r>
            <a:r>
              <a:rPr sz="2400">
                <a:solidFill>
                  <a:srgbClr val="2C4A1E"/>
                </a:solidFill>
                <a:latin typeface="SimSun"/>
                <a:cs typeface="SimSun"/>
              </a:rPr>
              <a:t>统</a:t>
            </a:r>
            <a:r>
              <a:rPr sz="2400">
                <a:solidFill>
                  <a:srgbClr val="2C4A1E"/>
                </a:solidFill>
                <a:latin typeface="MMLOOW+MS-UIGothic"/>
                <a:cs typeface="MMLOOW+MS-UIGothic"/>
              </a:rPr>
              <a:t>解析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565015" y="4288980"/>
            <a:ext cx="5841942" cy="13325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2C4A1E"/>
                </a:solidFill>
                <a:latin typeface="FSKPKW+VSQSGW+ArialMT"/>
                <a:cs typeface="FSKPKW+VSQSGW+ArialMT"/>
              </a:rPr>
              <a:t>•</a:t>
            </a:r>
            <a:r>
              <a:rPr sz="2450" spc="128">
                <a:solidFill>
                  <a:srgbClr val="2C4A1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2C4A1E"/>
                </a:solidFill>
                <a:latin typeface="SimSun"/>
                <a:cs typeface="SimSun"/>
              </a:rPr>
              <a:t>电</a:t>
            </a:r>
            <a:r>
              <a:rPr sz="2400">
                <a:solidFill>
                  <a:srgbClr val="2C4A1E"/>
                </a:solidFill>
                <a:latin typeface="MMLOOW+MS-UIGothic"/>
                <a:cs typeface="MMLOOW+MS-UIGothic"/>
              </a:rPr>
              <a:t>源启</a:t>
            </a:r>
            <a:r>
              <a:rPr sz="2400">
                <a:solidFill>
                  <a:srgbClr val="2C4A1E"/>
                </a:solidFill>
                <a:latin typeface="SimSun"/>
                <a:cs typeface="SimSun"/>
              </a:rPr>
              <a:t>动</a:t>
            </a:r>
            <a:r>
              <a:rPr sz="2400">
                <a:solidFill>
                  <a:srgbClr val="2C4A1E"/>
                </a:solidFill>
                <a:latin typeface="MMLOOW+MS-UIGothic"/>
                <a:cs typeface="MMLOOW+MS-UIGothic"/>
              </a:rPr>
              <a:t>点火系</a:t>
            </a:r>
            <a:r>
              <a:rPr sz="2400">
                <a:solidFill>
                  <a:srgbClr val="2C4A1E"/>
                </a:solidFill>
                <a:latin typeface="SimSun"/>
                <a:cs typeface="SimSun"/>
              </a:rPr>
              <a:t>统</a:t>
            </a:r>
            <a:r>
              <a:rPr sz="2400">
                <a:solidFill>
                  <a:srgbClr val="2C4A1E"/>
                </a:solidFill>
                <a:latin typeface="MMLOOW+MS-UIGothic"/>
                <a:cs typeface="MMLOOW+MS-UIGothic"/>
              </a:rPr>
              <a:t>的故障</a:t>
            </a:r>
            <a:r>
              <a:rPr sz="2400">
                <a:solidFill>
                  <a:srgbClr val="2C4A1E"/>
                </a:solidFill>
                <a:latin typeface="SimSun"/>
                <a:cs typeface="SimSun"/>
              </a:rPr>
              <a:t>诊</a:t>
            </a:r>
            <a:r>
              <a:rPr sz="2400">
                <a:solidFill>
                  <a:srgbClr val="2C4A1E"/>
                </a:solidFill>
                <a:latin typeface="MMLOOW+MS-UIGothic"/>
                <a:cs typeface="MMLOOW+MS-UIGothic"/>
              </a:rPr>
              <a:t>断与排除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2C4A1E"/>
                </a:solidFill>
                <a:latin typeface="FSKPKW+VSQSGW+ArialMT"/>
                <a:cs typeface="FSKPKW+VSQSGW+ArialMT"/>
              </a:rPr>
              <a:t>•</a:t>
            </a:r>
            <a:r>
              <a:rPr sz="2450" spc="128">
                <a:solidFill>
                  <a:srgbClr val="2C4A1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2C4A1E"/>
                </a:solidFill>
                <a:latin typeface="MMLOOW+MS-UIGothic"/>
                <a:cs typeface="MMLOOW+MS-UIGothic"/>
              </a:rPr>
              <a:t>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67105" y="1734434"/>
            <a:ext cx="2568957" cy="10653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38"/>
              </a:lnSpc>
              <a:spcBef>
                <a:spcPct val="0"/>
              </a:spcBef>
              <a:spcAft>
                <a:spcPct val="0"/>
              </a:spcAft>
            </a:pPr>
            <a:r>
              <a:rPr sz="3300">
                <a:solidFill>
                  <a:srgbClr val="2C4A1E"/>
                </a:solidFill>
                <a:latin typeface="ELSNTL+NIPIMP+MicrosoftYaHei-Bold"/>
                <a:cs typeface="ELSNTL+NIPIMP+MicrosoftYaHei-Bold"/>
              </a:rPr>
              <a:t>PART</a:t>
            </a:r>
            <a:r>
              <a:rPr sz="3300" spc="1364">
                <a:solidFill>
                  <a:srgbClr val="2C4A1E"/>
                </a:solidFill>
                <a:latin typeface="ELSNTL+NIPIMP+MicrosoftYaHei-Bold"/>
                <a:cs typeface="ELSNTL+NIPIMP+MicrosoftYaHei-Bold"/>
              </a:rPr>
              <a:t> </a:t>
            </a:r>
            <a:r>
              <a:rPr sz="3300">
                <a:solidFill>
                  <a:srgbClr val="2C4A1E"/>
                </a:solidFill>
                <a:latin typeface="ELSNTL+NIPIMP+MicrosoftYaHei-Bold"/>
                <a:cs typeface="ELSNTL+NIPIMP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26335" y="2562836"/>
            <a:ext cx="4286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2C4A1E"/>
                </a:solidFill>
                <a:latin typeface="SimSun"/>
                <a:cs typeface="SimSun"/>
              </a:rPr>
              <a:t>电</a:t>
            </a:r>
            <a:r>
              <a:rPr sz="4500">
                <a:solidFill>
                  <a:srgbClr val="2C4A1E"/>
                </a:solidFill>
                <a:latin typeface="MMLOOW+MS-UIGothic"/>
                <a:cs typeface="MMLOOW+MS-UIGothic"/>
              </a:rPr>
              <a:t>源系</a:t>
            </a:r>
            <a:r>
              <a:rPr sz="4500">
                <a:solidFill>
                  <a:srgbClr val="2C4A1E"/>
                </a:solidFill>
                <a:latin typeface="SimSun"/>
                <a:cs typeface="SimSun"/>
              </a:rPr>
              <a:t>统</a:t>
            </a:r>
            <a:r>
              <a:rPr sz="4500">
                <a:solidFill>
                  <a:srgbClr val="2C4A1E"/>
                </a:solidFill>
                <a:latin typeface="MMLOOW+MS-UIGothic"/>
                <a:cs typeface="MMLOOW+MS-UIGothic"/>
              </a:rPr>
              <a:t>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2C4A1E"/>
                </a:solidFill>
                <a:latin typeface="SimSun"/>
                <a:cs typeface="SimSun"/>
              </a:rPr>
              <a:t>电</a:t>
            </a:r>
            <a:r>
              <a:rPr sz="3000">
                <a:solidFill>
                  <a:srgbClr val="2C4A1E"/>
                </a:solidFill>
                <a:latin typeface="MMLOOW+MS-UIGothic"/>
                <a:cs typeface="MMLOOW+MS-UIGothic"/>
              </a:rPr>
              <a:t>源系</a:t>
            </a:r>
            <a:r>
              <a:rPr sz="3000">
                <a:solidFill>
                  <a:srgbClr val="2C4A1E"/>
                </a:solidFill>
                <a:latin typeface="SimSun"/>
                <a:cs typeface="SimSun"/>
              </a:rPr>
              <a:t>统</a:t>
            </a:r>
            <a:r>
              <a:rPr sz="3000">
                <a:solidFill>
                  <a:srgbClr val="2C4A1E"/>
                </a:solidFill>
                <a:latin typeface="MMLOOW+MS-UIGothic"/>
                <a:cs typeface="MMLOOW+MS-UIGothic"/>
              </a:rPr>
              <a:t>的</a:t>
            </a:r>
            <a:r>
              <a:rPr sz="3000">
                <a:solidFill>
                  <a:srgbClr val="2C4A1E"/>
                </a:solidFill>
                <a:latin typeface="SimSun"/>
                <a:cs typeface="SimSun"/>
              </a:rPr>
              <a:t>组</a:t>
            </a:r>
            <a:r>
              <a:rPr sz="3000">
                <a:solidFill>
                  <a:srgbClr val="2C4A1E"/>
                </a:solidFill>
                <a:latin typeface="MMLOOW+MS-UIGothic"/>
                <a:cs typeface="MMLOOW+MS-UIGothic"/>
              </a:rPr>
              <a:t>成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57375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MQTESM+BMWRNW+MicrosoftYaHei"/>
                <a:cs typeface="MQTESM+BMWRNW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3517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MQTESM+BMWRNW+MicrosoftYaHei"/>
                <a:cs typeface="MQTESM+BMWRNW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1360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MQTESM+BMWRNW+MicrosoftYaHei"/>
                <a:cs typeface="MQTESM+BMWRNW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9203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MQTESM+BMWRNW+MicrosoftYaHei"/>
                <a:cs typeface="MQTESM+BMWRNW+MicrosoftYaHei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876425" y="4788530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2C4A1E"/>
                </a:solidFill>
                <a:latin typeface="SimSun"/>
                <a:cs typeface="SimSun"/>
              </a:rPr>
              <a:t>电</a:t>
            </a:r>
            <a:r>
              <a:rPr sz="1550">
                <a:solidFill>
                  <a:srgbClr val="2C4A1E"/>
                </a:solidFill>
                <a:latin typeface="MMLOOW+MS-UIGothic"/>
                <a:cs typeface="MMLOOW+MS-UIGothic"/>
              </a:rPr>
              <a:t>源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583429" y="4788530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2C4A1E"/>
                </a:solidFill>
                <a:latin typeface="SimSun"/>
                <a:cs typeface="SimSun"/>
              </a:rPr>
              <a:t>导线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228205" y="4788530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2C4A1E"/>
                </a:solidFill>
                <a:latin typeface="MMLOOW+MS-UIGothic"/>
                <a:cs typeface="MMLOOW+MS-UIGothic"/>
              </a:rPr>
              <a:t>开关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934575" y="4788530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2C4A1E"/>
                </a:solidFill>
                <a:latin typeface="SimSun"/>
                <a:cs typeface="SimSun"/>
              </a:rPr>
              <a:t>负载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925194" y="5274162"/>
            <a:ext cx="2561637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提供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能，如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池、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发电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机等。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4203700" y="5274162"/>
            <a:ext cx="139972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负责传输电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能。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795769" y="5274162"/>
            <a:ext cx="157117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控制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流的通断。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9045575" y="5274162"/>
            <a:ext cx="2430705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消耗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能的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设备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，如灯泡、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电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9902825" y="5561817"/>
            <a:ext cx="71392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机等。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2C4A1E"/>
                </a:solidFill>
                <a:latin typeface="SimSun"/>
                <a:cs typeface="SimSun"/>
              </a:rPr>
              <a:t>电</a:t>
            </a:r>
            <a:r>
              <a:rPr sz="3000">
                <a:solidFill>
                  <a:srgbClr val="2C4A1E"/>
                </a:solidFill>
                <a:latin typeface="MMLOOW+MS-UIGothic"/>
                <a:cs typeface="MMLOOW+MS-UIGothic"/>
              </a:rPr>
              <a:t>源系</a:t>
            </a:r>
            <a:r>
              <a:rPr sz="3000">
                <a:solidFill>
                  <a:srgbClr val="2C4A1E"/>
                </a:solidFill>
                <a:latin typeface="SimSun"/>
                <a:cs typeface="SimSun"/>
              </a:rPr>
              <a:t>统</a:t>
            </a:r>
            <a:r>
              <a:rPr sz="3000">
                <a:solidFill>
                  <a:srgbClr val="2C4A1E"/>
                </a:solidFill>
                <a:latin typeface="MMLOOW+MS-UIGothic"/>
                <a:cs typeface="MMLOOW+MS-UIGothic"/>
              </a:rPr>
              <a:t>的功能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08710" y="158857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2C4A1E"/>
                </a:solidFill>
                <a:latin typeface="MMLOOW+MS-UIGothic"/>
                <a:cs typeface="MMLOOW+MS-UIGothic"/>
              </a:rPr>
              <a:t>提供</a:t>
            </a:r>
            <a:r>
              <a:rPr sz="2300" spc="25">
                <a:solidFill>
                  <a:srgbClr val="2C4A1E"/>
                </a:solidFill>
                <a:latin typeface="SimSun"/>
                <a:cs typeface="SimSun"/>
              </a:rPr>
              <a:t>电</a:t>
            </a:r>
            <a:r>
              <a:rPr sz="2300">
                <a:solidFill>
                  <a:srgbClr val="2C4A1E"/>
                </a:solidFill>
                <a:latin typeface="MMLOOW+MS-UIGothic"/>
                <a:cs typeface="MMLOOW+MS-UIGothic"/>
              </a:rPr>
              <a:t>能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08710" y="2137147"/>
            <a:ext cx="386975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各种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子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设备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和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器提供所需的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能。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08710" y="319766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2C4A1E"/>
                </a:solidFill>
                <a:latin typeface="SimSun"/>
                <a:cs typeface="SimSun"/>
              </a:rPr>
              <a:t>调节电压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8710" y="3746238"/>
            <a:ext cx="423430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根据需要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调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整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输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出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电压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，确保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设备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正常工作。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08710" y="483405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2C4A1E"/>
                </a:solidFill>
                <a:latin typeface="MMLOOW+MS-UIGothic"/>
                <a:cs typeface="MMLOOW+MS-UIGothic"/>
              </a:rPr>
              <a:t>保</a:t>
            </a:r>
            <a:r>
              <a:rPr sz="2300" spc="25">
                <a:solidFill>
                  <a:srgbClr val="2C4A1E"/>
                </a:solidFill>
                <a:latin typeface="SimSun"/>
                <a:cs typeface="SimSun"/>
              </a:rPr>
              <a:t>护</a:t>
            </a:r>
            <a:r>
              <a:rPr sz="2300" spc="25">
                <a:solidFill>
                  <a:srgbClr val="2C4A1E"/>
                </a:solidFill>
                <a:latin typeface="MMLOOW+MS-UIGothic"/>
                <a:cs typeface="MMLOOW+MS-UIGothic"/>
              </a:rPr>
              <a:t>功能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108710" y="5383268"/>
            <a:ext cx="4526979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在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流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大或短路等异常情况下，自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切断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源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或降低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输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出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电压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，保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护设备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和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路不受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损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坏。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2C4A1E"/>
                </a:solidFill>
                <a:latin typeface="SimSun"/>
                <a:cs typeface="SimSun"/>
              </a:rPr>
              <a:t>电</a:t>
            </a:r>
            <a:r>
              <a:rPr sz="3000">
                <a:solidFill>
                  <a:srgbClr val="2C4A1E"/>
                </a:solidFill>
                <a:latin typeface="MMLOOW+MS-UIGothic"/>
                <a:cs typeface="MMLOOW+MS-UIGothic"/>
              </a:rPr>
              <a:t>源系</a:t>
            </a:r>
            <a:r>
              <a:rPr sz="3000">
                <a:solidFill>
                  <a:srgbClr val="2C4A1E"/>
                </a:solidFill>
                <a:latin typeface="SimSun"/>
                <a:cs typeface="SimSun"/>
              </a:rPr>
              <a:t>统</a:t>
            </a:r>
            <a:r>
              <a:rPr sz="3000">
                <a:solidFill>
                  <a:srgbClr val="2C4A1E"/>
                </a:solidFill>
                <a:latin typeface="MMLOOW+MS-UIGothic"/>
                <a:cs typeface="MMLOOW+MS-UIGothic"/>
              </a:rPr>
              <a:t>的</a:t>
            </a:r>
            <a:r>
              <a:rPr sz="3000">
                <a:solidFill>
                  <a:srgbClr val="2C4A1E"/>
                </a:solidFill>
                <a:latin typeface="SimSun"/>
                <a:cs typeface="SimSun"/>
              </a:rPr>
              <a:t>类</a:t>
            </a:r>
            <a:r>
              <a:rPr sz="3000">
                <a:solidFill>
                  <a:srgbClr val="2C4A1E"/>
                </a:solidFill>
                <a:latin typeface="MMLOOW+MS-UIGothic"/>
                <a:cs typeface="MMLOOW+MS-UIGothic"/>
              </a:rPr>
              <a:t>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190365" y="1529079"/>
            <a:ext cx="1119428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MMLOOW+MS-UIGothic"/>
                <a:cs typeface="MMLOOW+MS-UIGothic"/>
              </a:rPr>
              <a:t>直流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600">
                <a:solidFill>
                  <a:srgbClr val="FFFFFF"/>
                </a:solidFill>
                <a:latin typeface="MMLOOW+MS-UIGothic"/>
                <a:cs typeface="MMLOOW+MS-UIGothic"/>
              </a:rPr>
              <a:t>源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210550" y="1529079"/>
            <a:ext cx="1119428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MMLOOW+MS-UIGothic"/>
                <a:cs typeface="MMLOOW+MS-UIGothic"/>
              </a:rPr>
              <a:t>交流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600">
                <a:solidFill>
                  <a:srgbClr val="FFFFFF"/>
                </a:solidFill>
                <a:latin typeface="MMLOOW+MS-UIGothic"/>
                <a:cs typeface="MMLOOW+MS-UIGothic"/>
              </a:rPr>
              <a:t>源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178300" y="2257163"/>
            <a:ext cx="335800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输</a:t>
            </a:r>
            <a:r>
              <a:rPr sz="1500">
                <a:solidFill>
                  <a:srgbClr val="FFFFFF"/>
                </a:solidFill>
                <a:latin typeface="MMLOOW+MS-UIGothic"/>
                <a:cs typeface="MMLOOW+MS-UIGothic"/>
              </a:rPr>
              <a:t>出直流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FFFFFF"/>
                </a:solidFill>
                <a:latin typeface="MMLOOW+MS-UIGothic"/>
                <a:cs typeface="MMLOOW+MS-UIGothic"/>
              </a:rPr>
              <a:t>，如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FFFFFF"/>
                </a:solidFill>
                <a:latin typeface="MMLOOW+MS-UIGothic"/>
                <a:cs typeface="MMLOOW+MS-UIGothic"/>
              </a:rPr>
              <a:t>池、太阳能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FFFFFF"/>
                </a:solidFill>
                <a:latin typeface="MMLOOW+MS-UIGothic"/>
                <a:cs typeface="MMLOOW+MS-UIGothic"/>
              </a:rPr>
              <a:t>池板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98484" y="2257163"/>
            <a:ext cx="350348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输</a:t>
            </a:r>
            <a:r>
              <a:rPr sz="1500">
                <a:solidFill>
                  <a:srgbClr val="FFFFFF"/>
                </a:solidFill>
                <a:latin typeface="MMLOOW+MS-UIGothic"/>
                <a:cs typeface="MMLOOW+MS-UIGothic"/>
              </a:rPr>
              <a:t>出交流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FFFFFF"/>
                </a:solidFill>
                <a:latin typeface="MMLOOW+MS-UIGothic"/>
                <a:cs typeface="MMLOOW+MS-UIGothic"/>
              </a:rPr>
              <a:t>，如家用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FFFFFF"/>
                </a:solidFill>
                <a:latin typeface="MMLOOW+MS-UIGothic"/>
                <a:cs typeface="MMLOOW+MS-UIGothic"/>
              </a:rPr>
              <a:t>、工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FFFFFF"/>
                </a:solidFill>
                <a:latin typeface="MMLOOW+MS-UIGothic"/>
                <a:cs typeface="MMLOOW+MS-UIGothic"/>
              </a:rPr>
              <a:t>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FFFFFF"/>
                </a:solidFill>
                <a:latin typeface="MMLOOW+MS-UIGothic"/>
                <a:cs typeface="MMLOOW+MS-UIGothic"/>
              </a:rPr>
              <a:t>等。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178300" y="2531483"/>
            <a:ext cx="602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MMLOOW+MS-UIGothic"/>
                <a:cs typeface="MMLOOW+MS-UIGothic"/>
              </a:rPr>
              <a:t>等。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190365" y="4123689"/>
            <a:ext cx="1119428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稳压电</a:t>
            </a:r>
            <a:r>
              <a:rPr sz="1600">
                <a:solidFill>
                  <a:srgbClr val="FFFFFF"/>
                </a:solidFill>
                <a:latin typeface="MMLOOW+MS-UIGothic"/>
                <a:cs typeface="MMLOOW+MS-UIGothic"/>
              </a:rPr>
              <a:t>源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210550" y="4123689"/>
            <a:ext cx="1943201" cy="5208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MMLOOW+MS-UIGothic"/>
                <a:cs typeface="MMLOOW+MS-UIGothic"/>
              </a:rPr>
              <a:t>不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间</a:t>
            </a:r>
            <a:r>
              <a:rPr sz="1600">
                <a:solidFill>
                  <a:srgbClr val="FFFFFF"/>
                </a:solidFill>
                <a:latin typeface="MMLOOW+MS-UIGothic"/>
                <a:cs typeface="MMLOOW+MS-UIGothic"/>
              </a:rPr>
              <a:t>断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600">
                <a:solidFill>
                  <a:srgbClr val="FFFFFF"/>
                </a:solidFill>
                <a:latin typeface="MMLOOW+MS-UIGothic"/>
                <a:cs typeface="MMLOOW+MS-UIGothic"/>
              </a:rPr>
              <a:t>源（</a:t>
            </a:r>
            <a:r>
              <a:rPr sz="1600">
                <a:solidFill>
                  <a:srgbClr val="FFFFFF"/>
                </a:solidFill>
                <a:latin typeface="ELSNTL+NIPIMP+MicrosoftYaHei-Bold"/>
                <a:cs typeface="ELSNTL+NIPIMP+MicrosoftYaHei-Bold"/>
              </a:rPr>
              <a:t>UPS</a:t>
            </a:r>
            <a:r>
              <a:rPr sz="1600">
                <a:solidFill>
                  <a:srgbClr val="FFFFFF"/>
                </a:solidFill>
                <a:latin typeface="MMLOOW+MS-UIGothic"/>
                <a:cs typeface="MMLOOW+MS-UIGothic"/>
              </a:rPr>
              <a:t>）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178300" y="4851138"/>
            <a:ext cx="343160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MMLOOW+MS-UIGothic"/>
                <a:cs typeface="MMLOOW+MS-UIGothic"/>
              </a:rPr>
              <a:t>能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FFFFFF"/>
                </a:solidFill>
                <a:latin typeface="MMLOOW+MS-UIGothic"/>
                <a:cs typeface="MMLOOW+MS-UIGothic"/>
              </a:rPr>
              <a:t>自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动调节输</a:t>
            </a:r>
            <a:r>
              <a:rPr sz="1500">
                <a:solidFill>
                  <a:srgbClr val="FFFFFF"/>
                </a:solidFill>
                <a:latin typeface="MMLOOW+MS-UIGothic"/>
                <a:cs typeface="MMLOOW+MS-UIGothic"/>
              </a:rPr>
              <a:t>出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电压</a:t>
            </a:r>
            <a:r>
              <a:rPr sz="1500">
                <a:solidFill>
                  <a:srgbClr val="FFFFFF"/>
                </a:solidFill>
                <a:latin typeface="MMLOOW+MS-UIGothic"/>
                <a:cs typeface="MMLOOW+MS-UIGothic"/>
              </a:rPr>
              <a:t>，保持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电压稳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198484" y="4854313"/>
            <a:ext cx="3431604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MMLOOW+MS-UIGothic"/>
                <a:cs typeface="MMLOOW+MS-UIGothic"/>
              </a:rPr>
              <a:t>在停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FFFFFF"/>
                </a:solidFill>
                <a:latin typeface="MMLOOW+MS-UIGothic"/>
                <a:cs typeface="MMLOOW+MS-UIGothic"/>
              </a:rPr>
              <a:t>或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电压</a:t>
            </a:r>
            <a:r>
              <a:rPr sz="1500">
                <a:solidFill>
                  <a:srgbClr val="FFFFFF"/>
                </a:solidFill>
                <a:latin typeface="MMLOOW+MS-UIGothic"/>
                <a:cs typeface="MMLOOW+MS-UIGothic"/>
              </a:rPr>
              <a:t>波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动时</a:t>
            </a:r>
            <a:r>
              <a:rPr sz="1500">
                <a:solidFill>
                  <a:srgbClr val="FFFFFF"/>
                </a:solidFill>
                <a:latin typeface="MMLOOW+MS-UIGothic"/>
                <a:cs typeface="MMLOOW+MS-UIGothic"/>
              </a:rPr>
              <a:t>，能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够继续</a:t>
            </a:r>
            <a:r>
              <a:rPr sz="1500">
                <a:solidFill>
                  <a:srgbClr val="FFFFFF"/>
                </a:solidFill>
                <a:latin typeface="MMLOOW+MS-UIGothic"/>
                <a:cs typeface="MMLOOW+MS-UIGothic"/>
              </a:rPr>
              <a:t>提供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稳</a:t>
            </a:r>
            <a:r>
              <a:rPr sz="1500">
                <a:solidFill>
                  <a:srgbClr val="FFFFFF"/>
                </a:solidFill>
                <a:latin typeface="MMLOOW+MS-UIGothic"/>
                <a:cs typeface="MMLOOW+MS-UIGothic"/>
              </a:rPr>
              <a:t>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FFFFFF"/>
                </a:solidFill>
                <a:latin typeface="MMLOOW+MS-UIGothic"/>
                <a:cs typeface="MMLOOW+MS-UIGothic"/>
              </a:rPr>
              <a:t>能的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FFFFFF"/>
                </a:solidFill>
                <a:latin typeface="MMLOOW+MS-UIGothic"/>
                <a:cs typeface="MMLOOW+MS-UIGothic"/>
              </a:rPr>
              <a:t>源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设备</a:t>
            </a:r>
            <a:r>
              <a:rPr sz="1500">
                <a:solidFill>
                  <a:srgbClr val="FFFFFF"/>
                </a:solidFill>
                <a:latin typeface="MMLOOW+MS-UIGothic"/>
                <a:cs typeface="MMLOOW+MS-UIGothic"/>
              </a:rPr>
              <a:t>。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4178300" y="5125458"/>
            <a:ext cx="602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MMLOOW+MS-UIGothic"/>
                <a:cs typeface="MMLOOW+MS-UIGothic"/>
              </a:rPr>
              <a:t>定。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67105" y="1734434"/>
            <a:ext cx="2568957" cy="10653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38"/>
              </a:lnSpc>
              <a:spcBef>
                <a:spcPct val="0"/>
              </a:spcBef>
              <a:spcAft>
                <a:spcPct val="0"/>
              </a:spcAft>
            </a:pPr>
            <a:r>
              <a:rPr sz="3300">
                <a:solidFill>
                  <a:srgbClr val="2C4A1E"/>
                </a:solidFill>
                <a:latin typeface="ELSNTL+NIPIMP+MicrosoftYaHei-Bold"/>
                <a:cs typeface="ELSNTL+NIPIMP+MicrosoftYaHei-Bold"/>
              </a:rPr>
              <a:t>PART</a:t>
            </a:r>
            <a:r>
              <a:rPr sz="3300" spc="1364">
                <a:solidFill>
                  <a:srgbClr val="2C4A1E"/>
                </a:solidFill>
                <a:latin typeface="ELSNTL+NIPIMP+MicrosoftYaHei-Bold"/>
                <a:cs typeface="ELSNTL+NIPIMP+MicrosoftYaHei-Bold"/>
              </a:rPr>
              <a:t> </a:t>
            </a:r>
            <a:r>
              <a:rPr sz="3300">
                <a:solidFill>
                  <a:srgbClr val="2C4A1E"/>
                </a:solidFill>
                <a:latin typeface="ELSNTL+NIPIMP+MicrosoftYaHei-Bold"/>
                <a:cs typeface="ELSNTL+NIPIMP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26335" y="2562836"/>
            <a:ext cx="4286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2C4A1E"/>
                </a:solidFill>
                <a:latin typeface="MMLOOW+MS-UIGothic"/>
                <a:cs typeface="MMLOOW+MS-UIGothic"/>
              </a:rPr>
              <a:t>启</a:t>
            </a:r>
            <a:r>
              <a:rPr sz="4500">
                <a:solidFill>
                  <a:srgbClr val="2C4A1E"/>
                </a:solidFill>
                <a:latin typeface="SimSun"/>
                <a:cs typeface="SimSun"/>
              </a:rPr>
              <a:t>动</a:t>
            </a:r>
            <a:r>
              <a:rPr sz="4500">
                <a:solidFill>
                  <a:srgbClr val="2C4A1E"/>
                </a:solidFill>
                <a:latin typeface="MMLOOW+MS-UIGothic"/>
                <a:cs typeface="MMLOOW+MS-UIGothic"/>
              </a:rPr>
              <a:t>系</a:t>
            </a:r>
            <a:r>
              <a:rPr sz="4500">
                <a:solidFill>
                  <a:srgbClr val="2C4A1E"/>
                </a:solidFill>
                <a:latin typeface="SimSun"/>
                <a:cs typeface="SimSun"/>
              </a:rPr>
              <a:t>统详</a:t>
            </a:r>
            <a:r>
              <a:rPr sz="4500">
                <a:solidFill>
                  <a:srgbClr val="2C4A1E"/>
                </a:solidFill>
                <a:latin typeface="MMLOOW+MS-UIGothic"/>
                <a:cs typeface="MMLOOW+MS-UIGothic"/>
              </a:rPr>
              <a:t>解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2C4A1E"/>
                </a:solidFill>
                <a:latin typeface="MMLOOW+MS-UIGothic"/>
                <a:cs typeface="MMLOOW+MS-UIGothic"/>
              </a:rPr>
              <a:t>启</a:t>
            </a:r>
            <a:r>
              <a:rPr sz="3000">
                <a:solidFill>
                  <a:srgbClr val="2C4A1E"/>
                </a:solidFill>
                <a:latin typeface="SimSun"/>
                <a:cs typeface="SimSun"/>
              </a:rPr>
              <a:t>动</a:t>
            </a:r>
            <a:r>
              <a:rPr sz="3000">
                <a:solidFill>
                  <a:srgbClr val="2C4A1E"/>
                </a:solidFill>
                <a:latin typeface="MMLOOW+MS-UIGothic"/>
                <a:cs typeface="MMLOOW+MS-UIGothic"/>
              </a:rPr>
              <a:t>系</a:t>
            </a:r>
            <a:r>
              <a:rPr sz="3000">
                <a:solidFill>
                  <a:srgbClr val="2C4A1E"/>
                </a:solidFill>
                <a:latin typeface="SimSun"/>
                <a:cs typeface="SimSun"/>
              </a:rPr>
              <a:t>统</a:t>
            </a:r>
            <a:r>
              <a:rPr sz="3000">
                <a:solidFill>
                  <a:srgbClr val="2C4A1E"/>
                </a:solidFill>
                <a:latin typeface="MMLOOW+MS-UIGothic"/>
                <a:cs typeface="MMLOOW+MS-UIGothic"/>
              </a:rPr>
              <a:t>的</a:t>
            </a:r>
            <a:r>
              <a:rPr sz="3000">
                <a:solidFill>
                  <a:srgbClr val="2C4A1E"/>
                </a:solidFill>
                <a:latin typeface="SimSun"/>
                <a:cs typeface="SimSun"/>
              </a:rPr>
              <a:t>组</a:t>
            </a:r>
            <a:r>
              <a:rPr sz="3000">
                <a:solidFill>
                  <a:srgbClr val="2C4A1E"/>
                </a:solidFill>
                <a:latin typeface="MMLOOW+MS-UIGothic"/>
                <a:cs typeface="MMLOOW+MS-UIGothic"/>
              </a:rPr>
              <a:t>成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809875" y="210565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2C4A1E"/>
                </a:solidFill>
                <a:latin typeface="SimSun"/>
                <a:cs typeface="SimSun"/>
              </a:rPr>
              <a:t>电</a:t>
            </a:r>
            <a:r>
              <a:rPr sz="1550">
                <a:solidFill>
                  <a:srgbClr val="2C4A1E"/>
                </a:solidFill>
                <a:latin typeface="MMLOOW+MS-UIGothic"/>
                <a:cs typeface="MMLOOW+MS-UIGothic"/>
              </a:rPr>
              <a:t>池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63659" y="2139946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2C4A1E"/>
                </a:solidFill>
                <a:latin typeface="MMLOOW+MS-UIGothic"/>
                <a:cs typeface="MMLOOW+MS-UIGothic"/>
              </a:rPr>
              <a:t>启</a:t>
            </a:r>
            <a:r>
              <a:rPr sz="1550" spc="25">
                <a:solidFill>
                  <a:srgbClr val="2C4A1E"/>
                </a:solidFill>
                <a:latin typeface="SimSun"/>
                <a:cs typeface="SimSun"/>
              </a:rPr>
              <a:t>动继电</a:t>
            </a:r>
            <a:r>
              <a:rPr sz="1550">
                <a:solidFill>
                  <a:srgbClr val="2C4A1E"/>
                </a:solidFill>
                <a:latin typeface="MMLOOW+MS-UIGothic"/>
                <a:cs typeface="MMLOOW+MS-UIGothic"/>
              </a:rPr>
              <a:t>器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81075" y="2537948"/>
            <a:ext cx="2694109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提供启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所需的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能，存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储发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机点火和启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动时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所需的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流。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963659" y="2537948"/>
            <a:ext cx="2496941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控制启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动马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达的工作，通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小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流控制大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流的通断。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032000" y="4764401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2C4A1E"/>
                </a:solidFill>
                <a:latin typeface="MMLOOW+MS-UIGothic"/>
                <a:cs typeface="MMLOOW+MS-UIGothic"/>
              </a:rPr>
              <a:t>启</a:t>
            </a:r>
            <a:r>
              <a:rPr sz="1550" spc="25">
                <a:solidFill>
                  <a:srgbClr val="2C4A1E"/>
                </a:solidFill>
                <a:latin typeface="SimSun"/>
                <a:cs typeface="SimSun"/>
              </a:rPr>
              <a:t>动</a:t>
            </a:r>
            <a:r>
              <a:rPr sz="1550" spc="25">
                <a:solidFill>
                  <a:srgbClr val="2C4A1E"/>
                </a:solidFill>
                <a:latin typeface="MMLOOW+MS-UIGothic"/>
                <a:cs typeface="MMLOOW+MS-UIGothic"/>
              </a:rPr>
              <a:t>开关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507219" y="4764401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2C4A1E"/>
                </a:solidFill>
                <a:latin typeface="MMLOOW+MS-UIGothic"/>
                <a:cs typeface="MMLOOW+MS-UIGothic"/>
              </a:rPr>
              <a:t>启</a:t>
            </a:r>
            <a:r>
              <a:rPr sz="1550" spc="25">
                <a:solidFill>
                  <a:srgbClr val="2C4A1E"/>
                </a:solidFill>
                <a:latin typeface="SimSun"/>
                <a:cs typeface="SimSun"/>
              </a:rPr>
              <a:t>动马</a:t>
            </a:r>
            <a:r>
              <a:rPr sz="1550">
                <a:solidFill>
                  <a:srgbClr val="2C4A1E"/>
                </a:solidFill>
                <a:latin typeface="MMLOOW+MS-UIGothic"/>
                <a:cs typeface="MMLOOW+MS-UIGothic"/>
              </a:rPr>
              <a:t>达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032000" y="5183992"/>
            <a:ext cx="2496941" cy="675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控制启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系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的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路通断，通</a:t>
            </a:r>
          </a:p>
          <a:p>
            <a:pPr marL="0" marR="0">
              <a:lnSpc>
                <a:spcPts val="1350"/>
              </a:lnSpc>
              <a:spcBef>
                <a:spcPts val="590"/>
              </a:spcBef>
              <a:spcAft>
                <a:spcPct val="0"/>
              </a:spcAft>
            </a:pP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常位于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车辆仪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表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盘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下方。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046719" y="5248762"/>
            <a:ext cx="2627860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接收启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动电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流，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驱动发动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机曲</a:t>
            </a:r>
          </a:p>
          <a:p>
            <a:pPr marL="34290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轴转动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，从而启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动发动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机。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2C4A1E"/>
                </a:solidFill>
                <a:latin typeface="MMLOOW+MS-UIGothic"/>
                <a:cs typeface="MMLOOW+MS-UIGothic"/>
              </a:rPr>
              <a:t>启</a:t>
            </a:r>
            <a:r>
              <a:rPr sz="3000">
                <a:solidFill>
                  <a:srgbClr val="2C4A1E"/>
                </a:solidFill>
                <a:latin typeface="SimSun"/>
                <a:cs typeface="SimSun"/>
              </a:rPr>
              <a:t>动</a:t>
            </a:r>
            <a:r>
              <a:rPr sz="3000">
                <a:solidFill>
                  <a:srgbClr val="2C4A1E"/>
                </a:solidFill>
                <a:latin typeface="MMLOOW+MS-UIGothic"/>
                <a:cs typeface="MMLOOW+MS-UIGothic"/>
              </a:rPr>
              <a:t>系</a:t>
            </a:r>
            <a:r>
              <a:rPr sz="3000">
                <a:solidFill>
                  <a:srgbClr val="2C4A1E"/>
                </a:solidFill>
                <a:latin typeface="SimSun"/>
                <a:cs typeface="SimSun"/>
              </a:rPr>
              <a:t>统</a:t>
            </a:r>
            <a:r>
              <a:rPr sz="3000">
                <a:solidFill>
                  <a:srgbClr val="2C4A1E"/>
                </a:solidFill>
                <a:latin typeface="MMLOOW+MS-UIGothic"/>
                <a:cs typeface="MMLOOW+MS-UIGothic"/>
              </a:rPr>
              <a:t>的功能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15135" y="164000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2C4A1E"/>
                </a:solidFill>
                <a:latin typeface="MMLOOW+MS-UIGothic"/>
                <a:cs typeface="MMLOOW+MS-UIGothic"/>
              </a:rPr>
              <a:t>点火启</a:t>
            </a:r>
            <a:r>
              <a:rPr sz="2300">
                <a:solidFill>
                  <a:srgbClr val="2C4A1E"/>
                </a:solidFill>
                <a:latin typeface="SimSun"/>
                <a:cs typeface="SimSun"/>
              </a:rPr>
              <a:t>动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276715" y="1640006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2C4A1E"/>
                </a:solidFill>
                <a:latin typeface="MMLOOW+MS-UIGothic"/>
                <a:cs typeface="MMLOOW+MS-UIGothic"/>
              </a:rPr>
              <a:t>保</a:t>
            </a:r>
            <a:r>
              <a:rPr sz="2300" spc="25">
                <a:solidFill>
                  <a:srgbClr val="2C4A1E"/>
                </a:solidFill>
                <a:latin typeface="SimSun"/>
                <a:cs typeface="SimSun"/>
              </a:rPr>
              <a:t>护</a:t>
            </a:r>
            <a:r>
              <a:rPr sz="2300" spc="25">
                <a:solidFill>
                  <a:srgbClr val="2C4A1E"/>
                </a:solidFill>
                <a:latin typeface="MMLOOW+MS-UIGothic"/>
                <a:cs typeface="MMLOOW+MS-UIGothic"/>
              </a:rPr>
              <a:t>功能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88620" y="2240017"/>
            <a:ext cx="4307904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通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启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动马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达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驱动发动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机曲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轴转动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，配合点</a:t>
            </a:r>
          </a:p>
          <a:p>
            <a:pPr marL="1333499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火系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统实现发动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机点火启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41969" y="2240017"/>
            <a:ext cx="4088829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在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发动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机启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动过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程中，防止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流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大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启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动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系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造成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损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坏。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694179" y="441178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2C4A1E"/>
                </a:solidFill>
                <a:latin typeface="MMLOOW+MS-UIGothic"/>
                <a:cs typeface="MMLOOW+MS-UIGothic"/>
              </a:rPr>
              <a:t>控制功能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276715" y="4411781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2C4A1E"/>
                </a:solidFill>
                <a:latin typeface="MMLOOW+MS-UIGothic"/>
                <a:cs typeface="MMLOOW+MS-UIGothic"/>
              </a:rPr>
              <a:t>充</a:t>
            </a:r>
            <a:r>
              <a:rPr sz="2300" spc="25">
                <a:solidFill>
                  <a:srgbClr val="2C4A1E"/>
                </a:solidFill>
                <a:latin typeface="SimSun"/>
                <a:cs typeface="SimSun"/>
              </a:rPr>
              <a:t>电</a:t>
            </a:r>
            <a:r>
              <a:rPr sz="2300" spc="25">
                <a:solidFill>
                  <a:srgbClr val="2C4A1E"/>
                </a:solidFill>
                <a:latin typeface="MMLOOW+MS-UIGothic"/>
                <a:cs typeface="MMLOOW+MS-UIGothic"/>
              </a:rPr>
              <a:t>功能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68300" y="5011793"/>
            <a:ext cx="4307904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通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启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开关控制启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系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的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路通断，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实</a:t>
            </a:r>
          </a:p>
          <a:p>
            <a:pPr marL="171450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现发动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机的启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和停止。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141969" y="5011793"/>
            <a:ext cx="4088829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在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发动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机启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后，启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动电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池通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过发电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机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行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充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2C4A1E"/>
                </a:solidFill>
                <a:latin typeface="MMLOOW+MS-UIGothic"/>
                <a:cs typeface="MMLOOW+MS-UIGothic"/>
              </a:rPr>
              <a:t>启</a:t>
            </a:r>
            <a:r>
              <a:rPr sz="3000">
                <a:solidFill>
                  <a:srgbClr val="2C4A1E"/>
                </a:solidFill>
                <a:latin typeface="SimSun"/>
                <a:cs typeface="SimSun"/>
              </a:rPr>
              <a:t>动</a:t>
            </a:r>
            <a:r>
              <a:rPr sz="3000">
                <a:solidFill>
                  <a:srgbClr val="2C4A1E"/>
                </a:solidFill>
                <a:latin typeface="MMLOOW+MS-UIGothic"/>
                <a:cs typeface="MMLOOW+MS-UIGothic"/>
              </a:rPr>
              <a:t>系</a:t>
            </a:r>
            <a:r>
              <a:rPr sz="3000">
                <a:solidFill>
                  <a:srgbClr val="2C4A1E"/>
                </a:solidFill>
                <a:latin typeface="SimSun"/>
                <a:cs typeface="SimSun"/>
              </a:rPr>
              <a:t>统</a:t>
            </a:r>
            <a:r>
              <a:rPr sz="3000">
                <a:solidFill>
                  <a:srgbClr val="2C4A1E"/>
                </a:solidFill>
                <a:latin typeface="MMLOOW+MS-UIGothic"/>
                <a:cs typeface="MMLOOW+MS-UIGothic"/>
              </a:rPr>
              <a:t>的</a:t>
            </a:r>
            <a:r>
              <a:rPr sz="3000">
                <a:solidFill>
                  <a:srgbClr val="2C4A1E"/>
                </a:solidFill>
                <a:latin typeface="SimSun"/>
                <a:cs typeface="SimSun"/>
              </a:rPr>
              <a:t>类</a:t>
            </a:r>
            <a:r>
              <a:rPr sz="3000">
                <a:solidFill>
                  <a:srgbClr val="2C4A1E"/>
                </a:solidFill>
                <a:latin typeface="MMLOOW+MS-UIGothic"/>
                <a:cs typeface="MMLOOW+MS-UIGothic"/>
              </a:rPr>
              <a:t>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91163"/>
            <a:ext cx="268224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2C4A1E"/>
                </a:solidFill>
                <a:latin typeface="SimSun"/>
                <a:cs typeface="SimSun"/>
              </a:rPr>
              <a:t>传统</a:t>
            </a:r>
            <a:r>
              <a:rPr sz="2000" spc="15">
                <a:solidFill>
                  <a:srgbClr val="2C4A1E"/>
                </a:solidFill>
                <a:latin typeface="MMLOOW+MS-UIGothic"/>
                <a:cs typeface="MMLOOW+MS-UIGothic"/>
              </a:rPr>
              <a:t>机械式启</a:t>
            </a:r>
            <a:r>
              <a:rPr sz="2000" spc="15">
                <a:solidFill>
                  <a:srgbClr val="2C4A1E"/>
                </a:solidFill>
                <a:latin typeface="SimSun"/>
                <a:cs typeface="SimSun"/>
              </a:rPr>
              <a:t>动</a:t>
            </a:r>
            <a:r>
              <a:rPr sz="2000" spc="14">
                <a:solidFill>
                  <a:srgbClr val="2C4A1E"/>
                </a:solidFill>
                <a:latin typeface="MMLOOW+MS-UIGothic"/>
                <a:cs typeface="MMLOOW+MS-UIGothic"/>
              </a:rPr>
              <a:t>系</a:t>
            </a:r>
            <a:r>
              <a:rPr sz="2000">
                <a:solidFill>
                  <a:srgbClr val="2C4A1E"/>
                </a:solidFill>
                <a:latin typeface="SimSun"/>
                <a:cs typeface="SimSun"/>
              </a:rPr>
              <a:t>统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2272518"/>
            <a:ext cx="5191050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由人工操作启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开关，通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机械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传动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方式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实现发动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机的启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385559" y="4208938"/>
            <a:ext cx="268224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4">
                <a:solidFill>
                  <a:srgbClr val="2C4A1E"/>
                </a:solidFill>
                <a:latin typeface="SimSun"/>
                <a:cs typeface="SimSun"/>
              </a:rPr>
              <a:t>电</a:t>
            </a:r>
            <a:r>
              <a:rPr sz="2000" spc="15">
                <a:solidFill>
                  <a:srgbClr val="2C4A1E"/>
                </a:solidFill>
                <a:latin typeface="MMLOOW+MS-UIGothic"/>
                <a:cs typeface="MMLOOW+MS-UIGothic"/>
              </a:rPr>
              <a:t>子控制式启</a:t>
            </a:r>
            <a:r>
              <a:rPr sz="2000" spc="15">
                <a:solidFill>
                  <a:srgbClr val="2C4A1E"/>
                </a:solidFill>
                <a:latin typeface="SimSun"/>
                <a:cs typeface="SimSun"/>
              </a:rPr>
              <a:t>动</a:t>
            </a:r>
            <a:r>
              <a:rPr sz="2000" spc="14">
                <a:solidFill>
                  <a:srgbClr val="2C4A1E"/>
                </a:solidFill>
                <a:latin typeface="MMLOOW+MS-UIGothic"/>
                <a:cs typeface="MMLOOW+MS-UIGothic"/>
              </a:rPr>
              <a:t>系</a:t>
            </a:r>
            <a:r>
              <a:rPr sz="2000">
                <a:solidFill>
                  <a:srgbClr val="2C4A1E"/>
                </a:solidFill>
                <a:latin typeface="SimSun"/>
                <a:cs typeface="SimSun"/>
              </a:rPr>
              <a:t>统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385559" y="4766163"/>
            <a:ext cx="5060119" cy="8108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采用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子控制技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，通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微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处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理器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实现发动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机的智能控制和</a:t>
            </a:r>
          </a:p>
          <a:p>
            <a:pPr marL="0" marR="0">
              <a:lnSpc>
                <a:spcPts val="1350"/>
              </a:lnSpc>
              <a:spcBef>
                <a:spcPts val="1659"/>
              </a:spcBef>
              <a:spcAft>
                <a:spcPct val="0"/>
              </a:spcAft>
            </a:pP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保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护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2C4A1E"/>
                </a:solidFill>
                <a:latin typeface="MMLOOW+MS-UIGothic"/>
                <a:cs typeface="MMLOOW+MS-UIGothic"/>
              </a:rPr>
              <a:t>启</a:t>
            </a:r>
            <a:r>
              <a:rPr sz="3000">
                <a:solidFill>
                  <a:srgbClr val="2C4A1E"/>
                </a:solidFill>
                <a:latin typeface="SimSun"/>
                <a:cs typeface="SimSun"/>
              </a:rPr>
              <a:t>动</a:t>
            </a:r>
            <a:r>
              <a:rPr sz="3000">
                <a:solidFill>
                  <a:srgbClr val="2C4A1E"/>
                </a:solidFill>
                <a:latin typeface="MMLOOW+MS-UIGothic"/>
                <a:cs typeface="MMLOOW+MS-UIGothic"/>
              </a:rPr>
              <a:t>系</a:t>
            </a:r>
            <a:r>
              <a:rPr sz="3000">
                <a:solidFill>
                  <a:srgbClr val="2C4A1E"/>
                </a:solidFill>
                <a:latin typeface="SimSun"/>
                <a:cs typeface="SimSun"/>
              </a:rPr>
              <a:t>统</a:t>
            </a:r>
            <a:r>
              <a:rPr sz="3000">
                <a:solidFill>
                  <a:srgbClr val="2C4A1E"/>
                </a:solidFill>
                <a:latin typeface="MMLOOW+MS-UIGothic"/>
                <a:cs typeface="MMLOOW+MS-UIGothic"/>
              </a:rPr>
              <a:t>的</a:t>
            </a:r>
            <a:r>
              <a:rPr sz="3000">
                <a:solidFill>
                  <a:srgbClr val="2C4A1E"/>
                </a:solidFill>
                <a:latin typeface="SimSun"/>
                <a:cs typeface="SimSun"/>
              </a:rPr>
              <a:t>维护</a:t>
            </a:r>
            <a:r>
              <a:rPr sz="3000">
                <a:solidFill>
                  <a:srgbClr val="2C4A1E"/>
                </a:solidFill>
                <a:latin typeface="MMLOOW+MS-UIGothic"/>
                <a:cs typeface="MMLOOW+MS-UIGothic"/>
              </a:rPr>
              <a:t>与保养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34210" y="1781809"/>
            <a:ext cx="1119428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检查电</a:t>
            </a:r>
            <a:r>
              <a:rPr sz="1600">
                <a:solidFill>
                  <a:srgbClr val="FFFFFF"/>
                </a:solidFill>
                <a:latin typeface="MMLOOW+MS-UIGothic"/>
                <a:cs typeface="MMLOOW+MS-UIGothic"/>
              </a:rPr>
              <a:t>池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532754" y="1781175"/>
            <a:ext cx="1527251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检查</a:t>
            </a:r>
            <a:r>
              <a:rPr sz="1600">
                <a:solidFill>
                  <a:srgbClr val="FFFFFF"/>
                </a:solidFill>
                <a:latin typeface="MMLOOW+MS-UIGothic"/>
                <a:cs typeface="MMLOOW+MS-UIGothic"/>
              </a:rPr>
              <a:t>启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动线</a:t>
            </a:r>
            <a:r>
              <a:rPr sz="1600">
                <a:solidFill>
                  <a:srgbClr val="FFFFFF"/>
                </a:solidFill>
                <a:latin typeface="MMLOOW+MS-UIGothic"/>
                <a:cs typeface="MMLOOW+MS-UIGothic"/>
              </a:rPr>
              <a:t>路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5169" y="2694793"/>
            <a:ext cx="3482778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定期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检查电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池的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量和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解液的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浓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度，必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要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时进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行充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或更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换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529454" y="2694793"/>
            <a:ext cx="3679947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定期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检查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启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动线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路是否有破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损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或接触不良，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及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修复或更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换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35430" y="4335779"/>
            <a:ext cx="1934870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检查继电</a:t>
            </a:r>
            <a:r>
              <a:rPr sz="1600">
                <a:solidFill>
                  <a:srgbClr val="FFFFFF"/>
                </a:solidFill>
                <a:latin typeface="MMLOOW+MS-UIGothic"/>
                <a:cs typeface="MMLOOW+MS-UIGothic"/>
              </a:rPr>
              <a:t>器和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马</a:t>
            </a:r>
            <a:r>
              <a:rPr sz="1600">
                <a:solidFill>
                  <a:srgbClr val="FFFFFF"/>
                </a:solidFill>
                <a:latin typeface="MMLOOW+MS-UIGothic"/>
                <a:cs typeface="MMLOOW+MS-UIGothic"/>
              </a:rPr>
              <a:t>达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736590" y="4335779"/>
            <a:ext cx="1119428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MMLOOW+MS-UIGothic"/>
                <a:cs typeface="MMLOOW+MS-UIGothic"/>
              </a:rPr>
              <a:t>定期保养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25169" y="5255112"/>
            <a:ext cx="3549015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定期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检查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启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动继电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器和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马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达是否有异常响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声或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发热现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象，及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时维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修或更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换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529454" y="5255112"/>
            <a:ext cx="3482778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根据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车辆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保养手册的建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议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，定期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启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系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统进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行保养和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维护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，以保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证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其正常运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转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和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延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长</a:t>
            </a:r>
            <a:r>
              <a:rPr sz="1350">
                <a:solidFill>
                  <a:srgbClr val="041400"/>
                </a:solidFill>
                <a:latin typeface="MMLOOW+MS-UIGothic"/>
                <a:cs typeface="MMLOOW+MS-UIGothic"/>
              </a:rPr>
              <a:t>使用寿命。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67105" y="1734434"/>
            <a:ext cx="2568957" cy="10653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38"/>
              </a:lnSpc>
              <a:spcBef>
                <a:spcPct val="0"/>
              </a:spcBef>
              <a:spcAft>
                <a:spcPct val="0"/>
              </a:spcAft>
            </a:pPr>
            <a:r>
              <a:rPr sz="3300">
                <a:solidFill>
                  <a:srgbClr val="2C4A1E"/>
                </a:solidFill>
                <a:latin typeface="ELSNTL+NIPIMP+MicrosoftYaHei-Bold"/>
                <a:cs typeface="ELSNTL+NIPIMP+MicrosoftYaHei-Bold"/>
              </a:rPr>
              <a:t>PART</a:t>
            </a:r>
            <a:r>
              <a:rPr sz="3300" spc="1364">
                <a:solidFill>
                  <a:srgbClr val="2C4A1E"/>
                </a:solidFill>
                <a:latin typeface="ELSNTL+NIPIMP+MicrosoftYaHei-Bold"/>
                <a:cs typeface="ELSNTL+NIPIMP+MicrosoftYaHei-Bold"/>
              </a:rPr>
              <a:t> </a:t>
            </a:r>
            <a:r>
              <a:rPr sz="3300">
                <a:solidFill>
                  <a:srgbClr val="2C4A1E"/>
                </a:solidFill>
                <a:latin typeface="ELSNTL+NIPIMP+MicrosoftYaHei-Bold"/>
                <a:cs typeface="ELSNTL+NIPIMP+MicrosoftYaHei-Bold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26335" y="2562836"/>
            <a:ext cx="4286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2C4A1E"/>
                </a:solidFill>
                <a:latin typeface="MMLOOW+MS-UIGothic"/>
                <a:cs typeface="MMLOOW+MS-UIGothic"/>
              </a:rPr>
              <a:t>点火系</a:t>
            </a:r>
            <a:r>
              <a:rPr sz="4500">
                <a:solidFill>
                  <a:srgbClr val="2C4A1E"/>
                </a:solidFill>
                <a:latin typeface="SimSun"/>
                <a:cs typeface="SimSun"/>
              </a:rPr>
              <a:t>统</a:t>
            </a:r>
            <a:r>
              <a:rPr sz="4500">
                <a:solidFill>
                  <a:srgbClr val="2C4A1E"/>
                </a:solidFill>
                <a:latin typeface="MMLOOW+MS-UIGothic"/>
                <a:cs typeface="MMLOOW+MS-UIGothic"/>
              </a:rPr>
              <a:t>解析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2C4A1E"/>
                </a:solidFill>
                <a:latin typeface="MMLOOW+MS-UIGothic"/>
                <a:cs typeface="MMLOOW+MS-UIGothic"/>
              </a:rPr>
              <a:t>点火系</a:t>
            </a:r>
            <a:r>
              <a:rPr sz="3000">
                <a:solidFill>
                  <a:srgbClr val="2C4A1E"/>
                </a:solidFill>
                <a:latin typeface="SimSun"/>
                <a:cs typeface="SimSun"/>
              </a:rPr>
              <a:t>统</a:t>
            </a:r>
            <a:r>
              <a:rPr sz="3000">
                <a:solidFill>
                  <a:srgbClr val="2C4A1E"/>
                </a:solidFill>
                <a:latin typeface="MMLOOW+MS-UIGothic"/>
                <a:cs typeface="MMLOOW+MS-UIGothic"/>
              </a:rPr>
              <a:t>的</a:t>
            </a:r>
            <a:r>
              <a:rPr sz="3000">
                <a:solidFill>
                  <a:srgbClr val="2C4A1E"/>
                </a:solidFill>
                <a:latin typeface="SimSun"/>
                <a:cs typeface="SimSun"/>
              </a:rPr>
              <a:t>组</a:t>
            </a:r>
            <a:r>
              <a:rPr sz="3000">
                <a:solidFill>
                  <a:srgbClr val="2C4A1E"/>
                </a:solidFill>
                <a:latin typeface="MMLOOW+MS-UIGothic"/>
                <a:cs typeface="MMLOOW+MS-UIGothic"/>
              </a:rPr>
              <a:t>成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244725" y="116439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2C4A1E"/>
                </a:solidFill>
                <a:latin typeface="MMLOOW+MS-UIGothic"/>
                <a:cs typeface="MMLOOW+MS-UIGothic"/>
              </a:rPr>
              <a:t>点火</a:t>
            </a:r>
            <a:r>
              <a:rPr sz="2300" spc="25">
                <a:solidFill>
                  <a:srgbClr val="2C4A1E"/>
                </a:solidFill>
                <a:latin typeface="SimSun"/>
                <a:cs typeface="SimSun"/>
              </a:rPr>
              <a:t>线</a:t>
            </a:r>
            <a:r>
              <a:rPr sz="2300">
                <a:solidFill>
                  <a:srgbClr val="2C4A1E"/>
                </a:solidFill>
                <a:latin typeface="MMLOOW+MS-UIGothic"/>
                <a:cs typeface="MMLOOW+MS-UIGothic"/>
              </a:rPr>
              <a:t>圈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281554" y="1698997"/>
            <a:ext cx="357708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负责产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生高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压电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，使火花塞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生火花。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622550" y="2445821"/>
            <a:ext cx="1320875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2C4A1E"/>
                </a:solidFill>
                <a:latin typeface="MMLOOW+MS-UIGothic"/>
                <a:cs typeface="MMLOOW+MS-UIGothic"/>
              </a:rPr>
              <a:t>火花塞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659379" y="2980428"/>
            <a:ext cx="357708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负责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将高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压电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引入气缸，点燃混合气。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244725" y="3727886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2C4A1E"/>
                </a:solidFill>
                <a:latin typeface="MMLOOW+MS-UIGothic"/>
                <a:cs typeface="MMLOOW+MS-UIGothic"/>
              </a:rPr>
              <a:t>高</a:t>
            </a:r>
            <a:r>
              <a:rPr sz="2300" spc="25">
                <a:solidFill>
                  <a:srgbClr val="2C4A1E"/>
                </a:solidFill>
                <a:latin typeface="SimSun"/>
                <a:cs typeface="SimSun"/>
              </a:rPr>
              <a:t>压线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281554" y="4261858"/>
            <a:ext cx="255530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负责传输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高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压电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至火花塞。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622550" y="5009316"/>
            <a:ext cx="191121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2C4A1E"/>
                </a:solidFill>
                <a:latin typeface="MMLOOW+MS-UIGothic"/>
                <a:cs typeface="MMLOOW+MS-UIGothic"/>
              </a:rPr>
              <a:t>点火控制器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659379" y="5543922"/>
            <a:ext cx="445338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负责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控制点火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线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圈的工作，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生高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压电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的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41400"/>
                </a:solidFill>
                <a:latin typeface="MMLOOW+MS-UIGothic"/>
                <a:cs typeface="MMLOOW+MS-UIGothic"/>
              </a:rPr>
              <a:t>机。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https://d.book118.com/555234002044011114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SimSun</vt:lpstr>
      <vt:lpstr>MMLOOW+MS-UIGothic</vt:lpstr>
      <vt:lpstr>Times New Roman</vt:lpstr>
      <vt:lpstr>FSKPKW+VSQSGW+ArialMT</vt:lpstr>
      <vt:lpstr>ELSNTL+NIPIMP+MicrosoftYaHei-Bold</vt:lpstr>
      <vt:lpstr>MQTESM+BMWRNW+MicrosoftYaHei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2024-09-21T06:23:38.224</cp:lastPrinted>
  <dcterms:created xsi:type="dcterms:W3CDTF">2024-09-20T22:23:38Z</dcterms:created>
  <dcterms:modified xsi:type="dcterms:W3CDTF">2024-09-20T22:23:39Z</dcterms:modified>
</cp:coreProperties>
</file>