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D0DCBD-7C38-4AA3-A86F-DCC6CC443D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EE0FAD-9426-4E05-BCFC-4FA554AD8D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84AD65-3FCA-4AC2-8D8E-C161621204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E18C01-C2FA-49E4-9D1E-E34F104E4C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B5FC09-5561-488D-A990-B59ECAF8AE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274DC12-36EB-4883-9EBA-CDFBE8C726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52EF0BC-697C-43ED-AF96-140F95C8E1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85D89C-C478-4654-8D13-289137E03F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7F8291-CF9A-4CA9-BDDD-DB11ABE77C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C66CE2-3197-4AA7-AFED-FD450BC230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13AECE-5415-4D14-869B-23811AB63D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5310213143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智慧园区智能化企业与创新创业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智慧园区概述与发展趋势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智能化技术在智慧园区中应用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创新创业在智慧园区中推动作用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智能化企业成长路径及案例分析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智慧园区服务平台建设与功能完善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智慧园区概述与发展趋势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  <a:headEnd type="oval"/>
            <a:tail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慧园区是指通过云计算、物联网、大数据、人工智能等新一代信息技术，实现园区内及时、互动、整合的信息感知、传递和处理，以提高园区产业集聚能力、企业经济竞争能力、可持续发展能力为先进特征，实现园区数字化、智能化发展的新型园区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智慧园区定义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慧园区具有信息化、智能化、绿色化、服务化等特点。通过信息技术手段，实现园区内各项业务的数字化管理，提高管理效率；通过智能化技术，实现园区内各项设施的自动化运行和智能化决策，提高运营效率；通过绿色化技术，实现园区内资源的节约利用和环境的保护，提高可持续发展能力；通过服务化技术，实现园区内企业和员工的便捷化服务，提高生活质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智慧园区特点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智慧园区定义及特点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我国智慧园区建设发展迅速，政府和企业纷纷加大投入力度，推动智慧园区建设。目前，我国已经建成了一批具有示范作用的智慧园区，如中关村科技园、张江高科技园等。同时，各地政府也出台了一系列政策措施，支持智慧园区的建设和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国内发展现状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智慧园区建设起步较早，发展较为成熟。例如，新加坡的“智慧国”计划、美国的“智慧城市”计划等，都是将智慧园区作为重要组成部分进行推进。这些国家在智慧园区建设过程中，注重政府引导、市场运作、社会参与等多方面的合作，形成了较为完善的智慧园区发展体系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国外发展现状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国内外发展现状分析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173694"/>
            <a:ext cx="3839952" cy="4684306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865802" y="2810519"/>
            <a:ext cx="3847271" cy="4047481"/>
            <a:chOff x="865802" y="2810519"/>
            <a:chExt cx="3847271" cy="4047481"/>
          </a:xfrm>
        </p:grpSpPr>
        <p:sp>
          <p:nvSpPr>
            <p:cNvPr id="4" name="Freeform 4"/>
            <p:cNvSpPr/>
            <p:nvPr/>
          </p:nvSpPr>
          <p:spPr>
            <a:xfrm>
              <a:off x="2165532" y="2928505"/>
              <a:ext cx="1195366" cy="834187"/>
            </a:xfrm>
            <a:custGeom>
              <a:rect l="l" t="t" r="r" b="b"/>
              <a:pathLst>
                <a:path w="193" h="134">
                  <a:moveTo>
                    <a:pt x="177" y="133"/>
                  </a:moveTo>
                  <a:cubicBezTo>
                    <a:pt x="193" y="58"/>
                    <a:pt x="159" y="0"/>
                    <a:pt x="97" y="0"/>
                  </a:cubicBezTo>
                  <a:cubicBezTo>
                    <a:pt x="36" y="0"/>
                    <a:pt x="0" y="61"/>
                    <a:pt x="17" y="134"/>
                  </a:cubicBezTo>
                  <a:cubicBezTo>
                    <a:pt x="177" y="133"/>
                    <a:pt x="177" y="133"/>
                    <a:pt x="177" y="133"/>
                  </a:cubicBezTo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2277789" y="3041376"/>
              <a:ext cx="978744" cy="1605412"/>
            </a:xfrm>
            <a:custGeom>
              <a:rect l="l" t="t" r="r" b="b"/>
              <a:pathLst>
                <a:path w="158" h="258">
                  <a:moveTo>
                    <a:pt x="16" y="157"/>
                  </a:moveTo>
                  <a:cubicBezTo>
                    <a:pt x="15" y="193"/>
                    <a:pt x="35" y="210"/>
                    <a:pt x="35" y="210"/>
                  </a:cubicBezTo>
                  <a:cubicBezTo>
                    <a:pt x="35" y="235"/>
                    <a:pt x="35" y="235"/>
                    <a:pt x="35" y="235"/>
                  </a:cubicBezTo>
                  <a:cubicBezTo>
                    <a:pt x="35" y="235"/>
                    <a:pt x="32" y="237"/>
                    <a:pt x="33" y="237"/>
                  </a:cubicBezTo>
                  <a:cubicBezTo>
                    <a:pt x="30" y="236"/>
                    <a:pt x="62" y="257"/>
                    <a:pt x="81" y="258"/>
                  </a:cubicBezTo>
                  <a:cubicBezTo>
                    <a:pt x="81" y="258"/>
                    <a:pt x="131" y="239"/>
                    <a:pt x="129" y="237"/>
                  </a:cubicBezTo>
                  <a:cubicBezTo>
                    <a:pt x="126" y="235"/>
                    <a:pt x="126" y="235"/>
                    <a:pt x="126" y="235"/>
                  </a:cubicBezTo>
                  <a:cubicBezTo>
                    <a:pt x="126" y="210"/>
                    <a:pt x="126" y="210"/>
                    <a:pt x="126" y="210"/>
                  </a:cubicBezTo>
                  <a:cubicBezTo>
                    <a:pt x="126" y="210"/>
                    <a:pt x="144" y="200"/>
                    <a:pt x="144" y="156"/>
                  </a:cubicBezTo>
                  <a:cubicBezTo>
                    <a:pt x="145" y="144"/>
                    <a:pt x="156" y="152"/>
                    <a:pt x="158" y="118"/>
                  </a:cubicBezTo>
                  <a:cubicBezTo>
                    <a:pt x="158" y="115"/>
                    <a:pt x="158" y="112"/>
                    <a:pt x="157" y="106"/>
                  </a:cubicBezTo>
                  <a:cubicBezTo>
                    <a:pt x="155" y="103"/>
                    <a:pt x="149" y="100"/>
                    <a:pt x="150" y="96"/>
                  </a:cubicBezTo>
                  <a:cubicBezTo>
                    <a:pt x="154" y="40"/>
                    <a:pt x="123" y="4"/>
                    <a:pt x="79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0"/>
                    <a:pt x="78" y="1"/>
                    <a:pt x="78" y="1"/>
                  </a:cubicBezTo>
                  <a:cubicBezTo>
                    <a:pt x="77" y="1"/>
                    <a:pt x="77" y="0"/>
                    <a:pt x="76" y="0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2" y="4"/>
                    <a:pt x="4" y="40"/>
                    <a:pt x="9" y="96"/>
                  </a:cubicBezTo>
                  <a:cubicBezTo>
                    <a:pt x="9" y="100"/>
                    <a:pt x="3" y="103"/>
                    <a:pt x="2" y="106"/>
                  </a:cubicBezTo>
                  <a:cubicBezTo>
                    <a:pt x="0" y="112"/>
                    <a:pt x="0" y="116"/>
                    <a:pt x="0" y="119"/>
                  </a:cubicBezTo>
                  <a:cubicBezTo>
                    <a:pt x="2" y="152"/>
                    <a:pt x="16" y="148"/>
                    <a:pt x="16" y="157"/>
                  </a:cubicBezTo>
                </a:path>
              </a:pathLst>
            </a:custGeom>
            <a:solidFill>
              <a:srgbClr val="EAC487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444772" y="4347680"/>
              <a:ext cx="686349" cy="322564"/>
            </a:xfrm>
            <a:custGeom>
              <a:rect l="l" t="t" r="r" b="b"/>
              <a:pathLst>
                <a:path w="110" h="52">
                  <a:moveTo>
                    <a:pt x="99" y="25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86" y="15"/>
                    <a:pt x="53" y="13"/>
                  </a:cubicBezTo>
                  <a:cubicBezTo>
                    <a:pt x="19" y="13"/>
                    <a:pt x="8" y="0"/>
                    <a:pt x="8" y="0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2" y="31"/>
                    <a:pt x="3" y="32"/>
                  </a:cubicBezTo>
                  <a:cubicBezTo>
                    <a:pt x="0" y="31"/>
                    <a:pt x="36" y="52"/>
                    <a:pt x="55" y="52"/>
                  </a:cubicBezTo>
                  <a:cubicBezTo>
                    <a:pt x="55" y="52"/>
                    <a:pt x="111" y="52"/>
                    <a:pt x="110" y="51"/>
                  </a:cubicBezTo>
                  <a:cubicBezTo>
                    <a:pt x="99" y="25"/>
                    <a:pt x="99" y="25"/>
                    <a:pt x="99" y="25"/>
                  </a:cubicBezTo>
                </a:path>
              </a:pathLst>
            </a:custGeom>
            <a:solidFill>
              <a:srgbClr val="E0B57A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724188" y="2834152"/>
              <a:ext cx="600226" cy="535079"/>
            </a:xfrm>
            <a:custGeom>
              <a:rect l="l" t="t" r="r" b="b"/>
              <a:pathLst>
                <a:path w="97" h="86">
                  <a:moveTo>
                    <a:pt x="56" y="0"/>
                  </a:moveTo>
                  <a:cubicBezTo>
                    <a:pt x="49" y="0"/>
                    <a:pt x="25" y="8"/>
                    <a:pt x="14" y="11"/>
                  </a:cubicBezTo>
                  <a:cubicBezTo>
                    <a:pt x="9" y="13"/>
                    <a:pt x="5" y="14"/>
                    <a:pt x="0" y="16"/>
                  </a:cubicBezTo>
                  <a:cubicBezTo>
                    <a:pt x="2" y="16"/>
                    <a:pt x="5" y="15"/>
                    <a:pt x="7" y="15"/>
                  </a:cubicBezTo>
                  <a:cubicBezTo>
                    <a:pt x="50" y="15"/>
                    <a:pt x="80" y="43"/>
                    <a:pt x="88" y="86"/>
                  </a:cubicBezTo>
                  <a:cubicBezTo>
                    <a:pt x="90" y="74"/>
                    <a:pt x="97" y="32"/>
                    <a:pt x="94" y="22"/>
                  </a:cubicBezTo>
                  <a:cubicBezTo>
                    <a:pt x="94" y="21"/>
                    <a:pt x="94" y="21"/>
                    <a:pt x="93" y="21"/>
                  </a:cubicBezTo>
                  <a:cubicBezTo>
                    <a:pt x="92" y="21"/>
                    <a:pt x="91" y="22"/>
                    <a:pt x="89" y="23"/>
                  </a:cubicBezTo>
                  <a:cubicBezTo>
                    <a:pt x="88" y="24"/>
                    <a:pt x="86" y="25"/>
                    <a:pt x="85" y="25"/>
                  </a:cubicBezTo>
                  <a:cubicBezTo>
                    <a:pt x="85" y="25"/>
                    <a:pt x="84" y="25"/>
                    <a:pt x="84" y="24"/>
                  </a:cubicBezTo>
                  <a:cubicBezTo>
                    <a:pt x="81" y="20"/>
                    <a:pt x="80" y="9"/>
                    <a:pt x="78" y="7"/>
                  </a:cubicBezTo>
                  <a:cubicBezTo>
                    <a:pt x="78" y="6"/>
                    <a:pt x="77" y="6"/>
                    <a:pt x="77" y="6"/>
                  </a:cubicBezTo>
                  <a:cubicBezTo>
                    <a:pt x="75" y="6"/>
                    <a:pt x="73" y="8"/>
                    <a:pt x="70" y="10"/>
                  </a:cubicBezTo>
                  <a:cubicBezTo>
                    <a:pt x="68" y="11"/>
                    <a:pt x="65" y="13"/>
                    <a:pt x="63" y="13"/>
                  </a:cubicBezTo>
                  <a:cubicBezTo>
                    <a:pt x="63" y="13"/>
                    <a:pt x="63" y="13"/>
                    <a:pt x="62" y="13"/>
                  </a:cubicBezTo>
                  <a:cubicBezTo>
                    <a:pt x="57" y="11"/>
                    <a:pt x="61" y="1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251654" y="2928505"/>
              <a:ext cx="1017859" cy="584989"/>
            </a:xfrm>
            <a:custGeom>
              <a:rect l="l" t="t" r="r" b="b"/>
              <a:pathLst>
                <a:path w="164" h="94">
                  <a:moveTo>
                    <a:pt x="83" y="0"/>
                  </a:moveTo>
                  <a:cubicBezTo>
                    <a:pt x="81" y="0"/>
                    <a:pt x="78" y="1"/>
                    <a:pt x="76" y="1"/>
                  </a:cubicBezTo>
                  <a:cubicBezTo>
                    <a:pt x="41" y="13"/>
                    <a:pt x="17" y="32"/>
                    <a:pt x="3" y="73"/>
                  </a:cubicBezTo>
                  <a:cubicBezTo>
                    <a:pt x="0" y="82"/>
                    <a:pt x="1" y="94"/>
                    <a:pt x="11" y="94"/>
                  </a:cubicBezTo>
                  <a:cubicBezTo>
                    <a:pt x="11" y="94"/>
                    <a:pt x="12" y="94"/>
                    <a:pt x="1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5" y="50"/>
                    <a:pt x="42" y="22"/>
                    <a:pt x="80" y="19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8"/>
                    <a:pt x="81" y="19"/>
                    <a:pt x="82" y="19"/>
                  </a:cubicBezTo>
                  <a:cubicBezTo>
                    <a:pt x="82" y="19"/>
                    <a:pt x="82" y="18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111" y="21"/>
                    <a:pt x="134" y="36"/>
                    <a:pt x="145" y="61"/>
                  </a:cubicBezTo>
                  <a:cubicBezTo>
                    <a:pt x="151" y="64"/>
                    <a:pt x="157" y="68"/>
                    <a:pt x="164" y="73"/>
                  </a:cubicBezTo>
                  <a:cubicBezTo>
                    <a:pt x="164" y="73"/>
                    <a:pt x="164" y="72"/>
                    <a:pt x="164" y="71"/>
                  </a:cubicBezTo>
                  <a:cubicBezTo>
                    <a:pt x="156" y="28"/>
                    <a:pt x="126" y="0"/>
                    <a:pt x="83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2327428" y="3041376"/>
              <a:ext cx="824741" cy="472118"/>
            </a:xfrm>
            <a:custGeom>
              <a:rect l="l" t="t" r="r" b="b"/>
              <a:pathLst>
                <a:path w="133" h="76">
                  <a:moveTo>
                    <a:pt x="71" y="0"/>
                  </a:moveTo>
                  <a:cubicBezTo>
                    <a:pt x="70" y="0"/>
                    <a:pt x="70" y="1"/>
                    <a:pt x="70" y="1"/>
                  </a:cubicBezTo>
                  <a:cubicBezTo>
                    <a:pt x="69" y="1"/>
                    <a:pt x="69" y="0"/>
                    <a:pt x="68" y="0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30" y="4"/>
                    <a:pt x="3" y="32"/>
                    <a:pt x="0" y="76"/>
                  </a:cubicBezTo>
                  <a:cubicBezTo>
                    <a:pt x="48" y="71"/>
                    <a:pt x="74" y="36"/>
                    <a:pt x="108" y="36"/>
                  </a:cubicBezTo>
                  <a:cubicBezTo>
                    <a:pt x="116" y="36"/>
                    <a:pt x="124" y="38"/>
                    <a:pt x="133" y="43"/>
                  </a:cubicBezTo>
                  <a:cubicBezTo>
                    <a:pt x="122" y="18"/>
                    <a:pt x="99" y="3"/>
                    <a:pt x="71" y="1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2129048" y="2810519"/>
              <a:ext cx="1195366" cy="653240"/>
            </a:xfrm>
            <a:custGeom>
              <a:rect l="l" t="t" r="r" b="b"/>
              <a:pathLst>
                <a:path w="193" h="105">
                  <a:moveTo>
                    <a:pt x="181" y="96"/>
                  </a:moveTo>
                  <a:cubicBezTo>
                    <a:pt x="188" y="87"/>
                    <a:pt x="193" y="34"/>
                    <a:pt x="190" y="23"/>
                  </a:cubicBezTo>
                  <a:cubicBezTo>
                    <a:pt x="189" y="18"/>
                    <a:pt x="182" y="28"/>
                    <a:pt x="180" y="25"/>
                  </a:cubicBezTo>
                  <a:cubicBezTo>
                    <a:pt x="177" y="21"/>
                    <a:pt x="176" y="10"/>
                    <a:pt x="174" y="7"/>
                  </a:cubicBezTo>
                  <a:cubicBezTo>
                    <a:pt x="171" y="4"/>
                    <a:pt x="163" y="15"/>
                    <a:pt x="158" y="14"/>
                  </a:cubicBezTo>
                  <a:cubicBezTo>
                    <a:pt x="153" y="12"/>
                    <a:pt x="157" y="1"/>
                    <a:pt x="152" y="1"/>
                  </a:cubicBezTo>
                  <a:cubicBezTo>
                    <a:pt x="147" y="0"/>
                    <a:pt x="121" y="9"/>
                    <a:pt x="110" y="12"/>
                  </a:cubicBezTo>
                  <a:cubicBezTo>
                    <a:pt x="67" y="24"/>
                    <a:pt x="0" y="50"/>
                    <a:pt x="22" y="93"/>
                  </a:cubicBezTo>
                  <a:cubicBezTo>
                    <a:pt x="23" y="95"/>
                    <a:pt x="19" y="105"/>
                    <a:pt x="28" y="105"/>
                  </a:cubicBezTo>
                  <a:cubicBezTo>
                    <a:pt x="94" y="103"/>
                    <a:pt x="121" y="41"/>
                    <a:pt x="182" y="91"/>
                  </a:cubicBezTo>
                  <a:lnTo>
                    <a:pt x="181" y="96"/>
                  </a:lnTo>
                  <a:close/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805431" y="4515576"/>
              <a:ext cx="1928722" cy="1159396"/>
            </a:xfrm>
            <a:custGeom>
              <a:rect l="l" t="t" r="r" b="b"/>
              <a:pathLst>
                <a:path w="311" h="186">
                  <a:moveTo>
                    <a:pt x="280" y="23"/>
                  </a:moveTo>
                  <a:cubicBezTo>
                    <a:pt x="264" y="10"/>
                    <a:pt x="246" y="4"/>
                    <a:pt x="235" y="2"/>
                  </a:cubicBezTo>
                  <a:cubicBezTo>
                    <a:pt x="154" y="9"/>
                    <a:pt x="154" y="9"/>
                    <a:pt x="154" y="9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1" y="3"/>
                    <a:pt x="45" y="11"/>
                    <a:pt x="31" y="23"/>
                  </a:cubicBezTo>
                  <a:cubicBezTo>
                    <a:pt x="17" y="33"/>
                    <a:pt x="7" y="47"/>
                    <a:pt x="0" y="63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63"/>
                    <a:pt x="311" y="63"/>
                    <a:pt x="311" y="63"/>
                  </a:cubicBezTo>
                  <a:cubicBezTo>
                    <a:pt x="304" y="47"/>
                    <a:pt x="294" y="33"/>
                    <a:pt x="280" y="2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499673" y="4352794"/>
              <a:ext cx="7893" cy="19050"/>
            </a:xfrm>
            <a:custGeom>
              <a:rect l="l" t="t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531070" y="4360731"/>
              <a:ext cx="514104" cy="68252"/>
            </a:xfrm>
            <a:custGeom>
              <a:rect l="l" t="t" r="r" b="b"/>
              <a:pathLst>
                <a:path w="83" h="11">
                  <a:moveTo>
                    <a:pt x="69" y="7"/>
                  </a:moveTo>
                  <a:cubicBezTo>
                    <a:pt x="63" y="9"/>
                    <a:pt x="53" y="11"/>
                    <a:pt x="39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6" y="11"/>
                    <a:pt x="35" y="11"/>
                  </a:cubicBezTo>
                  <a:cubicBezTo>
                    <a:pt x="36" y="11"/>
                    <a:pt x="38" y="11"/>
                    <a:pt x="39" y="11"/>
                  </a:cubicBezTo>
                  <a:cubicBezTo>
                    <a:pt x="41" y="11"/>
                    <a:pt x="42" y="11"/>
                    <a:pt x="44" y="11"/>
                  </a:cubicBezTo>
                  <a:cubicBezTo>
                    <a:pt x="55" y="11"/>
                    <a:pt x="63" y="9"/>
                    <a:pt x="69" y="7"/>
                  </a:cubicBezTo>
                  <a:moveTo>
                    <a:pt x="0" y="2"/>
                  </a:moveTo>
                  <a:cubicBezTo>
                    <a:pt x="4" y="4"/>
                    <a:pt x="9" y="6"/>
                    <a:pt x="15" y="8"/>
                  </a:cubicBezTo>
                  <a:cubicBezTo>
                    <a:pt x="9" y="6"/>
                    <a:pt x="4" y="4"/>
                    <a:pt x="0" y="2"/>
                  </a:cubicBezTo>
                  <a:moveTo>
                    <a:pt x="83" y="0"/>
                  </a:moveTo>
                  <a:cubicBezTo>
                    <a:pt x="82" y="0"/>
                    <a:pt x="81" y="1"/>
                    <a:pt x="80" y="2"/>
                  </a:cubicBezTo>
                  <a:cubicBezTo>
                    <a:pt x="80" y="2"/>
                    <a:pt x="80" y="1"/>
                    <a:pt x="81" y="1"/>
                  </a:cubicBezTo>
                  <a:cubicBezTo>
                    <a:pt x="82" y="0"/>
                    <a:pt x="83" y="0"/>
                    <a:pt x="83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507566" y="4352794"/>
              <a:ext cx="524628" cy="131212"/>
            </a:xfrm>
            <a:custGeom>
              <a:rect l="l" t="t" r="r" b="b"/>
              <a:pathLst>
                <a:path w="85" h="21">
                  <a:moveTo>
                    <a:pt x="0" y="0"/>
                  </a:moveTo>
                  <a:cubicBezTo>
                    <a:pt x="5" y="5"/>
                    <a:pt x="10" y="20"/>
                    <a:pt x="36" y="21"/>
                  </a:cubicBezTo>
                  <a:cubicBezTo>
                    <a:pt x="36" y="21"/>
                    <a:pt x="37" y="21"/>
                    <a:pt x="37" y="21"/>
                  </a:cubicBezTo>
                  <a:cubicBezTo>
                    <a:pt x="60" y="21"/>
                    <a:pt x="79" y="7"/>
                    <a:pt x="85" y="2"/>
                  </a:cubicBezTo>
                  <a:cubicBezTo>
                    <a:pt x="84" y="2"/>
                    <a:pt x="84" y="3"/>
                    <a:pt x="84" y="3"/>
                  </a:cubicBezTo>
                  <a:cubicBezTo>
                    <a:pt x="81" y="5"/>
                    <a:pt x="78" y="6"/>
                    <a:pt x="73" y="8"/>
                  </a:cubicBezTo>
                  <a:cubicBezTo>
                    <a:pt x="67" y="10"/>
                    <a:pt x="59" y="12"/>
                    <a:pt x="48" y="12"/>
                  </a:cubicBezTo>
                  <a:cubicBezTo>
                    <a:pt x="46" y="12"/>
                    <a:pt x="45" y="12"/>
                    <a:pt x="43" y="12"/>
                  </a:cubicBezTo>
                  <a:cubicBezTo>
                    <a:pt x="42" y="12"/>
                    <a:pt x="40" y="12"/>
                    <a:pt x="39" y="12"/>
                  </a:cubicBezTo>
                  <a:cubicBezTo>
                    <a:pt x="31" y="11"/>
                    <a:pt x="25" y="10"/>
                    <a:pt x="19" y="9"/>
                  </a:cubicBezTo>
                  <a:cubicBezTo>
                    <a:pt x="13" y="7"/>
                    <a:pt x="8" y="5"/>
                    <a:pt x="4" y="3"/>
                  </a:cubicBezTo>
                  <a:cubicBezTo>
                    <a:pt x="2" y="2"/>
                    <a:pt x="1" y="1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058153" y="4392123"/>
              <a:ext cx="80860" cy="81302"/>
            </a:xfrm>
            <a:custGeom>
              <a:rect l="l" t="t" r="r" b="b"/>
              <a:pathLst>
                <a:path w="31" h="31">
                  <a:moveTo>
                    <a:pt x="0" y="31"/>
                  </a:moveTo>
                  <a:lnTo>
                    <a:pt x="17" y="21"/>
                  </a:lnTo>
                  <a:lnTo>
                    <a:pt x="31" y="9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413550" y="4392123"/>
              <a:ext cx="80860" cy="81302"/>
            </a:xfrm>
            <a:custGeom>
              <a:rect l="l" t="t" r="r" b="b"/>
              <a:pathLst>
                <a:path w="31" h="31">
                  <a:moveTo>
                    <a:pt x="31" y="0"/>
                  </a:moveTo>
                  <a:lnTo>
                    <a:pt x="0" y="7"/>
                  </a:lnTo>
                  <a:lnTo>
                    <a:pt x="31" y="3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447786" y="4510285"/>
              <a:ext cx="2693475" cy="2339779"/>
            </a:xfrm>
            <a:custGeom>
              <a:rect l="l" t="t" r="r" b="b"/>
              <a:pathLst>
                <a:path w="435" h="376">
                  <a:moveTo>
                    <a:pt x="403" y="38"/>
                  </a:moveTo>
                  <a:cubicBezTo>
                    <a:pt x="390" y="26"/>
                    <a:pt x="339" y="11"/>
                    <a:pt x="317" y="8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41" y="119"/>
                    <a:pt x="241" y="119"/>
                    <a:pt x="241" y="119"/>
                  </a:cubicBezTo>
                  <a:cubicBezTo>
                    <a:pt x="192" y="119"/>
                    <a:pt x="192" y="119"/>
                    <a:pt x="192" y="119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93" y="11"/>
                    <a:pt x="44" y="27"/>
                    <a:pt x="31" y="38"/>
                  </a:cubicBezTo>
                  <a:cubicBezTo>
                    <a:pt x="17" y="48"/>
                    <a:pt x="0" y="292"/>
                    <a:pt x="0" y="308"/>
                  </a:cubicBezTo>
                  <a:cubicBezTo>
                    <a:pt x="44" y="376"/>
                    <a:pt x="44" y="376"/>
                    <a:pt x="44" y="376"/>
                  </a:cubicBezTo>
                  <a:cubicBezTo>
                    <a:pt x="397" y="375"/>
                    <a:pt x="397" y="375"/>
                    <a:pt x="397" y="375"/>
                  </a:cubicBezTo>
                  <a:cubicBezTo>
                    <a:pt x="435" y="308"/>
                    <a:pt x="435" y="308"/>
                    <a:pt x="435" y="308"/>
                  </a:cubicBezTo>
                  <a:cubicBezTo>
                    <a:pt x="435" y="290"/>
                    <a:pt x="418" y="48"/>
                    <a:pt x="403" y="38"/>
                  </a:cubicBezTo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846794" y="4583651"/>
              <a:ext cx="125237" cy="634723"/>
            </a:xfrm>
            <a:custGeom>
              <a:rect l="l" t="t" r="r" b="b"/>
              <a:pathLst>
                <a:path w="20" h="102">
                  <a:moveTo>
                    <a:pt x="8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1"/>
                    <a:pt x="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</a:path>
              </a:pathLst>
            </a:cu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2525808" y="4533917"/>
              <a:ext cx="501124" cy="1600122"/>
            </a:xfrm>
            <a:custGeom>
              <a:rect l="l" t="t" r="r" b="b"/>
              <a:pathLst>
                <a:path w="81" h="257">
                  <a:moveTo>
                    <a:pt x="52" y="34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52" y="4"/>
                    <a:pt x="39" y="4"/>
                  </a:cubicBezTo>
                  <a:cubicBezTo>
                    <a:pt x="28" y="4"/>
                    <a:pt x="14" y="0"/>
                    <a:pt x="14" y="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43" y="257"/>
                    <a:pt x="43" y="257"/>
                    <a:pt x="43" y="257"/>
                  </a:cubicBezTo>
                  <a:cubicBezTo>
                    <a:pt x="81" y="163"/>
                    <a:pt x="81" y="163"/>
                    <a:pt x="81" y="163"/>
                  </a:cubicBezTo>
                  <a:cubicBezTo>
                    <a:pt x="52" y="34"/>
                    <a:pt x="52" y="34"/>
                    <a:pt x="52" y="34"/>
                  </a:cubicBez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2698053" y="4746256"/>
              <a:ext cx="148741" cy="44619"/>
            </a:xfrm>
            <a:custGeom>
              <a:rect l="l" t="t" r="r" b="b"/>
              <a:pathLst>
                <a:path w="24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7"/>
                    <a:pt x="9" y="7"/>
                  </a:cubicBezTo>
                  <a:cubicBezTo>
                    <a:pt x="17" y="7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19" y="2"/>
                    <a:pt x="12" y="2"/>
                  </a:cubicBezTo>
                  <a:cubicBezTo>
                    <a:pt x="4" y="2"/>
                    <a:pt x="0" y="0"/>
                    <a:pt x="0" y="0"/>
                  </a:cubicBezTo>
                </a:path>
              </a:pathLst>
            </a:custGeom>
            <a:solidFill>
              <a:srgbClr val="A548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2301293" y="4515576"/>
              <a:ext cx="174876" cy="18342"/>
            </a:xfrm>
            <a:custGeom>
              <a:rect l="l" t="t" r="r" b="b"/>
              <a:pathLst>
                <a:path w="28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2"/>
                    <a:pt x="28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2468276" y="4528626"/>
              <a:ext cx="148741" cy="23632"/>
            </a:xfrm>
            <a:custGeom>
              <a:rect l="l" t="t" r="r" b="b"/>
              <a:pathLst>
                <a:path w="24" h="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2301293" y="4515576"/>
              <a:ext cx="336772" cy="417093"/>
            </a:xfrm>
            <a:custGeom>
              <a:rect l="l" t="t" r="r" b="b"/>
              <a:pathLst>
                <a:path w="54" h="6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7" y="52"/>
                    <a:pt x="49" y="28"/>
                    <a:pt x="54" y="14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296031" y="4515576"/>
              <a:ext cx="5262" cy="19050"/>
            </a:xfrm>
            <a:custGeom>
              <a:rect l="l" t="t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2638065" y="4541677"/>
              <a:ext cx="23504" cy="5291"/>
            </a:xfrm>
            <a:custGeom>
              <a:rect l="l" t="t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2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296031" y="4515576"/>
              <a:ext cx="193118" cy="480054"/>
            </a:xfrm>
            <a:custGeom>
              <a:rect l="l" t="t" r="r" b="b"/>
              <a:pathLst>
                <a:path w="31" h="77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77"/>
                    <a:pt x="28" y="73"/>
                    <a:pt x="31" y="67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611930" y="4541677"/>
              <a:ext cx="49639" cy="60315"/>
            </a:xfrm>
            <a:custGeom>
              <a:rect l="l" t="t" r="r" b="b"/>
              <a:pathLst>
                <a:path w="8" h="10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6"/>
                    <a:pt x="7" y="2"/>
                    <a:pt x="8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283051" y="4410641"/>
              <a:ext cx="360101" cy="485345"/>
            </a:xfrm>
            <a:custGeom>
              <a:rect l="l" t="t" r="r" b="b"/>
              <a:pathLst>
                <a:path w="57" h="78">
                  <a:moveTo>
                    <a:pt x="27" y="78"/>
                  </a:moveTo>
                  <a:cubicBezTo>
                    <a:pt x="27" y="78"/>
                    <a:pt x="58" y="22"/>
                    <a:pt x="58" y="21"/>
                  </a:cubicBezTo>
                  <a:cubicBezTo>
                    <a:pt x="54" y="20"/>
                    <a:pt x="47" y="19"/>
                    <a:pt x="37" y="12"/>
                  </a:cubicBezTo>
                  <a:cubicBezTo>
                    <a:pt x="29" y="7"/>
                    <a:pt x="21" y="0"/>
                    <a:pt x="21" y="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7"/>
                    <a:pt x="27" y="78"/>
                    <a:pt x="27" y="7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071309" y="4515576"/>
              <a:ext cx="172245" cy="26278"/>
            </a:xfrm>
            <a:custGeom>
              <a:rect l="l" t="t" r="r" b="b"/>
              <a:pathLst>
                <a:path w="28" h="4">
                  <a:moveTo>
                    <a:pt x="28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2909413" y="4528626"/>
              <a:ext cx="166983" cy="23632"/>
            </a:xfrm>
            <a:custGeom>
              <a:rect l="l" t="t" r="r" b="b"/>
              <a:pathLst>
                <a:path w="27" h="4">
                  <a:moveTo>
                    <a:pt x="26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2909413" y="4528626"/>
              <a:ext cx="334141" cy="367183"/>
            </a:xfrm>
            <a:custGeom>
              <a:rect l="l" t="t" r="r" b="b"/>
              <a:pathLst>
                <a:path w="54" h="59">
                  <a:moveTo>
                    <a:pt x="54" y="0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23"/>
                    <a:pt x="20" y="44"/>
                    <a:pt x="29" y="59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1"/>
                    <a:pt x="53" y="1"/>
                    <a:pt x="54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2883277" y="4541677"/>
              <a:ext cx="12980" cy="19050"/>
            </a:xfrm>
            <a:custGeom>
              <a:rect l="l" t="t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089550" y="4541677"/>
              <a:ext cx="148741" cy="459067"/>
            </a:xfrm>
            <a:custGeom>
              <a:rect l="l" t="t" r="r" b="b"/>
              <a:pathLst>
                <a:path w="24" h="74">
                  <a:moveTo>
                    <a:pt x="24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6" y="67"/>
                    <a:pt x="10" y="74"/>
                    <a:pt x="10" y="74"/>
                  </a:cubicBezTo>
                  <a:cubicBezTo>
                    <a:pt x="10" y="74"/>
                    <a:pt x="21" y="15"/>
                    <a:pt x="24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2909413" y="4546968"/>
              <a:ext cx="18242" cy="13051"/>
            </a:xfrm>
            <a:custGeom>
              <a:rect l="l" t="t" r="r" b="b"/>
              <a:pathLst>
                <a:path w="3" h="2">
                  <a:moveTo>
                    <a:pt x="3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6D583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896433" y="4552259"/>
              <a:ext cx="26135" cy="44619"/>
            </a:xfrm>
            <a:custGeom>
              <a:rect l="l" t="t" r="r" b="b"/>
              <a:pathLst>
                <a:path w="4" h="7">
                  <a:moveTo>
                    <a:pt x="4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7C7C7C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2872929" y="4541677"/>
              <a:ext cx="41746" cy="41974"/>
            </a:xfrm>
            <a:custGeom>
              <a:rect l="l" t="t" r="r" b="b"/>
              <a:pathLst>
                <a:path w="7" h="7">
                  <a:moveTo>
                    <a:pt x="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4"/>
                    <a:pt x="4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2891171" y="4415755"/>
              <a:ext cx="365363" cy="480054"/>
            </a:xfrm>
            <a:custGeom>
              <a:rect l="l" t="t" r="r" b="b"/>
              <a:pathLst>
                <a:path w="59" h="77">
                  <a:moveTo>
                    <a:pt x="42" y="77"/>
                  </a:moveTo>
                  <a:cubicBezTo>
                    <a:pt x="42" y="77"/>
                    <a:pt x="59" y="15"/>
                    <a:pt x="58" y="1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4" y="5"/>
                    <a:pt x="27" y="9"/>
                  </a:cubicBezTo>
                  <a:cubicBezTo>
                    <a:pt x="25" y="11"/>
                    <a:pt x="5" y="19"/>
                    <a:pt x="2" y="20"/>
                  </a:cubicBezTo>
                  <a:cubicBezTo>
                    <a:pt x="1" y="20"/>
                    <a:pt x="0" y="20"/>
                    <a:pt x="0" y="20"/>
                  </a:cubicBezTo>
                  <a:cubicBezTo>
                    <a:pt x="3" y="24"/>
                    <a:pt x="42" y="77"/>
                    <a:pt x="42" y="7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2309186" y="3631479"/>
              <a:ext cx="947347" cy="49910"/>
            </a:xfrm>
            <a:custGeom>
              <a:rect l="l" t="t" r="r" b="b"/>
              <a:pathLst>
                <a:path w="153" h="8">
                  <a:moveTo>
                    <a:pt x="4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5"/>
                    <a:pt x="4" y="3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moveTo>
                    <a:pt x="149" y="0"/>
                  </a:moveTo>
                  <a:cubicBezTo>
                    <a:pt x="149" y="0"/>
                    <a:pt x="148" y="0"/>
                    <a:pt x="148" y="0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4" y="4"/>
                    <a:pt x="147" y="6"/>
                    <a:pt x="149" y="8"/>
                  </a:cubicBezTo>
                  <a:cubicBezTo>
                    <a:pt x="150" y="7"/>
                    <a:pt x="150" y="7"/>
                    <a:pt x="150" y="7"/>
                  </a:cubicBezTo>
                  <a:cubicBezTo>
                    <a:pt x="152" y="6"/>
                    <a:pt x="153" y="4"/>
                    <a:pt x="153" y="2"/>
                  </a:cubicBezTo>
                  <a:cubicBezTo>
                    <a:pt x="152" y="1"/>
                    <a:pt x="151" y="0"/>
                    <a:pt x="149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2314273" y="3594796"/>
              <a:ext cx="916125" cy="236147"/>
            </a:xfrm>
            <a:custGeom>
              <a:rect l="l" t="t" r="r" b="b"/>
              <a:pathLst>
                <a:path w="148" h="38">
                  <a:moveTo>
                    <a:pt x="27" y="33"/>
                  </a:moveTo>
                  <a:cubicBezTo>
                    <a:pt x="21" y="33"/>
                    <a:pt x="17" y="29"/>
                    <a:pt x="17" y="23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9"/>
                    <a:pt x="21" y="5"/>
                    <a:pt x="27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8" y="5"/>
                    <a:pt x="62" y="9"/>
                    <a:pt x="62" y="15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9"/>
                    <a:pt x="58" y="33"/>
                    <a:pt x="52" y="33"/>
                  </a:cubicBezTo>
                  <a:cubicBezTo>
                    <a:pt x="27" y="33"/>
                    <a:pt x="27" y="33"/>
                    <a:pt x="27" y="33"/>
                  </a:cubicBezTo>
                  <a:moveTo>
                    <a:pt x="98" y="33"/>
                  </a:moveTo>
                  <a:cubicBezTo>
                    <a:pt x="93" y="33"/>
                    <a:pt x="88" y="29"/>
                    <a:pt x="88" y="23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9"/>
                    <a:pt x="93" y="5"/>
                    <a:pt x="98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9" y="5"/>
                    <a:pt x="134" y="9"/>
                    <a:pt x="134" y="15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9"/>
                    <a:pt x="129" y="33"/>
                    <a:pt x="124" y="33"/>
                  </a:cubicBezTo>
                  <a:cubicBezTo>
                    <a:pt x="98" y="33"/>
                    <a:pt x="98" y="33"/>
                    <a:pt x="98" y="33"/>
                  </a:cubicBezTo>
                  <a:moveTo>
                    <a:pt x="124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0" y="0"/>
                    <a:pt x="84" y="6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8" y="14"/>
                    <a:pt x="68" y="14"/>
                    <a:pt x="67" y="14"/>
                  </a:cubicBezTo>
                  <a:cubicBezTo>
                    <a:pt x="67" y="6"/>
                    <a:pt x="60" y="0"/>
                    <a:pt x="5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1" y="0"/>
                    <a:pt x="15" y="4"/>
                    <a:pt x="13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9"/>
                    <a:pt x="1" y="11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31"/>
                    <a:pt x="19" y="38"/>
                    <a:pt x="27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61" y="38"/>
                    <a:pt x="67" y="31"/>
                    <a:pt x="67" y="23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8" y="21"/>
                    <a:pt x="68" y="21"/>
                    <a:pt x="69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31"/>
                    <a:pt x="90" y="38"/>
                    <a:pt x="98" y="38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32" y="38"/>
                    <a:pt x="139" y="31"/>
                    <a:pt x="139" y="23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6" y="12"/>
                    <a:pt x="143" y="10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5" y="4"/>
                    <a:pt x="130" y="0"/>
                    <a:pt x="124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2290944" y="3576454"/>
              <a:ext cx="952609" cy="254489"/>
            </a:xfrm>
            <a:custGeom>
              <a:rect l="l" t="t" r="r" b="b"/>
              <a:pathLst>
                <a:path w="154" h="41">
                  <a:moveTo>
                    <a:pt x="153" y="9"/>
                  </a:moveTo>
                  <a:cubicBezTo>
                    <a:pt x="153" y="7"/>
                    <a:pt x="150" y="6"/>
                    <a:pt x="148" y="7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37" y="5"/>
                    <a:pt x="132" y="0"/>
                    <a:pt x="12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0"/>
                    <a:pt x="86" y="7"/>
                    <a:pt x="85" y="1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69" y="15"/>
                  </a:cubicBezTo>
                  <a:cubicBezTo>
                    <a:pt x="69" y="7"/>
                    <a:pt x="62" y="0"/>
                    <a:pt x="5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2" y="0"/>
                    <a:pt x="17" y="5"/>
                    <a:pt x="15" y="1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7"/>
                    <a:pt x="1" y="8"/>
                    <a:pt x="1" y="10"/>
                  </a:cubicBezTo>
                  <a:cubicBezTo>
                    <a:pt x="0" y="12"/>
                    <a:pt x="1" y="15"/>
                    <a:pt x="3" y="15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4"/>
                    <a:pt x="20" y="41"/>
                    <a:pt x="29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62" y="41"/>
                    <a:pt x="69" y="34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3"/>
                    <a:pt x="70" y="23"/>
                    <a:pt x="71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5" y="34"/>
                    <a:pt x="92" y="41"/>
                    <a:pt x="100" y="41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34" y="41"/>
                    <a:pt x="141" y="34"/>
                    <a:pt x="141" y="25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3" y="13"/>
                    <a:pt x="154" y="11"/>
                    <a:pt x="153" y="9"/>
                  </a:cubicBezTo>
                  <a:close/>
                  <a:moveTo>
                    <a:pt x="64" y="25"/>
                  </a:moveTo>
                  <a:cubicBezTo>
                    <a:pt x="64" y="31"/>
                    <a:pt x="59" y="35"/>
                    <a:pt x="54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3" y="35"/>
                    <a:pt x="19" y="31"/>
                    <a:pt x="19" y="2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0"/>
                    <a:pt x="23" y="6"/>
                    <a:pt x="29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9" y="6"/>
                    <a:pt x="64" y="10"/>
                    <a:pt x="64" y="16"/>
                  </a:cubicBezTo>
                  <a:lnTo>
                    <a:pt x="64" y="25"/>
                  </a:lnTo>
                  <a:close/>
                  <a:moveTo>
                    <a:pt x="135" y="25"/>
                  </a:moveTo>
                  <a:cubicBezTo>
                    <a:pt x="135" y="31"/>
                    <a:pt x="131" y="35"/>
                    <a:pt x="125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5" y="35"/>
                    <a:pt x="90" y="31"/>
                    <a:pt x="90" y="25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0"/>
                    <a:pt x="95" y="6"/>
                    <a:pt x="100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31" y="6"/>
                    <a:pt x="135" y="10"/>
                    <a:pt x="135" y="16"/>
                  </a:cubicBezTo>
                  <a:lnTo>
                    <a:pt x="135" y="25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3" name="Picture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0398" y="5158235"/>
              <a:ext cx="464640" cy="430144"/>
            </a:xfrm>
            <a:prstGeom prst="rect">
              <a:avLst/>
            </a:prstGeom>
          </p:spPr>
        </p:pic>
        <p:sp>
          <p:nvSpPr>
            <p:cNvPr id="44" name="Freeform 44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</a:path>
              </a:pathLst>
            </a:cu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59164" y="5087337"/>
              <a:ext cx="425350" cy="131212"/>
            </a:xfrm>
            <a:prstGeom prst="rect">
              <a:avLst/>
            </a:prstGeom>
          </p:spPr>
        </p:pic>
        <p:sp>
          <p:nvSpPr>
            <p:cNvPr id="47" name="AutoShape 47"/>
            <p:cNvSpPr/>
            <p:nvPr/>
          </p:nvSpPr>
          <p:spPr>
            <a:xfrm>
              <a:off x="3256533" y="5194917"/>
              <a:ext cx="415001" cy="4991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2184300" y="5567568"/>
              <a:ext cx="2528773" cy="1281614"/>
            </a:xfrm>
            <a:custGeom>
              <a:rect l="l" t="t" r="r" b="b"/>
              <a:pathLst>
                <a:path w="408" h="206">
                  <a:moveTo>
                    <a:pt x="407" y="183"/>
                  </a:moveTo>
                  <a:cubicBezTo>
                    <a:pt x="376" y="183"/>
                    <a:pt x="376" y="183"/>
                    <a:pt x="376" y="183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6" y="9"/>
                    <a:pt x="366" y="0"/>
                    <a:pt x="3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1" y="0"/>
                    <a:pt x="30" y="9"/>
                    <a:pt x="30" y="20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205"/>
                    <a:pt x="18" y="206"/>
                    <a:pt x="18" y="206"/>
                  </a:cubicBezTo>
                  <a:cubicBezTo>
                    <a:pt x="389" y="206"/>
                    <a:pt x="389" y="206"/>
                    <a:pt x="389" y="206"/>
                  </a:cubicBezTo>
                  <a:cubicBezTo>
                    <a:pt x="389" y="206"/>
                    <a:pt x="408" y="205"/>
                    <a:pt x="407" y="183"/>
                  </a:cubicBezTo>
                  <a:close/>
                </a:path>
              </a:pathLst>
            </a:custGeom>
            <a:solidFill>
              <a:srgbClr val="C1C0C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2580533" y="6278302"/>
              <a:ext cx="600226" cy="579698"/>
            </a:xfrm>
            <a:custGeom>
              <a:rect l="l" t="t" r="r" b="b"/>
              <a:pathLst>
                <a:path w="97" h="93">
                  <a:moveTo>
                    <a:pt x="78" y="12"/>
                  </a:moveTo>
                  <a:cubicBezTo>
                    <a:pt x="76" y="12"/>
                    <a:pt x="74" y="12"/>
                    <a:pt x="73" y="11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3"/>
                    <a:pt x="70" y="0"/>
                    <a:pt x="6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4" y="93"/>
                    <a:pt x="7" y="93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70" y="93"/>
                    <a:pt x="73" y="90"/>
                    <a:pt x="73" y="8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4" y="73"/>
                    <a:pt x="76" y="73"/>
                    <a:pt x="78" y="73"/>
                  </a:cubicBezTo>
                  <a:cubicBezTo>
                    <a:pt x="89" y="73"/>
                    <a:pt x="97" y="62"/>
                    <a:pt x="97" y="50"/>
                  </a:cubicBezTo>
                  <a:cubicBezTo>
                    <a:pt x="97" y="36"/>
                    <a:pt x="97" y="36"/>
                    <a:pt x="97" y="36"/>
                  </a:cubicBezTo>
                  <a:cubicBezTo>
                    <a:pt x="97" y="23"/>
                    <a:pt x="89" y="12"/>
                    <a:pt x="78" y="12"/>
                  </a:cubicBezTo>
                  <a:close/>
                  <a:moveTo>
                    <a:pt x="88" y="45"/>
                  </a:moveTo>
                  <a:cubicBezTo>
                    <a:pt x="88" y="53"/>
                    <a:pt x="84" y="56"/>
                    <a:pt x="78" y="56"/>
                  </a:cubicBezTo>
                  <a:cubicBezTo>
                    <a:pt x="73" y="56"/>
                    <a:pt x="71" y="53"/>
                    <a:pt x="71" y="45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0"/>
                    <a:pt x="74" y="26"/>
                    <a:pt x="79" y="26"/>
                  </a:cubicBezTo>
                  <a:cubicBezTo>
                    <a:pt x="84" y="26"/>
                    <a:pt x="88" y="30"/>
                    <a:pt x="88" y="37"/>
                  </a:cubicBezTo>
                  <a:lnTo>
                    <a:pt x="88" y="45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2544050" y="5703719"/>
              <a:ext cx="446398" cy="516737"/>
            </a:xfrm>
            <a:custGeom>
              <a:rect l="l" t="t" r="r" b="b"/>
              <a:pathLst>
                <a:path w="72" h="83">
                  <a:moveTo>
                    <a:pt x="46" y="83"/>
                  </a:moveTo>
                  <a:cubicBezTo>
                    <a:pt x="46" y="83"/>
                    <a:pt x="0" y="54"/>
                    <a:pt x="27" y="34"/>
                  </a:cubicBezTo>
                  <a:cubicBezTo>
                    <a:pt x="45" y="21"/>
                    <a:pt x="49" y="19"/>
                    <a:pt x="45" y="1"/>
                  </a:cubicBezTo>
                  <a:cubicBezTo>
                    <a:pt x="45" y="0"/>
                    <a:pt x="72" y="25"/>
                    <a:pt x="47" y="41"/>
                  </a:cubicBezTo>
                  <a:cubicBezTo>
                    <a:pt x="22" y="58"/>
                    <a:pt x="43" y="78"/>
                    <a:pt x="46" y="83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2724188" y="5861209"/>
              <a:ext cx="266260" cy="354133"/>
            </a:xfrm>
            <a:custGeom>
              <a:rect l="l" t="t" r="r" b="b"/>
              <a:pathLst>
                <a:path w="43" h="57">
                  <a:moveTo>
                    <a:pt x="21" y="57"/>
                  </a:moveTo>
                  <a:cubicBezTo>
                    <a:pt x="21" y="57"/>
                    <a:pt x="0" y="40"/>
                    <a:pt x="16" y="26"/>
                  </a:cubicBezTo>
                  <a:cubicBezTo>
                    <a:pt x="27" y="17"/>
                    <a:pt x="34" y="13"/>
                    <a:pt x="32" y="0"/>
                  </a:cubicBezTo>
                  <a:cubicBezTo>
                    <a:pt x="32" y="0"/>
                    <a:pt x="43" y="20"/>
                    <a:pt x="28" y="31"/>
                  </a:cubicBezTo>
                  <a:cubicBezTo>
                    <a:pt x="13" y="42"/>
                    <a:pt x="20" y="54"/>
                    <a:pt x="21" y="57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897199" y="5580443"/>
              <a:ext cx="1051887" cy="1269621"/>
            </a:xfrm>
            <a:custGeom>
              <a:rect l="l" t="t" r="r" b="b"/>
              <a:pathLst>
                <a:path w="170" h="204">
                  <a:moveTo>
                    <a:pt x="170" y="184"/>
                  </a:moveTo>
                  <a:cubicBezTo>
                    <a:pt x="170" y="195"/>
                    <a:pt x="160" y="204"/>
                    <a:pt x="149" y="204"/>
                  </a:cubicBezTo>
                  <a:cubicBezTo>
                    <a:pt x="21" y="204"/>
                    <a:pt x="21" y="204"/>
                    <a:pt x="21" y="204"/>
                  </a:cubicBezTo>
                  <a:cubicBezTo>
                    <a:pt x="10" y="204"/>
                    <a:pt x="0" y="195"/>
                    <a:pt x="0" y="18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60" y="0"/>
                    <a:pt x="170" y="9"/>
                    <a:pt x="170" y="20"/>
                  </a:cubicBezTo>
                  <a:lnTo>
                    <a:pt x="170" y="184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902286" y="5543759"/>
              <a:ext cx="1028383" cy="1274912"/>
            </a:xfrm>
            <a:custGeom>
              <a:rect l="l" t="t" r="r" b="b"/>
              <a:pathLst>
                <a:path w="166" h="205">
                  <a:moveTo>
                    <a:pt x="166" y="184"/>
                  </a:moveTo>
                  <a:cubicBezTo>
                    <a:pt x="166" y="196"/>
                    <a:pt x="157" y="205"/>
                    <a:pt x="145" y="205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9" y="205"/>
                    <a:pt x="0" y="196"/>
                    <a:pt x="0" y="18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66" y="10"/>
                    <a:pt x="166" y="21"/>
                  </a:cubicBezTo>
                  <a:lnTo>
                    <a:pt x="166" y="18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539171" y="5685377"/>
              <a:ext cx="224515" cy="94353"/>
            </a:xfrm>
            <a:custGeom>
              <a:rect l="l" t="t" r="r" b="b"/>
              <a:pathLst>
                <a:path w="36" h="15">
                  <a:moveTo>
                    <a:pt x="1" y="6"/>
                  </a:moveTo>
                  <a:cubicBezTo>
                    <a:pt x="1" y="3"/>
                    <a:pt x="3" y="0"/>
                    <a:pt x="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3" y="0"/>
                    <a:pt x="35" y="3"/>
                    <a:pt x="36" y="6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FFA52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539171" y="6401578"/>
              <a:ext cx="224515" cy="180946"/>
            </a:xfrm>
            <a:custGeom>
              <a:rect l="l" t="t" r="r" b="b"/>
              <a:pathLst>
                <a:path w="36" h="28">
                  <a:moveTo>
                    <a:pt x="36" y="0"/>
                  </a:moveTo>
                  <a:cubicBezTo>
                    <a:pt x="24" y="29"/>
                    <a:pt x="24" y="29"/>
                    <a:pt x="24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36" y="0"/>
                    <a:pt x="3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1539171" y="5779907"/>
              <a:ext cx="224515" cy="689924"/>
            </a:xfrm>
            <a:custGeom>
              <a:rect l="l" t="t" r="r" b="b"/>
              <a:pathLst>
                <a:path w="36" h="110">
                  <a:moveTo>
                    <a:pt x="0" y="9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1"/>
                    <a:pt x="36" y="91"/>
                    <a:pt x="36" y="91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100"/>
                    <a:pt x="35" y="102"/>
                    <a:pt x="33" y="107"/>
                  </a:cubicBezTo>
                  <a:cubicBezTo>
                    <a:pt x="31" y="111"/>
                    <a:pt x="30" y="101"/>
                    <a:pt x="30" y="101"/>
                  </a:cubicBezTo>
                  <a:cubicBezTo>
                    <a:pt x="30" y="101"/>
                    <a:pt x="25" y="108"/>
                    <a:pt x="22" y="108"/>
                  </a:cubicBezTo>
                  <a:cubicBezTo>
                    <a:pt x="19" y="108"/>
                    <a:pt x="14" y="102"/>
                    <a:pt x="14" y="102"/>
                  </a:cubicBezTo>
                  <a:cubicBezTo>
                    <a:pt x="14" y="102"/>
                    <a:pt x="9" y="111"/>
                    <a:pt x="6" y="110"/>
                  </a:cubicBezTo>
                  <a:cubicBezTo>
                    <a:pt x="3" y="108"/>
                    <a:pt x="0" y="104"/>
                    <a:pt x="0" y="10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99"/>
                    <a:pt x="0" y="99"/>
                    <a:pt x="0" y="99"/>
                  </a:cubicBezTo>
                  <a:lnTo>
                    <a:pt x="0" y="94"/>
                  </a:lnTo>
                  <a:close/>
                </a:path>
              </a:pathLst>
            </a:cu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1614945" y="6577233"/>
              <a:ext cx="73143" cy="91884"/>
            </a:xfrm>
            <a:custGeom>
              <a:rect l="l" t="t" r="r" b="b"/>
              <a:pathLst>
                <a:path w="12" h="15">
                  <a:moveTo>
                    <a:pt x="12" y="0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876326" y="5979194"/>
              <a:ext cx="1067497" cy="81302"/>
            </a:xfrm>
            <a:custGeom>
              <a:rect l="l" t="t" r="r" b="b"/>
              <a:pathLst>
                <a:path w="172" h="13">
                  <a:moveTo>
                    <a:pt x="172" y="6"/>
                  </a:moveTo>
                  <a:cubicBezTo>
                    <a:pt x="172" y="9"/>
                    <a:pt x="170" y="12"/>
                    <a:pt x="167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2" y="13"/>
                    <a:pt x="0" y="11"/>
                    <a:pt x="0" y="7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70" y="0"/>
                    <a:pt x="172" y="2"/>
                    <a:pt x="172" y="6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865802" y="5960852"/>
              <a:ext cx="1101350" cy="55025"/>
            </a:xfrm>
            <a:custGeom>
              <a:rect l="l" t="t" r="r" b="b"/>
              <a:pathLst>
                <a:path w="178" h="9">
                  <a:moveTo>
                    <a:pt x="178" y="5"/>
                  </a:moveTo>
                  <a:cubicBezTo>
                    <a:pt x="178" y="7"/>
                    <a:pt x="176" y="9"/>
                    <a:pt x="173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76" y="0"/>
                    <a:pt x="178" y="2"/>
                    <a:pt x="178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1" name="AutoShape 6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TextBox 8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未来发展趋势预测</a:t>
              </a:r>
            </a:p>
          </p:txBody>
        </p:sp>
      </p:grpSp>
      <p:sp>
        <p:nvSpPr>
          <p:cNvPr id="82" name="TextBox 82"/>
          <p:cNvSpPr txBox="1"/>
          <p:nvPr/>
        </p:nvSpPr>
        <p:spPr>
          <a:xfrm>
            <a:off x="4959831" y="1714627"/>
            <a:ext cx="6500165" cy="396034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推动发展：随着云计算、物联网、大数据、人工智能等技术的不断创新和发展，未来智慧园区的建设将更加注重技术创新和应用。例如，利用人工智能技术进行智能决策和预测分析，提高园区的运营效率和管理水平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产业集聚促进发展：未来智慧园区的建设将更加注重产业集聚效应的发挥。通过引进龙头企业、培育新兴产业等方式，促进产业链上下游企业的协同发展，形成具有竞争力的产业集群。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绿色低碳引领发展：未来智慧园区的建设将更加注重绿色低碳理念的贯彻。通过采用节能环保技术、推广清洁能源等方式，降低园区的能耗和排放水平，提高园区的可持续发展能力。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服务化转型助力发展：未来智慧园区的建设将更加注重服务化转型的推进。通过提供便捷化的政务服务、生活服务等方式，提高园区内企业和员工的生活质量和工作效率，促进园区的整体发展。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智能化技术在智慧园区中应用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3491" r="349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62" b="26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物联网技术应用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设备监控与管理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通过物联网技术实现对园区内各种设备（如能源设备、安防设备等）的远程监控和管理，提高设备运行效率和管理水平。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环境监测与调节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利用物联网传感器对园区内环境参数（如温度、湿度、空气质量等）进行实时监测和调节，创造舒适的工作和生活环境。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智能化安防系统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通过物联网技术构建园区智能化安防系统，实现人员出入管理、视频监控、报警联动等功能，提高园区安全性。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数据采集与整合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通过大数据技术采集园区内各种数据（如设备运行数据、环境监测数据、人员活动数据等），并进行整合和存储。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数据分析与挖掘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利用大数据分析和挖掘技术对整合后的数据进行处理和分析，提取有价值的信息和知识，为园区管理提供决策支持。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数据可视化与应用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通过数据可视化技术将分析结果以直观的形式展现出来，便于管理者理解和应用。同时，将分析结果应用于园区的优化和改进，提高园区的运营效率和管理水平。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大数据分析与挖掘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构建园区云计算基础设施，提供计算、存储和网络等云服务，满足园区内企业和个人的信息化需求。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云计算基础设施建设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基于云计算基础设施搭建云服务平台，提供软件开发、数据分析、应用托管等云服务，降低企业信息化成本和提高信息化水平。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云服务平台建设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加强云服务的安全管理，保障园区内企业和个人数据的安全性和隐私性。同时，提供完善的云服务保障机制，确保云服务的稳定性和可用性。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云服务安全与保障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云计算服务支持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智能分析与预测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利用人工智能技术对数据进行分析和预测，发现数据中的规律和趋势，为园区管理提供科学依据。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24390" r="2439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智能优化与决策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基于人工智能技术对园区运营和管理进行优化和决策，提高园区的运营效率和管理水平。例如，利用智能算法对能源消耗进行优化，降低能源成本；利用智能技术对安防策略进行调整，提高安防效果等。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智能交互与服务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通过人工智能技术实现园区内各种设备的智能交互和服务，提高用户体验和满意度。例如，利用智能语音技术提供语音导航和查询服务；利用智能图像识别技术提供人脸识别和门禁控制服务等。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人工智能辅助决策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创新创业在智慧园区中推动作用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政策环境对智慧园区的影响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政策环境为智慧园区内的企业提供了良好的发展土壤，降低了创业门槛，激发了创新创业活力。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智慧园区对政策环境的反哺作用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智慧园区通过集聚效应、知识溢出等方式，促进了政策的落地生根和区域经济的发展。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政策环境概述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国家及地方政府为鼓励创新创业出台的一系列政策措施，如税收优惠、资金扶持、人才引进等。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创新创业政策环境分析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科技企业孵化器建设及运营模式探讨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以市场化运作为主导，结合政府引导和行业自律，实现孵化器的可持续发展和良性循环。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科技企业孵化器的运营模式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科技企业孵化器是智慧园区内的重要组成部分，旨在为初创企业提供资源共享、技术支持、市场渠道等服务，降低创业风险。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科技企业孵化器的功能与定位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通过政府引导、社会资本参与等方式，构建多元化的孵化器建设模式，形成专业化的服务团队和完善的服务体系。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科技企业孵化器的建设策略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52335" y="1979346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3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652335" y="1821557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29936" y="1979346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3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29936" y="1821557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407538" y="1979346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3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407538" y="1821557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15607" y="2516039"/>
            <a:ext cx="296227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产学研合作的意义与现状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4842" y="3555750"/>
            <a:ext cx="3008046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产学研合作是促进科技创新和成果转化的重要途径，当前智慧园区内产学研合作存在合作层次不够深入、成果转化不够顺畅等问题。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638006" y="2516039"/>
            <a:ext cx="296227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产学研合作机制的构建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723754" y="3555750"/>
            <a:ext cx="3008046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通过搭建产学研合作平台、完善合作机制、加强政策引导等措施，促进产学研深度合作和协同创新。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60404" y="2516039"/>
            <a:ext cx="296227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产学研合作的实践案例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61301" y="3555750"/>
            <a:ext cx="3008046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介绍智慧园区内成功的产学研合作案例，分析其合作模式和成功经验，为其他企业提供借鉴和参考。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80607" y="1020470"/>
            <a:ext cx="199072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037367" y="1020470"/>
            <a:ext cx="21145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724677" y="1059557"/>
            <a:ext cx="199072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产学研合作机制构建与实践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https://d.book118.com/555310213143011044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2024-09-06T22:16:26.480</cp:lastPrinted>
  <dcterms:created xsi:type="dcterms:W3CDTF">2024-09-06T14:16:26Z</dcterms:created>
  <dcterms:modified xsi:type="dcterms:W3CDTF">2024-09-06T14:16:28Z</dcterms:modified>
</cp:coreProperties>
</file>