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2" r:id="rId31"/>
  </p:sldIdLst>
  <p:sldSz cx="9144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tags" Target="tags/tag1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79A7D-D46A-4545-82AB-F7AA95F2C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93E92-73FF-4F58-9C35-2EA333113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73658-2C69-4CAC-8555-2C2D0973F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1CF26E-05C3-4685-8F64-ABF87C963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97269D-187D-411C-A563-4E25732E3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B684C3-0324-43B6-AF57-EE127DD48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7BB2A7-23C3-469A-B6F5-E4B4FC61A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ACF26D-C732-40B2-B313-21046C88A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C0B841-89A3-43CE-AE6E-4DBFEA428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18447-57F5-4A0D-AEEA-320908177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A5B18-D97A-439E-943E-D82ADB02A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 dpi="0"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38" name="Rectangle 2"/>
          <p:cNvSpPr>
            <a:spLocks noGrp="1" noRot="1" noChangeArrowheads="1"/>
          </p:cNvSpPr>
          <p:nvPr>
            <p:ph type="ctrTitle"/>
          </p:nvPr>
        </p:nvSpPr>
        <p:spPr>
          <a:xfrm>
            <a:off x="3962400" y="1066800"/>
            <a:ext cx="4648200" cy="19812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noProof="0" smtClean="0"/>
              <a:t>单击此处编辑母版标题样式</a:t>
            </a:r>
          </a:p>
        </p:txBody>
      </p:sp>
      <p:sp>
        <p:nvSpPr>
          <p:cNvPr id="39939" name="Rectangle 3"/>
          <p:cNvSpPr>
            <a:spLocks noGrp="1" noRot="1" noChangeArrowheads="1"/>
          </p:cNvSpPr>
          <p:nvPr>
            <p:ph type="subTitle" idx="1"/>
          </p:nvPr>
        </p:nvSpPr>
        <p:spPr>
          <a:xfrm>
            <a:off x="3962400" y="3657600"/>
            <a:ext cx="4572000" cy="1676400"/>
          </a:xfrm>
        </p:spPr>
        <p:txBody>
          <a:bodyPr/>
          <a:lstStyle>
            <a:lvl1pPr marL="0" indent="0" algn="ctr">
              <a:buFont typeface="Wingdings" panose="05000000000000000000" pitchFamily="2" charset="2"/>
              <a:buNone/>
              <a:defRPr/>
            </a:lvl1pPr>
          </a:lstStyle>
          <a:p>
            <a:pPr lvl="0"/>
            <a:r>
              <a:rPr lang="zh-CN" altLang="en-US" noProof="0" smtClean="0"/>
              <a:t>单击此处编辑母版副标题样式</a:t>
            </a:r>
          </a:p>
        </p:txBody>
      </p:sp>
      <p:sp>
        <p:nvSpPr>
          <p:cNvPr id="39940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301626" y="6076950"/>
            <a:ext cx="2289175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39941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076950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39942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1" y="6076950"/>
            <a:ext cx="2289175" cy="476250"/>
          </a:xfrm>
        </p:spPr>
        <p:txBody>
          <a:bodyPr/>
          <a:lstStyle>
            <a:lvl1pPr>
              <a:defRPr/>
            </a:lvl1pPr>
          </a:lstStyle>
          <a:p>
            <a:fld id="{9C0FC3B4-FAA6-4D44-9246-9FC8A744326F}" type="slidenum">
              <a:rPr lang="en-US" altLang="zh-CN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654914-221F-4F32-99DA-1DE89BFCE735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17258641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40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5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622702-5BD7-47CA-8922-F0ACD646CAE9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21601876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4801" y="1981200"/>
            <a:ext cx="4194175" cy="38862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1376" y="1981200"/>
            <a:ext cx="4194175" cy="38862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B958AB-A1F7-4AFD-A813-4256F5805416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979424449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65127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30239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0239" y="2505075"/>
            <a:ext cx="386873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10489C-11A1-4D33-8A9C-DE26AB8B1893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498542428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6AF49A-51DC-4229-90E6-49DA5F2FDBC4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02699226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99DC26-6AFB-4C70-B52E-5B3D80D1292D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335997710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788" y="987427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E8A126-9C4F-4574-BD5C-07A218FC4B94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59519001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788" y="987427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60CE06-B567-4491-97FE-7042CE5E9A26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996336323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B1EC3A-2746-4760-948D-09EC478E973A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72312123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10363" y="685800"/>
            <a:ext cx="2135187" cy="51816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01625" y="685800"/>
            <a:ext cx="6256338" cy="51816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11CF40-DD8E-4A9C-BA40-C41148A97CE3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43658377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4" name="Rectangle 2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301626" y="685800"/>
            <a:ext cx="854075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38915" name="Rectangle 3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304801" y="1981200"/>
            <a:ext cx="8540750" cy="388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1626" y="6019800"/>
            <a:ext cx="228917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389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019800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389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1" y="6019800"/>
            <a:ext cx="228917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4E35B859-C6B2-4B54-9211-2AE02EECDF2D}" type="slidenum">
              <a:rPr lang="en-US" altLang="zh-CN"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v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Wingdings" panose="05000000000000000000" pitchFamily="2" charset="2"/>
        <a:buChar char="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anose="05000000000000000000" pitchFamily="2" charset="2"/>
        <a:buChar char="v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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3231203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8" name="Text Box 4"/>
          <p:cNvSpPr txBox="1">
            <a:spLocks noChangeArrowheads="1"/>
          </p:cNvSpPr>
          <p:nvPr/>
        </p:nvSpPr>
        <p:spPr bwMode="auto">
          <a:xfrm>
            <a:off x="762000" y="304802"/>
            <a:ext cx="6934200" cy="3292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6000" b="1" i="1">
                <a:solidFill>
                  <a:srgbClr val="009900"/>
                </a:solidFill>
                <a:ea typeface="幼圆" panose="02010509060101010101" pitchFamily="49" charset="-122"/>
              </a:rPr>
              <a:t>一头小牛背着壳，不会犁田只会爬。</a:t>
            </a:r>
          </a:p>
          <a:p>
            <a:pPr>
              <a:spcBef>
                <a:spcPct val="50000"/>
              </a:spcBef>
            </a:pPr>
            <a:r>
              <a:rPr lang="zh-CN" altLang="en-US" sz="6000" b="1" i="1">
                <a:solidFill>
                  <a:srgbClr val="009900"/>
                </a:solidFill>
                <a:ea typeface="幼圆" panose="02010509060101010101" pitchFamily="49" charset="-122"/>
              </a:rPr>
              <a:t>    </a:t>
            </a:r>
            <a:endParaRPr lang="zh-CN" altLang="en-US" sz="6000" b="1" i="1">
              <a:solidFill>
                <a:schemeClr val="hlink"/>
              </a:solidFill>
              <a:ea typeface="幼圆" panose="02010509060101010101" pitchFamily="49" charset="-122"/>
            </a:endParaRPr>
          </a:p>
        </p:txBody>
      </p:sp>
      <p:pic>
        <p:nvPicPr>
          <p:cNvPr id="41989" name="Picture 5" descr="1877517_165620049_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995" name="WordArt 11"/>
          <p:cNvSpPr>
            <a:spLocks noChangeArrowheads="1" noChangeShapeType="1" noTextEdit="1"/>
          </p:cNvSpPr>
          <p:nvPr/>
        </p:nvSpPr>
        <p:spPr bwMode="auto">
          <a:xfrm>
            <a:off x="228600" y="381000"/>
            <a:ext cx="8610600" cy="3200400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 i="1" kern="10">
                <a:gradFill rotWithShape="0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700000" algn="ctr" rotWithShape="0">
                    <a:srgbClr val="C0C0C0">
                      <a:alpha val="80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蜗牛（一）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19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19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419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5" name="Picture 5" descr="1475484_1274076814uq5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2"/>
            <a:ext cx="9144000" cy="688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48" name="Picture 4" descr="OOOPIC_poppy1120_2009022281a38f1694a900f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72" name="Picture 4" descr="userid229092time2010082109581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3012" name="Picture 4" descr="200831714414582_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30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7" name="Picture 5" descr="W42UPA48RCE3}~ZSN4N$`M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5540" name="Picture 4" descr="2208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55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55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396" name="Text Box 4"/>
          <p:cNvSpPr txBox="1">
            <a:spLocks noChangeArrowheads="1"/>
          </p:cNvSpPr>
          <p:nvPr/>
        </p:nvSpPr>
        <p:spPr bwMode="auto">
          <a:xfrm>
            <a:off x="381000" y="685802"/>
            <a:ext cx="8153400" cy="3871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800100" indent="-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57300" indent="-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714500" indent="-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1700" indent="-3429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628900" indent="-3429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3086100" indent="-3429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543300" indent="-3429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4000500" indent="-3429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800" b="1" i="1">
                <a:ea typeface="华文行楷" panose="02010800040101010101" pitchFamily="2" charset="-122"/>
              </a:rPr>
              <a:t>观察蜗牛的身体</a:t>
            </a:r>
          </a:p>
          <a:p>
            <a:pPr>
              <a:spcBef>
                <a:spcPct val="50000"/>
              </a:spcBef>
            </a:pPr>
            <a:r>
              <a:rPr lang="en-US" altLang="zh-CN" sz="4000" b="1" i="1">
                <a:solidFill>
                  <a:schemeClr val="accent2"/>
                </a:solidFill>
                <a:latin typeface="华文仿宋" panose="02010600040101010101" pitchFamily="2" charset="-122"/>
                <a:ea typeface="华文仿宋" panose="02010600040101010101" pitchFamily="2" charset="-122"/>
              </a:rPr>
              <a:t>1.</a:t>
            </a:r>
            <a:r>
              <a:rPr lang="zh-CN" altLang="en-US" sz="4000" b="1" i="1">
                <a:solidFill>
                  <a:schemeClr val="accent2"/>
                </a:solidFill>
                <a:latin typeface="华文仿宋" panose="02010600040101010101" pitchFamily="2" charset="-122"/>
                <a:ea typeface="华文仿宋" panose="02010600040101010101" pitchFamily="2" charset="-122"/>
              </a:rPr>
              <a:t>用放大镜观察蜗牛，我们看它的身体由</a:t>
            </a:r>
            <a:r>
              <a:rPr lang="zh-CN" altLang="en-US" sz="4000" b="1" i="1">
                <a:solidFill>
                  <a:srgbClr val="FF0066"/>
                </a:solidFill>
                <a:latin typeface="华文仿宋" panose="02010600040101010101" pitchFamily="2" charset="-122"/>
                <a:ea typeface="华文仿宋" panose="02010600040101010101" pitchFamily="2" charset="-122"/>
              </a:rPr>
              <a:t>哪几部分组成</a:t>
            </a:r>
            <a:r>
              <a:rPr lang="zh-CN" altLang="en-US" sz="4000" b="1" i="1">
                <a:solidFill>
                  <a:schemeClr val="accent2"/>
                </a:solidFill>
                <a:latin typeface="华文仿宋" panose="02010600040101010101" pitchFamily="2" charset="-122"/>
                <a:ea typeface="华文仿宋" panose="02010600040101010101" pitchFamily="2" charset="-122"/>
              </a:rPr>
              <a:t>？</a:t>
            </a:r>
          </a:p>
          <a:p>
            <a:pPr>
              <a:spcBef>
                <a:spcPct val="50000"/>
              </a:spcBef>
            </a:pPr>
            <a:r>
              <a:rPr lang="en-US" altLang="zh-CN" sz="4000" b="1" i="1">
                <a:solidFill>
                  <a:schemeClr val="accent2"/>
                </a:solidFill>
                <a:latin typeface="华文仿宋" panose="02010600040101010101" pitchFamily="2" charset="-122"/>
                <a:ea typeface="华文仿宋" panose="02010600040101010101" pitchFamily="2" charset="-122"/>
              </a:rPr>
              <a:t>2.</a:t>
            </a:r>
            <a:r>
              <a:rPr lang="zh-CN" altLang="en-US" sz="4000" b="1" i="1">
                <a:solidFill>
                  <a:schemeClr val="accent2"/>
                </a:solidFill>
                <a:latin typeface="华文仿宋" panose="02010600040101010101" pitchFamily="2" charset="-122"/>
                <a:ea typeface="华文仿宋" panose="02010600040101010101" pitchFamily="2" charset="-122"/>
              </a:rPr>
              <a:t>用小棒或铅笔</a:t>
            </a:r>
            <a:r>
              <a:rPr lang="zh-CN" altLang="en-US" sz="4000" b="1" i="1">
                <a:solidFill>
                  <a:srgbClr val="FF0066"/>
                </a:solidFill>
                <a:latin typeface="华文仿宋" panose="02010600040101010101" pitchFamily="2" charset="-122"/>
                <a:ea typeface="华文仿宋" panose="02010600040101010101" pitchFamily="2" charset="-122"/>
              </a:rPr>
              <a:t>轻轻触碰</a:t>
            </a:r>
            <a:r>
              <a:rPr lang="zh-CN" altLang="en-US" sz="4000" b="1" i="1">
                <a:solidFill>
                  <a:schemeClr val="accent2"/>
                </a:solidFill>
                <a:latin typeface="华文仿宋" panose="02010600040101010101" pitchFamily="2" charset="-122"/>
                <a:ea typeface="华文仿宋" panose="02010600040101010101" pitchFamily="2" charset="-122"/>
              </a:rPr>
              <a:t>蜗牛的身体时，蜗牛有什么</a:t>
            </a:r>
            <a:r>
              <a:rPr lang="zh-CN" altLang="en-US" sz="4000" b="1" i="1">
                <a:solidFill>
                  <a:srgbClr val="FF0066"/>
                </a:solidFill>
                <a:latin typeface="华文仿宋" panose="02010600040101010101" pitchFamily="2" charset="-122"/>
                <a:ea typeface="华文仿宋" panose="02010600040101010101" pitchFamily="2" charset="-122"/>
              </a:rPr>
              <a:t>反应</a:t>
            </a:r>
            <a:r>
              <a:rPr lang="zh-CN" altLang="en-US" sz="4000" b="1" i="1">
                <a:solidFill>
                  <a:schemeClr val="accent2"/>
                </a:solidFill>
                <a:latin typeface="华文仿宋" panose="02010600040101010101" pitchFamily="2" charset="-122"/>
                <a:ea typeface="华文仿宋" panose="02010600040101010101" pitchFamily="2" charset="-122"/>
              </a:rPr>
              <a:t>？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dur="1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ntr" presetSubtype="0" dur="8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5" dur="80"/>
                                        <p:tgtEl>
                                          <p:spTgt spid="593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6" dur="80"/>
                                        <p:tgtEl>
                                          <p:spTgt spid="593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80"/>
                                        <p:tgtEl>
                                          <p:spTgt spid="593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27" presetClass="entr" presetSubtype="0" dur="8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0" dur="80"/>
                                        <p:tgtEl>
                                          <p:spTgt spid="593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1" dur="80"/>
                                        <p:tgtEl>
                                          <p:spTgt spid="593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80"/>
                                        <p:tgtEl>
                                          <p:spTgt spid="593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23" name="WordArt 7"/>
          <p:cNvSpPr>
            <a:spLocks noChangeArrowheads="1" noChangeShapeType="1" noTextEdit="1"/>
          </p:cNvSpPr>
          <p:nvPr/>
        </p:nvSpPr>
        <p:spPr bwMode="auto">
          <a:xfrm>
            <a:off x="457202" y="0"/>
            <a:ext cx="4062413" cy="1938338"/>
          </a:xfrm>
          <a:prstGeom prst="rect">
            <a:avLst/>
          </a:prstGeom>
        </p:spPr>
        <p:txBody>
          <a:bodyPr wrap="none" fromWordArt="1">
            <a:prstTxWarp prst="textDoubleWave1">
              <a:avLst>
                <a:gd name="adj1" fmla="val 6500"/>
                <a:gd name="adj2" fmla="val 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 i="1" kern="10" spc="-360">
                <a:ln w="12700">
                  <a:solidFill>
                    <a:srgbClr val="000099"/>
                  </a:solidFill>
                  <a:round/>
                </a:ln>
                <a:solidFill>
                  <a:srgbClr val="33CCFF"/>
                </a:solidFill>
                <a:effectLst>
                  <a:outerShdw dist="125724" dir="18900000" algn="ctr" rotWithShape="0">
                    <a:srgbClr val="000099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温馨提示：</a:t>
            </a:r>
          </a:p>
        </p:txBody>
      </p:sp>
      <p:sp>
        <p:nvSpPr>
          <p:cNvPr id="9224" name="Text Box 8"/>
          <p:cNvSpPr txBox="1">
            <a:spLocks noChangeArrowheads="1"/>
          </p:cNvSpPr>
          <p:nvPr/>
        </p:nvSpPr>
        <p:spPr bwMode="auto">
          <a:xfrm>
            <a:off x="304800" y="2133600"/>
            <a:ext cx="8305800" cy="3416320"/>
          </a:xfrm>
          <a:prstGeom prst="rect">
            <a:avLst/>
          </a:prstGeom>
          <a:solidFill>
            <a:srgbClr val="99FF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5400" b="1" i="1" u="sng">
                <a:latin typeface="幼圆" panose="02010509060101010101" pitchFamily="49" charset="-122"/>
                <a:ea typeface="幼圆" panose="02010509060101010101" pitchFamily="49" charset="-122"/>
              </a:rPr>
              <a:t>1.</a:t>
            </a:r>
            <a:r>
              <a:rPr lang="zh-CN" altLang="en-US" sz="5400" b="1" i="1" u="sng">
                <a:solidFill>
                  <a:srgbClr val="FF0066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静静</a:t>
            </a:r>
            <a:r>
              <a:rPr lang="zh-CN" altLang="en-US" sz="5400" b="1" i="1" u="sng">
                <a:latin typeface="幼圆" panose="02010509060101010101" pitchFamily="49" charset="-122"/>
                <a:ea typeface="幼圆" panose="02010509060101010101" pitchFamily="49" charset="-122"/>
              </a:rPr>
              <a:t>地、仔细地观察。</a:t>
            </a:r>
          </a:p>
          <a:p>
            <a:pPr>
              <a:spcBef>
                <a:spcPct val="50000"/>
              </a:spcBef>
            </a:pPr>
            <a:r>
              <a:rPr lang="en-US" altLang="zh-CN" sz="5400" b="1" i="1" u="sng">
                <a:latin typeface="幼圆" panose="02010509060101010101" pitchFamily="49" charset="-122"/>
                <a:ea typeface="幼圆" panose="02010509060101010101" pitchFamily="49" charset="-122"/>
              </a:rPr>
              <a:t>2.</a:t>
            </a:r>
            <a:r>
              <a:rPr lang="zh-CN" altLang="en-US" sz="5400" b="1" i="1" u="sng">
                <a:solidFill>
                  <a:srgbClr val="FF0066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不伤害</a:t>
            </a:r>
            <a:r>
              <a:rPr lang="zh-CN" altLang="en-US" sz="5400" b="1" i="1" u="sng">
                <a:latin typeface="幼圆" panose="02010509060101010101" pitchFamily="49" charset="-122"/>
                <a:ea typeface="幼圆" panose="02010509060101010101" pitchFamily="49" charset="-122"/>
              </a:rPr>
              <a:t>蜗牛。</a:t>
            </a:r>
          </a:p>
          <a:p>
            <a:pPr>
              <a:spcBef>
                <a:spcPct val="50000"/>
              </a:spcBef>
            </a:pPr>
            <a:r>
              <a:rPr lang="en-US" altLang="zh-CN" sz="5400" b="1" i="1" u="sng">
                <a:latin typeface="幼圆" panose="02010509060101010101" pitchFamily="49" charset="-122"/>
                <a:ea typeface="幼圆" panose="02010509060101010101" pitchFamily="49" charset="-122"/>
              </a:rPr>
              <a:t>3.</a:t>
            </a:r>
            <a:r>
              <a:rPr lang="zh-CN" altLang="en-US" sz="5400" b="1" i="1" u="sng">
                <a:latin typeface="幼圆" panose="02010509060101010101" pitchFamily="49" charset="-122"/>
                <a:ea typeface="幼圆" panose="02010509060101010101" pitchFamily="49" charset="-122"/>
              </a:rPr>
              <a:t>填好记录表。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dur="1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56" presetClass="entr" presetSubtype="0" dur="1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56" presetClass="entr" presetSubtype="0" dur="1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3" name="Text Box 7"/>
          <p:cNvSpPr txBox="1">
            <a:spLocks noChangeArrowheads="1"/>
          </p:cNvSpPr>
          <p:nvPr/>
        </p:nvSpPr>
        <p:spPr bwMode="auto">
          <a:xfrm>
            <a:off x="838200" y="1219200"/>
            <a:ext cx="7696200" cy="2123658"/>
          </a:xfrm>
          <a:prstGeom prst="rect">
            <a:avLst/>
          </a:prstGeom>
          <a:solidFill>
            <a:srgbClr val="99FF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6600" b="1" i="1">
                <a:solidFill>
                  <a:srgbClr val="FF0066"/>
                </a:solidFill>
                <a:ea typeface="隶书" panose="02010509060101010101" pitchFamily="49" charset="-122"/>
              </a:rPr>
              <a:t>用放大镜观察蜗牛，我们观察到了什么？</a:t>
            </a:r>
          </a:p>
        </p:txBody>
      </p:sp>
      <p:pic>
        <p:nvPicPr>
          <p:cNvPr id="4105" name="Picture 9" descr="2020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0420" name="Picture 4" descr="12b0395934Z-344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81200" y="0"/>
            <a:ext cx="4979988" cy="662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0421" name="Line 5"/>
          <p:cNvSpPr>
            <a:spLocks noChangeShapeType="1"/>
          </p:cNvSpPr>
          <p:nvPr/>
        </p:nvSpPr>
        <p:spPr bwMode="auto">
          <a:xfrm flipH="1" flipV="1">
            <a:off x="1447800" y="1219200"/>
            <a:ext cx="4038600" cy="304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0422" name="Text Box 6"/>
          <p:cNvSpPr txBox="1">
            <a:spLocks noChangeArrowheads="1"/>
          </p:cNvSpPr>
          <p:nvPr/>
        </p:nvSpPr>
        <p:spPr bwMode="auto">
          <a:xfrm>
            <a:off x="304800" y="914400"/>
            <a:ext cx="990600" cy="144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400" b="1" i="1">
                <a:solidFill>
                  <a:srgbClr val="FF0066"/>
                </a:solidFill>
              </a:rPr>
              <a:t>眼睛</a:t>
            </a:r>
          </a:p>
        </p:txBody>
      </p:sp>
      <p:sp>
        <p:nvSpPr>
          <p:cNvPr id="60423" name="Line 7"/>
          <p:cNvSpPr>
            <a:spLocks noChangeShapeType="1"/>
          </p:cNvSpPr>
          <p:nvPr/>
        </p:nvSpPr>
        <p:spPr bwMode="auto">
          <a:xfrm>
            <a:off x="6324600" y="1828800"/>
            <a:ext cx="2209800" cy="60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0424" name="Line 8"/>
          <p:cNvSpPr>
            <a:spLocks noChangeShapeType="1"/>
          </p:cNvSpPr>
          <p:nvPr/>
        </p:nvSpPr>
        <p:spPr bwMode="auto">
          <a:xfrm>
            <a:off x="6096000" y="2286000"/>
            <a:ext cx="243840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0425" name="Text Box 9"/>
          <p:cNvSpPr txBox="1">
            <a:spLocks noChangeArrowheads="1"/>
          </p:cNvSpPr>
          <p:nvPr/>
        </p:nvSpPr>
        <p:spPr bwMode="auto">
          <a:xfrm>
            <a:off x="8220670" y="2057400"/>
            <a:ext cx="923330" cy="289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800" b="1" i="1">
                <a:solidFill>
                  <a:srgbClr val="FF0066"/>
                </a:solidFill>
              </a:rPr>
              <a:t>两对触角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04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04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04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04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0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604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1" dur="2000"/>
                                        <p:tgtEl>
                                          <p:spTgt spid="604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04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04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04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04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04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04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04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04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04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0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604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21" grpId="0"/>
      <p:bldP spid="60423" grpId="0"/>
      <p:bldP spid="6042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4036" name="Picture 4" descr="2206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4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4515" name="Picture 3" descr="1475484_1274076814uq5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2"/>
            <a:ext cx="9144000" cy="688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64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4" name="Text Box 4"/>
          <p:cNvSpPr txBox="1">
            <a:spLocks noChangeArrowheads="1"/>
          </p:cNvSpPr>
          <p:nvPr/>
        </p:nvSpPr>
        <p:spPr bwMode="auto">
          <a:xfrm>
            <a:off x="914400" y="1219202"/>
            <a:ext cx="74676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/>
          </a:p>
        </p:txBody>
      </p:sp>
      <p:sp>
        <p:nvSpPr>
          <p:cNvPr id="10245" name="Text Box 5"/>
          <p:cNvSpPr txBox="1">
            <a:spLocks noChangeArrowheads="1"/>
          </p:cNvSpPr>
          <p:nvPr/>
        </p:nvSpPr>
        <p:spPr bwMode="auto">
          <a:xfrm>
            <a:off x="533400" y="914400"/>
            <a:ext cx="8077200" cy="4801314"/>
          </a:xfrm>
          <a:prstGeom prst="rect">
            <a:avLst/>
          </a:prstGeom>
          <a:solidFill>
            <a:srgbClr val="99FF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 i="1">
                <a:ea typeface="隶书" panose="02010509060101010101" pitchFamily="49" charset="-122"/>
              </a:rPr>
              <a:t>    </a:t>
            </a:r>
            <a:r>
              <a:rPr lang="zh-CN" altLang="en-US" sz="3600" b="1" i="1">
                <a:ea typeface="幼圆" panose="02010509060101010101" pitchFamily="49" charset="-122"/>
              </a:rPr>
              <a:t>用小棒或铅笔轻轻触碰蜗牛的身体时，蜗牛有什么反应？</a:t>
            </a:r>
          </a:p>
          <a:p>
            <a:r>
              <a:rPr lang="zh-CN" altLang="en-US" b="1" i="1">
                <a:solidFill>
                  <a:srgbClr val="FF0066"/>
                </a:solidFill>
              </a:rPr>
              <a:t>     </a:t>
            </a:r>
            <a:endParaRPr lang="zh-CN" altLang="en-US" sz="3600" b="1" i="1">
              <a:solidFill>
                <a:srgbClr val="FF0066"/>
              </a:solidFill>
              <a:ea typeface="隶书" panose="02010509060101010101" pitchFamily="49" charset="-122"/>
            </a:endParaRPr>
          </a:p>
          <a:p>
            <a:r>
              <a:rPr lang="zh-CN" altLang="en-US" sz="3600" b="1" i="1">
                <a:solidFill>
                  <a:srgbClr val="FF0066"/>
                </a:solidFill>
                <a:ea typeface="隶书" panose="02010509060101010101" pitchFamily="49" charset="-122"/>
              </a:rPr>
              <a:t>    </a:t>
            </a:r>
            <a:r>
              <a:rPr lang="zh-CN" altLang="en-US" sz="6600" b="1" i="1">
                <a:solidFill>
                  <a:srgbClr val="FF0066"/>
                </a:solidFill>
                <a:ea typeface="隶书" panose="02010509060101010101" pitchFamily="49" charset="-122"/>
              </a:rPr>
              <a:t>当受到外界打扰（侵害）时，它便缩回壳内，保护自己。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2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2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02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8" name="Text Box 4"/>
          <p:cNvSpPr txBox="1">
            <a:spLocks noChangeArrowheads="1"/>
          </p:cNvSpPr>
          <p:nvPr/>
        </p:nvSpPr>
        <p:spPr bwMode="auto">
          <a:xfrm>
            <a:off x="457200" y="1143000"/>
            <a:ext cx="8077200" cy="3841750"/>
          </a:xfrm>
          <a:prstGeom prst="rect">
            <a:avLst/>
          </a:prstGeom>
          <a:solidFill>
            <a:srgbClr val="99FF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 i="1">
                <a:ea typeface="幼圆" panose="02010509060101010101" pitchFamily="49" charset="-122"/>
              </a:rPr>
              <a:t>蜗牛用身体的哪一部分爬行？</a:t>
            </a:r>
          </a:p>
          <a:p>
            <a:pPr>
              <a:spcBef>
                <a:spcPct val="50000"/>
              </a:spcBef>
            </a:pPr>
            <a:r>
              <a:rPr lang="zh-CN" altLang="en-US" sz="6000" b="1" i="1">
                <a:solidFill>
                  <a:srgbClr val="FF0066"/>
                </a:solidFill>
                <a:ea typeface="隶书" panose="02010509060101010101" pitchFamily="49" charset="-122"/>
              </a:rPr>
              <a:t>蜗牛用它的腹部爬行，蜗牛的腹部就是蜗牛的足，这种足叫</a:t>
            </a:r>
            <a:r>
              <a:rPr lang="zh-CN" altLang="en-US" sz="6000" b="1" i="1">
                <a:solidFill>
                  <a:srgbClr val="009900"/>
                </a:solidFill>
                <a:ea typeface="隶书" panose="02010509060101010101" pitchFamily="49" charset="-122"/>
              </a:rPr>
              <a:t>腹足</a:t>
            </a:r>
            <a:r>
              <a:rPr lang="zh-CN" altLang="en-US" sz="6000" b="1" i="1">
                <a:solidFill>
                  <a:srgbClr val="FF0066"/>
                </a:solidFill>
                <a:ea typeface="隶书" panose="02010509060101010101" pitchFamily="49" charset="-122"/>
              </a:rPr>
              <a:t>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2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92" name="Picture 4" descr="2209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6" name="Picture 4" descr="2658142_182900187787_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40" name="Picture 4" descr="5552575_114150015892_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64" name="Picture 4" descr="16300000321893124445011603541_95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88" name="Picture 4" descr="16300000321893124445038402186_95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436" name="Picture 4" descr="1630000032189312444504270266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133" name="Text Box 5"/>
          <p:cNvSpPr txBox="1">
            <a:spLocks noChangeArrowheads="1"/>
          </p:cNvSpPr>
          <p:nvPr/>
        </p:nvSpPr>
        <p:spPr bwMode="auto">
          <a:xfrm>
            <a:off x="1600200" y="1143000"/>
            <a:ext cx="5486400" cy="1754326"/>
          </a:xfrm>
          <a:prstGeom prst="rect">
            <a:avLst/>
          </a:prstGeom>
          <a:solidFill>
            <a:srgbClr val="99FF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5400" b="1" i="1">
                <a:solidFill>
                  <a:srgbClr val="000099"/>
                </a:solidFill>
                <a:ea typeface="隶书" panose="02010509060101010101" pitchFamily="49" charset="-122"/>
              </a:rPr>
              <a:t>蜗牛能在哪些物体上爬行？</a:t>
            </a:r>
            <a:endParaRPr lang="zh-CN" altLang="en-US" sz="5400">
              <a:solidFill>
                <a:srgbClr val="000099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pic>
        <p:nvPicPr>
          <p:cNvPr id="48132" name="Picture 4" descr="2201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dur="1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48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7588" name="Picture 4" descr="2301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675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5300" name="Picture 4" descr="4540997_100259003185_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3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5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8372" name="Picture 4" descr="200831714414582_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8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9156" name="Picture 4" descr="2010031008504244234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9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3252" name="Picture 4" descr="956910_131726639249_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3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0180" name="Picture 4" descr="userid229092time2010082109581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0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https://d.book118.com/555323120300011110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古瓶荷花">
  <a:themeElements>
    <a:clrScheme name="古瓶荷花 1">
      <a:dk1>
        <a:srgbClr val="0033CC"/>
      </a:dk1>
      <a:lt1>
        <a:srgbClr val="FFFFFF"/>
      </a:lt1>
      <a:dk2>
        <a:srgbClr val="007572"/>
      </a:dk2>
      <a:lt2>
        <a:srgbClr val="C0C0C0"/>
      </a:lt2>
      <a:accent1>
        <a:srgbClr val="CCECFF"/>
      </a:accent1>
      <a:accent2>
        <a:srgbClr val="3399FF"/>
      </a:accent2>
      <a:accent3>
        <a:srgbClr val="FFFFFF"/>
      </a:accent3>
      <a:accent4>
        <a:srgbClr val="002AAE"/>
      </a:accent4>
      <a:accent5>
        <a:srgbClr val="E2F4FF"/>
      </a:accent5>
      <a:accent6>
        <a:srgbClr val="2D8AE7"/>
      </a:accent6>
      <a:hlink>
        <a:srgbClr val="CC0066"/>
      </a:hlink>
      <a:folHlink>
        <a:srgbClr val="7D7DA9"/>
      </a:folHlink>
    </a:clrScheme>
    <a:fontScheme name="古瓶荷花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古瓶荷花 1">
        <a:dk1>
          <a:srgbClr val="0033CC"/>
        </a:dk1>
        <a:lt1>
          <a:srgbClr val="FFFFFF"/>
        </a:lt1>
        <a:dk2>
          <a:srgbClr val="007572"/>
        </a:dk2>
        <a:lt2>
          <a:srgbClr val="C0C0C0"/>
        </a:lt2>
        <a:accent1>
          <a:srgbClr val="CCECFF"/>
        </a:accent1>
        <a:accent2>
          <a:srgbClr val="3399FF"/>
        </a:accent2>
        <a:accent3>
          <a:srgbClr val="FFFFFF"/>
        </a:accent3>
        <a:accent4>
          <a:srgbClr val="002AAE"/>
        </a:accent4>
        <a:accent5>
          <a:srgbClr val="E2F4FF"/>
        </a:accent5>
        <a:accent6>
          <a:srgbClr val="2D8AE7"/>
        </a:accent6>
        <a:hlink>
          <a:srgbClr val="CC0066"/>
        </a:hlink>
        <a:folHlink>
          <a:srgbClr val="7D7DA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古瓶荷花 2">
        <a:dk1>
          <a:srgbClr val="007A77"/>
        </a:dk1>
        <a:lt1>
          <a:srgbClr val="EFF6EE"/>
        </a:lt1>
        <a:dk2>
          <a:srgbClr val="0066CC"/>
        </a:dk2>
        <a:lt2>
          <a:srgbClr val="C0C0C0"/>
        </a:lt2>
        <a:accent1>
          <a:srgbClr val="E7EEE6"/>
        </a:accent1>
        <a:accent2>
          <a:srgbClr val="FF9933"/>
        </a:accent2>
        <a:accent3>
          <a:srgbClr val="F6FAF5"/>
        </a:accent3>
        <a:accent4>
          <a:srgbClr val="006765"/>
        </a:accent4>
        <a:accent5>
          <a:srgbClr val="F1F5F0"/>
        </a:accent5>
        <a:accent6>
          <a:srgbClr val="E78A2D"/>
        </a:accent6>
        <a:hlink>
          <a:srgbClr val="636395"/>
        </a:hlink>
        <a:folHlink>
          <a:srgbClr val="CC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古瓶荷花 3">
        <a:dk1>
          <a:srgbClr val="000000"/>
        </a:dk1>
        <a:lt1>
          <a:srgbClr val="CCFFCC"/>
        </a:lt1>
        <a:dk2>
          <a:srgbClr val="E88A00"/>
        </a:dk2>
        <a:lt2>
          <a:srgbClr val="C0C0C0"/>
        </a:lt2>
        <a:accent1>
          <a:srgbClr val="CCECFF"/>
        </a:accent1>
        <a:accent2>
          <a:srgbClr val="336600"/>
        </a:accent2>
        <a:accent3>
          <a:srgbClr val="E2FFE2"/>
        </a:accent3>
        <a:accent4>
          <a:srgbClr val="000000"/>
        </a:accent4>
        <a:accent5>
          <a:srgbClr val="E2F4FF"/>
        </a:accent5>
        <a:accent6>
          <a:srgbClr val="2D5C00"/>
        </a:accent6>
        <a:hlink>
          <a:srgbClr val="3333CC"/>
        </a:hlink>
        <a:folHlink>
          <a:srgbClr val="33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古瓶荷花 4">
        <a:dk1>
          <a:srgbClr val="000000"/>
        </a:dk1>
        <a:lt1>
          <a:srgbClr val="FFFFCC"/>
        </a:lt1>
        <a:dk2>
          <a:srgbClr val="CC3300"/>
        </a:dk2>
        <a:lt2>
          <a:srgbClr val="C0C0C0"/>
        </a:lt2>
        <a:accent1>
          <a:srgbClr val="FFFFCC"/>
        </a:accent1>
        <a:accent2>
          <a:srgbClr val="339933"/>
        </a:accent2>
        <a:accent3>
          <a:srgbClr val="FFFFE2"/>
        </a:accent3>
        <a:accent4>
          <a:srgbClr val="000000"/>
        </a:accent4>
        <a:accent5>
          <a:srgbClr val="FFFFE2"/>
        </a:accent5>
        <a:accent6>
          <a:srgbClr val="2D8A2D"/>
        </a:accent6>
        <a:hlink>
          <a:srgbClr val="0066FF"/>
        </a:hlink>
        <a:folHlink>
          <a:srgbClr val="6F6F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古瓶荷花 5">
        <a:dk1>
          <a:srgbClr val="636395"/>
        </a:dk1>
        <a:lt1>
          <a:srgbClr val="FFE2C5"/>
        </a:lt1>
        <a:dk2>
          <a:srgbClr val="000000"/>
        </a:dk2>
        <a:lt2>
          <a:srgbClr val="C0C0C0"/>
        </a:lt2>
        <a:accent1>
          <a:srgbClr val="FFE1E1"/>
        </a:accent1>
        <a:accent2>
          <a:srgbClr val="FF9933"/>
        </a:accent2>
        <a:accent3>
          <a:srgbClr val="FFEEDF"/>
        </a:accent3>
        <a:accent4>
          <a:srgbClr val="53537E"/>
        </a:accent4>
        <a:accent5>
          <a:srgbClr val="FFEEEE"/>
        </a:accent5>
        <a:accent6>
          <a:srgbClr val="E78A2D"/>
        </a:accent6>
        <a:hlink>
          <a:srgbClr val="008080"/>
        </a:hlink>
        <a:folHlink>
          <a:srgbClr val="33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古瓶荷花 6">
        <a:dk1>
          <a:srgbClr val="626292"/>
        </a:dk1>
        <a:lt1>
          <a:srgbClr val="CCECFF"/>
        </a:lt1>
        <a:dk2>
          <a:srgbClr val="3333CC"/>
        </a:dk2>
        <a:lt2>
          <a:srgbClr val="C0C0C0"/>
        </a:lt2>
        <a:accent1>
          <a:srgbClr val="D9F1FF"/>
        </a:accent1>
        <a:accent2>
          <a:srgbClr val="FF9900"/>
        </a:accent2>
        <a:accent3>
          <a:srgbClr val="E2F4FF"/>
        </a:accent3>
        <a:accent4>
          <a:srgbClr val="53537C"/>
        </a:accent4>
        <a:accent5>
          <a:srgbClr val="E9F7FF"/>
        </a:accent5>
        <a:accent6>
          <a:srgbClr val="E78A00"/>
        </a:accent6>
        <a:hlink>
          <a:srgbClr val="CC0066"/>
        </a:hlink>
        <a:folHlink>
          <a:srgbClr val="0099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古瓶荷花 7">
        <a:dk1>
          <a:srgbClr val="0066CC"/>
        </a:dk1>
        <a:lt1>
          <a:srgbClr val="FFE1E1"/>
        </a:lt1>
        <a:dk2>
          <a:srgbClr val="006600"/>
        </a:dk2>
        <a:lt2>
          <a:srgbClr val="C0C0C0"/>
        </a:lt2>
        <a:accent1>
          <a:srgbClr val="FFFFCC"/>
        </a:accent1>
        <a:accent2>
          <a:srgbClr val="009999"/>
        </a:accent2>
        <a:accent3>
          <a:srgbClr val="FFEEEE"/>
        </a:accent3>
        <a:accent4>
          <a:srgbClr val="0056AE"/>
        </a:accent4>
        <a:accent5>
          <a:srgbClr val="FFFFE2"/>
        </a:accent5>
        <a:accent6>
          <a:srgbClr val="008A8A"/>
        </a:accent6>
        <a:hlink>
          <a:srgbClr val="EC0000"/>
        </a:hlink>
        <a:folHlink>
          <a:srgbClr val="00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古瓶荷花 8">
        <a:dk1>
          <a:srgbClr val="292929"/>
        </a:dk1>
        <a:lt1>
          <a:srgbClr val="DDDDDD"/>
        </a:lt1>
        <a:dk2>
          <a:srgbClr val="0066CC"/>
        </a:dk2>
        <a:lt2>
          <a:srgbClr val="B2B2B2"/>
        </a:lt2>
        <a:accent1>
          <a:srgbClr val="CACADC"/>
        </a:accent1>
        <a:accent2>
          <a:srgbClr val="FFCC00"/>
        </a:accent2>
        <a:accent3>
          <a:srgbClr val="EBEBEB"/>
        </a:accent3>
        <a:accent4>
          <a:srgbClr val="212121"/>
        </a:accent4>
        <a:accent5>
          <a:srgbClr val="E1E1EB"/>
        </a:accent5>
        <a:accent6>
          <a:srgbClr val="E7B900"/>
        </a:accent6>
        <a:hlink>
          <a:srgbClr val="008080"/>
        </a:hlink>
        <a:folHlink>
          <a:srgbClr val="7D7DA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29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baseType="lpstr" size="38">
      <vt:lpstr>Arial</vt:lpstr>
      <vt:lpstr>Calibri</vt:lpstr>
      <vt:lpstr>宋体</vt:lpstr>
      <vt:lpstr>Wingdings</vt:lpstr>
      <vt:lpstr>幼圆</vt:lpstr>
      <vt:lpstr>隶书</vt:lpstr>
      <vt:lpstr>华文行楷</vt:lpstr>
      <vt:lpstr>华文仿宋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2024-09-16T04:21:11.263</cp:lastPrinted>
  <dcterms:created xsi:type="dcterms:W3CDTF">2024-09-15T20:21:11Z</dcterms:created>
  <dcterms:modified xsi:type="dcterms:W3CDTF">2024-09-15T20:21:13Z</dcterms:modified>
</cp:coreProperties>
</file>