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DDC5618-5E3F-44EE-9AEC-43A39B4864D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7" name="PlaceHolder 1"/>
          <p:cNvSpPr>
            <a:spLocks noGrp="1"/>
          </p:cNvSpPr>
          <p:nvPr>
            <p:ph type="sldImg"/>
          </p:nvPr>
        </p:nvSpPr>
        <p:spPr>
          <a:xfrm>
            <a:off x="685800" y="1143000"/>
            <a:ext cx="5486040" cy="3085920"/>
          </a:xfrm>
          <a:prstGeom prst="rect">
            <a:avLst/>
          </a:prstGeom>
          <a:ln w="0">
            <a:noFill/>
          </a:ln>
        </p:spPr>
      </p:sp>
      <p:sp>
        <p:nvSpPr>
          <p:cNvPr id="28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0" name="PlaceHolder 1"/>
          <p:cNvSpPr>
            <a:spLocks noGrp="1"/>
          </p:cNvSpPr>
          <p:nvPr>
            <p:ph type="sldImg"/>
          </p:nvPr>
        </p:nvSpPr>
        <p:spPr>
          <a:xfrm>
            <a:off x="685800" y="1143000"/>
            <a:ext cx="5486040" cy="3085920"/>
          </a:xfrm>
          <a:prstGeom prst="rect">
            <a:avLst/>
          </a:prstGeom>
          <a:ln w="0">
            <a:noFill/>
          </a:ln>
        </p:spPr>
      </p:sp>
      <p:sp>
        <p:nvSpPr>
          <p:cNvPr id="29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sldImg"/>
          </p:nvPr>
        </p:nvSpPr>
        <p:spPr>
          <a:xfrm>
            <a:off x="685800" y="1143000"/>
            <a:ext cx="5486040" cy="3085920"/>
          </a:xfrm>
          <a:prstGeom prst="rect">
            <a:avLst/>
          </a:prstGeom>
          <a:ln w="0">
            <a:noFill/>
          </a:ln>
        </p:spPr>
      </p:sp>
      <p:sp>
        <p:nvSpPr>
          <p:cNvPr id="29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 name="PlaceHolder 1"/>
          <p:cNvSpPr>
            <a:spLocks noGrp="1"/>
          </p:cNvSpPr>
          <p:nvPr>
            <p:ph type="sldImg"/>
          </p:nvPr>
        </p:nvSpPr>
        <p:spPr>
          <a:xfrm>
            <a:off x="685800" y="1143000"/>
            <a:ext cx="5486040" cy="3085920"/>
          </a:xfrm>
          <a:prstGeom prst="rect">
            <a:avLst/>
          </a:prstGeom>
          <a:ln w="0">
            <a:noFill/>
          </a:ln>
        </p:spPr>
      </p:sp>
      <p:sp>
        <p:nvSpPr>
          <p:cNvPr id="29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sldImg"/>
          </p:nvPr>
        </p:nvSpPr>
        <p:spPr>
          <a:xfrm>
            <a:off x="685800" y="1143000"/>
            <a:ext cx="5486040" cy="3085920"/>
          </a:xfrm>
          <a:prstGeom prst="rect">
            <a:avLst/>
          </a:prstGeom>
          <a:ln w="0">
            <a:noFill/>
          </a:ln>
        </p:spPr>
      </p:sp>
      <p:sp>
        <p:nvSpPr>
          <p:cNvPr id="30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DE81C9-E23B-45A9-BAC1-231876A3E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40E96-BEB2-4844-894F-9DD633241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F6D50A-325A-4D80-8CD8-CBCC0CEF5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280598-B5A4-4E94-9B30-9F2CD3A8B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1348D6-CFAB-4B82-95E9-60455D7797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54BD76-8EDF-42E9-9CBB-FEC8F39B87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82535A-4A5C-456F-93D2-1E33B969F1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05AC2-661D-4CD2-A252-15D0BADA1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4848D-2879-4C04-AC98-8B8803B7C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2AA615-B759-4BE2-A9FB-1C66C7CDE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33D8D1-023C-4319-A713-8F8B45ED5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47DE5CF-796B-498C-853A-A10E7786E32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4426E3F-77C0-4119-ACA1-981C2C8159C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33313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企业风险管理的风险避免与规避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风险避免策略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风险规避策略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风险管理成功案例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风险管理的未来趋势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企业风险管理是指组织为了实现其目标而对各种内部和外部风险进行识别、评估、监测和控制的过程。</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企业风险管理的重要性</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减少不确定性对决策的影响</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提高决策质量</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防范财务损失</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保护资产</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提升整体竞争力</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增强企业价值</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整体性原则</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综合考虑整体风险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避免局部优化</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一致性原则</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风险管理一致性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避免矛盾处理</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企业风险管理的原则</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透明度原则</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信息公开透明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沟通畅通无阻</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企业风险管理的框架</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企业风险管理的框架包括</a:t>
            </a:r>
            <a:r>
              <a:rPr lang="en-US" sz="2500" b="0" strike="noStrike" spc="148">
                <a:solidFill>
                  <a:schemeClr val="dk1"/>
                </a:solidFill>
                <a:latin typeface="Arial"/>
                <a:ea typeface="微软雅黑"/>
              </a:rPr>
              <a:t>COSO</a:t>
            </a:r>
            <a:r>
              <a:rPr lang="zh-CN" sz="2500" b="0" strike="noStrike" spc="148">
                <a:solidFill>
                  <a:schemeClr val="dk1"/>
                </a:solidFill>
                <a:latin typeface="Arial"/>
                <a:ea typeface="微软雅黑"/>
              </a:rPr>
              <a:t>风险管理框架、</a:t>
            </a:r>
            <a:r>
              <a:rPr lang="en-US" sz="2500" b="0" strike="noStrike" spc="148">
                <a:solidFill>
                  <a:schemeClr val="dk1"/>
                </a:solidFill>
                <a:latin typeface="Arial"/>
                <a:ea typeface="微软雅黑"/>
              </a:rPr>
              <a:t>ISO31000</a:t>
            </a:r>
            <a:r>
              <a:rPr lang="zh-CN" sz="2500" b="0" strike="noStrike" spc="148">
                <a:solidFill>
                  <a:schemeClr val="dk1"/>
                </a:solidFill>
                <a:latin typeface="Arial"/>
                <a:ea typeface="微软雅黑"/>
              </a:rPr>
              <a:t>风险管理标准和</a:t>
            </a:r>
            <a:r>
              <a:rPr lang="en-US" sz="2500" b="0" strike="noStrike" spc="148">
                <a:solidFill>
                  <a:schemeClr val="dk1"/>
                </a:solidFill>
                <a:latin typeface="Arial"/>
                <a:ea typeface="微软雅黑"/>
              </a:rPr>
              <a:t>PMBOK</a:t>
            </a:r>
            <a:r>
              <a:rPr lang="zh-CN" sz="2500" b="0" strike="noStrike" spc="148">
                <a:solidFill>
                  <a:schemeClr val="dk1"/>
                </a:solidFill>
                <a:latin typeface="Arial"/>
                <a:ea typeface="微软雅黑"/>
              </a:rPr>
              <a:t>项目风险管理。这些框架提供了指导和方法，帮助组织有效管理和控制风险。</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COSO</a:t>
            </a:r>
            <a:r>
              <a:rPr lang="zh-CN" sz="3600" b="1" strike="noStrike" spc="299">
                <a:solidFill>
                  <a:schemeClr val="dk1"/>
                </a:solidFill>
                <a:latin typeface="微软雅黑"/>
                <a:ea typeface="微软雅黑"/>
              </a:rPr>
              <a:t>风险管理框架</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提供了一套全面的风险管理框架</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风险管理指南</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帮助组织评估和监测风险</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风险评估工具</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制定适当的控制措施</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控制措施建议</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风险避免策略</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风险避免的概念</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风险避免是企业管理中重要的策略之一，通过采取措施来消除或减少不确定性，避免不良后果的发生。</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风险避免的方法</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主动规避潜在风险</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风险规避</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将风险转移给第三方</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风险转移</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采取措施减少风险程度</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风险减轻</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风险避免的实施步骤</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识别和评估潜在风险</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制定风险应对计划</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风险规划</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持续监控风险情况</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风险避免的案例分析</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以</a:t>
            </a:r>
            <a:r>
              <a:rPr lang="en-US" sz="2500" b="0" strike="noStrike" spc="148">
                <a:solidFill>
                  <a:schemeClr val="dk1"/>
                </a:solidFill>
                <a:latin typeface="Arial"/>
                <a:ea typeface="微软雅黑"/>
              </a:rPr>
              <a:t>Enron</a:t>
            </a:r>
            <a:r>
              <a:rPr lang="zh-CN" sz="2500" b="0" strike="noStrike" spc="148">
                <a:solidFill>
                  <a:schemeClr val="dk1"/>
                </a:solidFill>
                <a:latin typeface="Arial"/>
                <a:ea typeface="微软雅黑"/>
              </a:rPr>
              <a:t>公司会计丑闻为例，分析其风险避免策略的不足之处，引起的后果以及应对措施。</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风险规避策略</a:t>
            </a:r>
            <a:endParaRPr lang="en-US" sz="3600" b="0" strike="noStrike" spc="-1">
              <a:solidFill>
                <a:schemeClr val="dk1"/>
              </a:solidFill>
              <a:latin typeface="Arial"/>
            </a:endParaRPr>
          </a:p>
        </p:txBody>
      </p:sp>
      <p:sp>
        <p:nvSpPr>
          <p:cNvPr id="14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风险规避的概念</a:t>
            </a:r>
            <a:endParaRPr lang="en-US" sz="3500" b="0" strike="noStrike" spc="-1">
              <a:solidFill>
                <a:srgbClr val="000000"/>
              </a:solidFill>
              <a:latin typeface="Arial"/>
            </a:endParaRPr>
          </a:p>
        </p:txBody>
      </p:sp>
      <p:sp>
        <p:nvSpPr>
          <p:cNvPr id="15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风险规避是企业通过采取行动或制定政策来减少风险的发生可能性或影响程度。在风险管理中，规避是一种重要的策略，有助于提高企业的稳定性和可持续性。</a:t>
            </a:r>
            <a:endParaRPr lang="en-US" sz="25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风险规避的方法</a:t>
            </a:r>
            <a:endParaRPr lang="en-US" sz="3600" b="0" strike="noStrike" spc="-1">
              <a:solidFill>
                <a:schemeClr val="dk1"/>
              </a:solidFill>
              <a:latin typeface="Arial"/>
            </a:endParaRPr>
          </a:p>
        </p:txBody>
      </p:sp>
      <p:sp>
        <p:nvSpPr>
          <p:cNvPr id="15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采取措施预防风险发生</a:t>
            </a:r>
            <a:endParaRPr lang="en-US" sz="1500" b="0" strike="noStrike" spc="-1">
              <a:solidFill>
                <a:srgbClr val="000000"/>
              </a:solidFill>
              <a:latin typeface="Arial"/>
            </a:endParaRPr>
          </a:p>
        </p:txBody>
      </p:sp>
      <p:sp>
        <p:nvSpPr>
          <p:cNvPr id="15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风险防范</a:t>
            </a:r>
            <a:endParaRPr lang="en-US" sz="2200" b="0" strike="noStrike" spc="-1">
              <a:solidFill>
                <a:srgbClr val="000000"/>
              </a:solidFill>
              <a:latin typeface="Arial"/>
            </a:endParaRPr>
          </a:p>
        </p:txBody>
      </p:sp>
      <p:sp>
        <p:nvSpPr>
          <p:cNvPr id="15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提前识别并消除潜在风险</a:t>
            </a:r>
            <a:endParaRPr lang="en-US" sz="1500" b="0" strike="noStrike" spc="-1">
              <a:solidFill>
                <a:srgbClr val="000000"/>
              </a:solidFill>
              <a:latin typeface="Arial"/>
            </a:endParaRPr>
          </a:p>
        </p:txBody>
      </p:sp>
      <p:sp>
        <p:nvSpPr>
          <p:cNvPr id="15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风险预防</a:t>
            </a:r>
            <a:endParaRPr lang="en-US" sz="2200" b="0" strike="noStrike" spc="-1">
              <a:solidFill>
                <a:srgbClr val="000000"/>
              </a:solidFill>
              <a:latin typeface="Arial"/>
            </a:endParaRPr>
          </a:p>
        </p:txBody>
      </p:sp>
      <p:sp>
        <p:nvSpPr>
          <p:cNvPr id="15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采取避免风险的策略</a:t>
            </a:r>
            <a:endParaRPr lang="en-US" sz="1500" b="0" strike="noStrike" spc="-1">
              <a:solidFill>
                <a:srgbClr val="000000"/>
              </a:solidFill>
              <a:latin typeface="Arial"/>
            </a:endParaRPr>
          </a:p>
        </p:txBody>
      </p:sp>
      <p:sp>
        <p:nvSpPr>
          <p:cNvPr id="15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风险避免</a:t>
            </a:r>
            <a:endParaRPr lang="en-US" sz="2200" b="0" strike="noStrike" spc="-1">
              <a:solidFill>
                <a:srgbClr val="000000"/>
              </a:solidFill>
              <a:latin typeface="Arial"/>
            </a:endParaRPr>
          </a:p>
        </p:txBody>
      </p:sp>
      <p:sp>
        <p:nvSpPr>
          <p:cNvPr id="16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实施风险规避措施</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落实规避方案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培训员工执行规避计划</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监控风险规避效果</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持续跟踪规避结果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及时调整规避策略</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风险规避的实施步骤</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制定风险规避策略</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评估潜在风险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制定具体的规避计划</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https://d.book118.com/555333132013011130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企业风险管理的风险避免与规避</vt:lpstr>
      <vt:lpstr>目录</vt:lpstr>
      <vt:lpstr>第一章 企业风险管理概述</vt:lpstr>
      <vt:lpstr>企业风险管理的定义</vt:lpstr>
      <vt:lpstr>企业风险管理的重要性</vt:lpstr>
      <vt:lpstr>企业风险管理的原则</vt:lpstr>
      <vt:lpstr> </vt:lpstr>
      <vt:lpstr>COSO风险管理框架</vt:lpstr>
      <vt:lpstr>第2章 风险避免策略</vt:lpstr>
      <vt:lpstr> </vt:lpstr>
      <vt:lpstr>风险避免的方法</vt:lpstr>
      <vt:lpstr>风险避免的实施步骤</vt:lpstr>
      <vt:lpstr> </vt:lpstr>
      <vt:lpstr>第3章 风险规避策略</vt:lpstr>
      <vt:lpstr> </vt:lpstr>
      <vt:lpstr>风险规避的方法</vt:lpstr>
      <vt:lpstr>风险规避的实施步骤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2024-09-29T14:39:29.627</cp:lastPrinted>
  <dcterms:created xsi:type="dcterms:W3CDTF">2024-09-29T06:39:29Z</dcterms:created>
  <dcterms:modified xsi:type="dcterms:W3CDTF">2024-09-29T06:39:31Z</dcterms:modified>
</cp:coreProperties>
</file>