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BA02ED-9AC1-4E08-AB13-4BAC5A5AB2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0F73C3-7BE8-4DC5-AC99-5ED9D1F8B1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E01C6E-5E99-4BDD-B7BA-0FA09A9925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FDBA76-DC42-45A5-AA5B-BDC08BF2DB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B966D2-2107-4D26-A8F0-C564236A4D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35C9F70-A9FE-4A67-A1EB-591960817F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2C7EBF-D193-4620-81A9-2C1A73AD3F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93C65F-214A-46EC-AEAC-045A370CCF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005932-2F46-47B8-B78E-452FE15B8E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5B0FA1-0935-4FBB-945F-747E8B8A99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7C49FD-972B-4584-8352-7569C26AA3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6000202012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08399" y="3366694"/>
            <a:ext cx="2724309" cy="175530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$number{01}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0" y="1969768"/>
            <a:ext cx="12192000" cy="291846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4753" y="2169417"/>
            <a:ext cx="8281818" cy="1545521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食品行业卫生安全管理研究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4753" y="4274372"/>
            <a:ext cx="2461447" cy="31994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2023-12-24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4753" y="3876675"/>
            <a:ext cx="1851864" cy="4062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57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789" y="0"/>
            <a:ext cx="4892103" cy="628896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" y="0"/>
            <a:ext cx="12184811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91063" y="193190"/>
            <a:ext cx="1630680" cy="95821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方正正纤黑简体"/>
                <a:ea typeface="方正正纤黑简体"/>
                <a:cs typeface="方正正纤黑简体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2645" y="1977496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食品行业卫生安全现状分析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食品行业卫生安全管理措施研究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食品行业卫生安全监管与评估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食品行业卫生安全事件应对与处理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食品行业卫生安全管理挑战与对策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食品行业卫生安全的重要性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食品是人们日常生活中必不可少的物品，而卫生安全则是保障人们身体健康的重要因素。因此，食品行业卫生安全管理对于保障公众健康、维护社会稳定具有重要意义。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食品行业卫生安全问题的严峻性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近年来，食品行业卫生安全问题频发，如添加剂超标、农药残留、重金属污染等，严重威胁着人们的身体健康和生命安全。因此，加强食品行业卫生安全管理研究，提高食品安全水平，是当前亟待解决的问题。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8583" r="85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本研究旨在通过对食品行业卫生安全管理现状的深入调查和分析，探讨存在的问题及其成因，提出针对性的解决方案和管理策略，为政府和企业加强食品行业卫生安全管理提供理论支持和实践指导。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本研究主要关注以下几个问题：食品行业卫生安全管理的现状如何？存在哪些问题？这些问题的成因是什么？如何有效地解决这些问题？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研究问题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研究目的与问题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本研究将采用文献综述、问卷调查、实地访谈等多种研究方法，对食品行业卫生安全管理进行全面、深入的分析和研究。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研究范围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本研究将涵盖食品生产、加工、运输、销售等各个环节的卫生安全管理问题，重点关注食品添加剂、农药残留、重金属污染等热点问题。同时，本研究还将涉及政府监管、企业社会责任等方面的内容。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研究方法与范围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食品行业卫生安全现状分析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1220560" y="2363963"/>
            <a:ext cx="3815503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882845" y="3524561"/>
            <a:ext cx="3131592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1857448" y="4685159"/>
            <a:ext cx="3995480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tailEnd type="triangle" w="lg" len="lg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189604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373032" y="2194563"/>
            <a:ext cx="319221" cy="3192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657059" y="3366979"/>
            <a:ext cx="319221" cy="319263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828490" y="4516738"/>
            <a:ext cx="319221" cy="319263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273395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592399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53641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487177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347705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221787" y="3434181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2487177" y="4593708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3347705" y="4604199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221787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095871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食品行业卫生安全现状概述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6572250" y="4836001"/>
            <a:ext cx="3341183" cy="427323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企业自律意识提高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572250" y="5119283"/>
            <a:ext cx="4606550" cy="1401455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越来越多的食品企业开始重视食品安全问题，加强内部管理，提高产品质量和安全水平。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6572250" y="1278982"/>
            <a:ext cx="3341183" cy="427323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食品安全事件频发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6572250" y="1564591"/>
            <a:ext cx="4606550" cy="1401455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近年来，国内外食品安全事件不断，涉及多个领域和品种，对消费者信心和行业形象造成严重影响。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6572250" y="3063763"/>
            <a:ext cx="3341183" cy="427323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监管力度不断加强</a:t>
            </a:r>
            <a:endParaRPr lang="en-US" sz="1100"/>
          </a:p>
        </p:txBody>
      </p:sp>
      <p:sp>
        <p:nvSpPr>
          <p:cNvPr id="46" name="AutoShape 46"/>
          <p:cNvSpPr/>
          <p:nvPr/>
        </p:nvSpPr>
        <p:spPr>
          <a:xfrm>
            <a:off x="6572250" y="3336829"/>
            <a:ext cx="4606550" cy="1401455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各国政府纷纷加大对食品行业的监管力度，完善法律法规，加强检验检测体系建设，以保障食品安全。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823593" y="3784976"/>
            <a:ext cx="1631969" cy="67207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V="1">
            <a:off x="6823593" y="2056783"/>
            <a:ext cx="1631969" cy="67207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3929991" y="2152793"/>
            <a:ext cx="1645627" cy="576064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3929991" y="3784976"/>
            <a:ext cx="1645627" cy="672075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" name="Group 6"/>
          <p:cNvGrpSpPr/>
          <p:nvPr/>
        </p:nvGrpSpPr>
        <p:grpSpPr>
          <a:xfrm>
            <a:off x="2887644" y="1462367"/>
            <a:ext cx="1042321" cy="1042416"/>
            <a:chOff x="2887644" y="1462367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887644" y="1462367"/>
              <a:ext cx="1042321" cy="104241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887644" y="4072978"/>
            <a:ext cx="1042321" cy="1042416"/>
            <a:chOff x="2887644" y="4072978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887644" y="4072978"/>
              <a:ext cx="1042321" cy="104241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551590" y="1473606"/>
            <a:ext cx="1042321" cy="1042416"/>
            <a:chOff x="8551590" y="1473606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551590" y="1473606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551590" y="4084218"/>
            <a:ext cx="1042321" cy="1042416"/>
            <a:chOff x="8551590" y="4084218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551590" y="4084218"/>
              <a:ext cx="1042321" cy="104241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AutoShape 14"/>
          <p:cNvSpPr/>
          <p:nvPr/>
        </p:nvSpPr>
        <p:spPr>
          <a:xfrm>
            <a:off x="2244174" y="2598544"/>
            <a:ext cx="2551945" cy="35934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微生物污染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796778" y="2598544"/>
            <a:ext cx="2551945" cy="35934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化学物质残留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132832" y="5115395"/>
            <a:ext cx="2551945" cy="328744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物理性污染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796778" y="5115395"/>
            <a:ext cx="2551945" cy="328744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人为因素</a:t>
            </a:r>
            <a:endParaRPr lang="en-US" sz="1100"/>
          </a:p>
        </p:txBody>
      </p:sp>
      <p:sp>
        <p:nvSpPr>
          <p:cNvPr id="18" name="Freeform 18"/>
          <p:cNvSpPr/>
          <p:nvPr/>
        </p:nvSpPr>
        <p:spPr>
          <a:xfrm>
            <a:off x="3162126" y="1736896"/>
            <a:ext cx="493356" cy="493356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854255" y="1765080"/>
            <a:ext cx="436989" cy="436989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216332" y="4401714"/>
            <a:ext cx="384944" cy="384944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903628" y="4425064"/>
            <a:ext cx="338244" cy="338244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食品行业卫生安全问题及原因</a:t>
              </a:r>
            </a:p>
          </p:txBody>
        </p:sp>
      </p:grpSp>
      <p:sp>
        <p:nvSpPr>
          <p:cNvPr id="44" name="AutoShape 44"/>
          <p:cNvSpPr/>
          <p:nvPr/>
        </p:nvSpPr>
        <p:spPr>
          <a:xfrm>
            <a:off x="8236050" y="5416004"/>
            <a:ext cx="2860041" cy="1081467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食品中混入的异物、放射性物质等物理性污染也是食品安全问题的一个重要方面。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1391768" y="5416004"/>
            <a:ext cx="2860041" cy="1081467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一些不法分子为谋取暴利，故意生产销售假冒伪劣、有毒有害食品，给消费者带来极大危害。</a:t>
            </a:r>
            <a:endParaRPr lang="en-US" sz="1100"/>
          </a:p>
        </p:txBody>
      </p:sp>
      <p:sp>
        <p:nvSpPr>
          <p:cNvPr id="46" name="AutoShape 46"/>
          <p:cNvSpPr/>
          <p:nvPr/>
        </p:nvSpPr>
        <p:spPr>
          <a:xfrm>
            <a:off x="1399937" y="2898546"/>
            <a:ext cx="2861224" cy="1383724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食品在生产、加工、运输等环节中容易受到微生物污染，如细菌、病毒等，导致食品变质、引发疾病。</a:t>
            </a:r>
            <a:endParaRPr lang="en-US" sz="1100"/>
          </a:p>
        </p:txBody>
      </p:sp>
      <p:sp>
        <p:nvSpPr>
          <p:cNvPr id="47" name="AutoShape 47"/>
          <p:cNvSpPr/>
          <p:nvPr/>
        </p:nvSpPr>
        <p:spPr>
          <a:xfrm>
            <a:off x="8238458" y="2898546"/>
            <a:ext cx="2857634" cy="1383724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农药、兽药等化学物质的不合理使用，以及食品添加剂的滥用，都会对食品造成污染，危害人体健康。</a:t>
            </a:r>
            <a:endParaRPr lang="en-US" sz="1100"/>
          </a:p>
        </p:txBody>
      </p:sp>
      <p:sp>
        <p:nvSpPr>
          <p:cNvPr id="48" name="Freeform 48"/>
          <p:cNvSpPr/>
          <p:nvPr/>
        </p:nvSpPr>
        <p:spPr>
          <a:xfrm>
            <a:off x="5651945" y="2717646"/>
            <a:ext cx="1086493" cy="1086493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1662" y="1773079"/>
            <a:ext cx="2211038" cy="987362"/>
            <a:chOff x="1101662" y="1773079"/>
            <a:chExt cx="2211038" cy="987362"/>
          </a:xfrm>
        </p:grpSpPr>
        <p:sp>
          <p:nvSpPr>
            <p:cNvPr id="3" name="Freeform 3"/>
            <p:cNvSpPr/>
            <p:nvPr/>
          </p:nvSpPr>
          <p:spPr>
            <a:xfrm rot="10800000">
              <a:off x="1101662" y="1773079"/>
              <a:ext cx="2211038" cy="987362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933384" y="1952434"/>
              <a:ext cx="610648" cy="555498"/>
            </a:xfrm>
            <a:custGeom>
              <a:rect l="l" t="t" r="r" b="b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101662" y="4698682"/>
            <a:ext cx="2211038" cy="1034606"/>
            <a:chOff x="1101662" y="4698682"/>
            <a:chExt cx="2211038" cy="1034606"/>
          </a:xfrm>
        </p:grpSpPr>
        <p:sp>
          <p:nvSpPr>
            <p:cNvPr id="6" name="Freeform 6"/>
            <p:cNvSpPr/>
            <p:nvPr/>
          </p:nvSpPr>
          <p:spPr>
            <a:xfrm rot="10800000">
              <a:off x="1101662" y="4698682"/>
              <a:ext cx="2211038" cy="1034606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1101662" y="3236786"/>
            <a:ext cx="2211038" cy="1033558"/>
            <a:chOff x="1101662" y="3236786"/>
            <a:chExt cx="2211038" cy="1033558"/>
          </a:xfrm>
        </p:grpSpPr>
        <p:sp>
          <p:nvSpPr>
            <p:cNvPr id="8" name="Freeform 8"/>
            <p:cNvSpPr/>
            <p:nvPr/>
          </p:nvSpPr>
          <p:spPr>
            <a:xfrm rot="10800000">
              <a:off x="1101662" y="3236786"/>
              <a:ext cx="2211038" cy="1033558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878425" y="3335274"/>
            <a:ext cx="685800" cy="695801"/>
            <a:chOff x="1878425" y="3335274"/>
            <a:chExt cx="685800" cy="695801"/>
          </a:xfrm>
        </p:grpSpPr>
        <p:sp>
          <p:nvSpPr>
            <p:cNvPr id="10" name="Freeform 10"/>
            <p:cNvSpPr/>
            <p:nvPr/>
          </p:nvSpPr>
          <p:spPr>
            <a:xfrm>
              <a:off x="1915382" y="3782568"/>
              <a:ext cx="87725" cy="163163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05835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20132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150" y="3606165"/>
              <a:ext cx="94297" cy="342900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892617" y="3453003"/>
              <a:ext cx="536257" cy="342900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1878425" y="3335274"/>
              <a:ext cx="685800" cy="695801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1858944" y="4873441"/>
            <a:ext cx="671753" cy="67175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26579" y="4641532"/>
            <a:ext cx="7364174" cy="43714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行业自律规范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3626579" y="1715929"/>
            <a:ext cx="7364174" cy="43714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国际法规与标准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3626579" y="3179636"/>
            <a:ext cx="7364174" cy="43714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国内法规与标准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食品行业卫生安全法规与标准</a:t>
              </a:r>
            </a:p>
          </p:txBody>
        </p:sp>
      </p:grpSp>
      <p:sp>
        <p:nvSpPr>
          <p:cNvPr id="42" name="AutoShape 42"/>
          <p:cNvSpPr/>
          <p:nvPr/>
        </p:nvSpPr>
        <p:spPr>
          <a:xfrm>
            <a:off x="3626579" y="4823472"/>
            <a:ext cx="7364174" cy="1204498"/>
          </a:xfrm>
          <a:prstGeom prst="rect">
            <a:avLst/>
          </a:prstGeom>
        </p:spPr>
        <p:txBody>
          <a:bodyPr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/>
                </a:solidFill>
                <a:latin typeface="Microsoft Yahei"/>
                <a:ea typeface="Microsoft Yahei"/>
                <a:cs typeface="Microsoft Yahei"/>
              </a:rPr>
              <a:t>一些行业协会和大型企业也制定了相应的自律规范和标准，以推动行业自律和食品安全水平的提高。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3626579" y="1878013"/>
            <a:ext cx="7364174" cy="1157678"/>
          </a:xfrm>
          <a:prstGeom prst="rect">
            <a:avLst/>
          </a:prstGeom>
        </p:spPr>
        <p:txBody>
          <a:bodyPr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/>
                </a:solidFill>
                <a:latin typeface="Microsoft Yahei"/>
                <a:ea typeface="Microsoft Yahei"/>
                <a:cs typeface="Microsoft Yahei"/>
              </a:rPr>
              <a:t>世界卫生组织、联合国粮农组织等国际组织制定了一系列国际食品安全法规和标准，如《国际食品法典》等，为各国食品安全管理提供了依据。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3626579" y="3370295"/>
            <a:ext cx="7364174" cy="1157678"/>
          </a:xfrm>
          <a:prstGeom prst="rect">
            <a:avLst/>
          </a:prstGeom>
        </p:spPr>
        <p:txBody>
          <a:bodyPr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/>
                </a:solidFill>
                <a:latin typeface="Microsoft Yahei"/>
                <a:ea typeface="Microsoft Yahei"/>
                <a:cs typeface="Microsoft Yahei"/>
              </a:rPr>
              <a:t>我国制定了《食品安全法》、《食品安全国家标准》等一系列法律法规和标准，对食品生产、加工、运输等各个环节的卫生安全要求做出了明确规定。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食品行业卫生安全管理措施研究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确保供应商具有合格的资质和良好的信誉，对供应商进行定期评估和审计。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严格筛选供应商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制定详细的采购标准和质量要求，对原料进行严格的质量检验和控制，确保原料符合食品安全标准。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原料采购质量控制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设立专门的原料仓库，确保仓库环境整洁、干燥、通风良好，定期对仓库进行清洁和消毒，防止原料受潮、霉变或受到污染。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合理的储存管理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食品原料采购与储存管理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加工设备卫生管理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定期对食品加工设备进行清洗和消毒，确保设备清洁卫生，防止设备对食品造成污染。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加工工艺卫生控制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制定详细的加工工艺卫生操作规范，确保员工严格遵守卫生操作规范，避免因操作不当导致食品污染。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员工个人卫生管理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加强员工个人卫生管理，要求员工保持良好的个人卫生习惯，穿戴整洁的工作服和帽子，定期进行健康检查。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食品加工过程中的卫生控制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https://d.book118.com/556000202012010031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方正正纤黑简体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2024-08-29T10:15:51.600</cp:lastPrinted>
  <dcterms:created xsi:type="dcterms:W3CDTF">2024-08-29T02:15:51Z</dcterms:created>
  <dcterms:modified xsi:type="dcterms:W3CDTF">2024-08-29T02:15:53Z</dcterms:modified>
</cp:coreProperties>
</file>