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28E21-82B3-4FB6-95D2-510F1F3D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2CE36-07E3-40F6-87B8-586D46ED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E07EC-C3AA-47C9-ACD8-C7EFB315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C673A-65D6-4FEB-9616-5AED8ACA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5309A-C92C-4D4E-A540-DA6AA7F16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7B05D-7994-443A-8291-97967C6A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58CAA-49E1-4282-9228-E54C72A1A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0B059-D340-4CFC-B944-F051619F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4FA4A-A53F-447B-A41E-FC7CB6D7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2648C-D56A-4A05-9A86-A00AA36C7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F5D4D-CD69-4E26-9BC4-82902876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85" r:id="rId2"/>
    <p:sldLayoutId id="2147497386" r:id="rId3"/>
    <p:sldLayoutId id="2147497387" r:id="rId4"/>
    <p:sldLayoutId id="2147497388" r:id="rId5"/>
    <p:sldLayoutId id="2147497389" r:id="rId6"/>
    <p:sldLayoutId id="2147497390" r:id="rId7"/>
    <p:sldLayoutId id="2147497391" r:id="rId8"/>
    <p:sldLayoutId id="2147497392" r:id="rId9"/>
    <p:sldLayoutId id="2147497393" r:id="rId10"/>
    <p:sldLayoutId id="21474973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3243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教育教学工作中的学习与教学素材资源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学习素材资源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教育教学资源的应用与创新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教学素材资源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优质资源整合与共享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教育教学资源的建设与发展趋势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学习素材资源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教材与教辅</a:t>
            </a:r>
            <a:endParaRPr lang="zh-CN" altLang="en-US"/>
          </a:p>
        </p:txBody>
      </p:sp>
      <p:sp>
        <p:nvSpPr>
          <p:cNvPr id="104894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教材：包括教科书、参考书、习题集等，是学生学习的主要材料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教辅：包括练习册、辅导书、试卷等，是教师教学的辅助材料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教材与教辅的关系：教材是基础，教辅是补充，两者相辅相成，共同促进学生的学习和教师的教学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选择教材与教辅的原则：符合教学目标、贴近学生实际、易于学生理解、具有启发性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网络学习资源</a:t>
            </a:r>
            <a:endParaRPr lang="zh-CN" altLang="en-US"/>
          </a:p>
        </p:txBody>
      </p:sp>
      <p:sp>
        <p:nvSpPr>
          <p:cNvPr id="10490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网络课程：如Coursera、edX等，提供各种学科的在线课程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教学视频：如YouTube、TED等，提供各种教学视频和讲座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学习网站：如Khan Academy、Codecademy等，提供各种学科的学习资源和教程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学术资源：如Google Scholar、JSTOR等，提供各种学术论文和研究资料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数字图书馆</a:t>
            </a:r>
            <a:endParaRPr lang="zh-CN" altLang="en-US"/>
          </a:p>
        </p:txBody>
      </p:sp>
      <p:sp>
        <p:nvSpPr>
          <p:cNvPr id="1049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概念：提供电子图书、期刊、论文等资源的在线平台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功能：支持在线阅读、下载、打印、分享等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应用：教师备课、学生自主学习、学术研究等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特点：海量资源、便捷检索、随时随地访问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学术期刊与论文</a:t>
            </a:r>
            <a:endParaRPr lang="zh-CN" altLang="en-US"/>
          </a:p>
        </p:txBody>
      </p:sp>
      <p:sp>
        <p:nvSpPr>
          <p:cNvPr id="1049138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0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2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学术期刊：发表学术研究成果的主要平台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4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46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8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0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论文：学术研究的重要成果形式，包括研究论文、综述论文等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5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4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6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8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学术期刊的分类：按学科、研究领域、出版周期等分类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62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4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6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学术期刊的检索：通过数据库、搜索引擎等工具进行检索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教学素材资源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多媒体课件</a:t>
            </a:r>
            <a:endParaRPr lang="zh-CN" altLang="en-US"/>
          </a:p>
        </p:txBody>
      </p:sp>
      <p:sp>
        <p:nvSpPr>
          <p:cNvPr id="104925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课件类型：包括PPT、视频、音频、图片等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制作工具：如PowerPoint、Keynote、Flash等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课件内容：根据教学需求，制作相应的课件内容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课件应用：在教学过程中，利用多媒体课件进行教学，提高教学效果。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教学视频与公开课</a:t>
            </a:r>
            <a:endParaRPr lang="zh-CN" altLang="en-US"/>
          </a:p>
        </p:txBody>
      </p:sp>
      <p:sp>
        <p:nvSpPr>
          <p:cNvPr id="1049312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资源获取：网络搜索，教育平台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教学视频：生动形象，易于理解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公开课：真实课堂，互动性强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资源使用：结合教学目标，灵活运用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实验器材与软件</a:t>
            </a:r>
            <a:endParaRPr lang="zh-CN" altLang="en-US"/>
          </a:p>
        </p:txBody>
      </p:sp>
      <p:sp>
        <p:nvSpPr>
          <p:cNvPr id="1049380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6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实验器材：物理、化学、生物等学科的实验器材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96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软件：编程、设计、数据分析等学科的软件工具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8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0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6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实验器材的使用方法与注意事项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8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0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6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软件的安装、使用和更新方法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8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教学案例库</a:t>
            </a:r>
            <a:endParaRPr lang="zh-CN" altLang="en-US"/>
          </a:p>
        </p:txBody>
      </p:sp>
      <p:sp>
        <p:nvSpPr>
          <p:cNvPr id="10494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案例来源：真实教学场景、教师经验分享、学生作品展示等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案例类型：学科教学案例、班级管理案例、学生心理辅导案例等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案例应用：教师备课、课堂教学、课后反思、教育研究等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案例评价：教师互评、学生反馈、教育专家点评等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优质资源整合与共享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资源整合策略</a:t>
            </a:r>
            <a:endParaRPr lang="zh-CN" altLang="en-US"/>
          </a:p>
        </p:txBody>
      </p:sp>
      <p:sp>
        <p:nvSpPr>
          <p:cNvPr id="1049562" name="矩形: 圆角 2"/>
          <p:cNvSpPr/>
          <p:nvPr>
            <p:custDataLst>
              <p:tags r:id="rId2"/>
            </p:custDataLst>
          </p:nvPr>
        </p:nvSpPr>
        <p:spPr>
          <a:xfrm>
            <a:off x="696000" y="1428325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64" name="Freeform 6"/>
          <p:cNvSpPr/>
          <p:nvPr>
            <p:custDataLst>
              <p:tags r:id="rId3"/>
            </p:custDataLst>
          </p:nvPr>
        </p:nvSpPr>
        <p:spPr bwMode="auto">
          <a:xfrm>
            <a:off x="696000" y="1525493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6" name="正文"/>
          <p:cNvSpPr txBox="1"/>
          <p:nvPr>
            <p:custDataLst>
              <p:tags r:id="rId4"/>
            </p:custDataLst>
          </p:nvPr>
        </p:nvSpPr>
        <p:spPr>
          <a:xfrm>
            <a:off x="1722840" y="1438355"/>
            <a:ext cx="3640250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确定资源需求：分析教育教学需求，确定所需资源类型和数量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68" name="矩形: 圆角 61"/>
          <p:cNvSpPr/>
          <p:nvPr>
            <p:custDataLst>
              <p:tags r:id="rId5"/>
            </p:custDataLst>
          </p:nvPr>
        </p:nvSpPr>
        <p:spPr>
          <a:xfrm>
            <a:off x="6513506" y="1428325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70" name="Freeform 6"/>
          <p:cNvSpPr/>
          <p:nvPr>
            <p:custDataLst>
              <p:tags r:id="rId6"/>
            </p:custDataLst>
          </p:nvPr>
        </p:nvSpPr>
        <p:spPr bwMode="auto">
          <a:xfrm>
            <a:off x="6513506" y="1525493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2" name="正文"/>
          <p:cNvSpPr txBox="1"/>
          <p:nvPr>
            <p:custDataLst>
              <p:tags r:id="rId7"/>
            </p:custDataLst>
          </p:nvPr>
        </p:nvSpPr>
        <p:spPr>
          <a:xfrm>
            <a:off x="7540346" y="1438355"/>
            <a:ext cx="3640250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收集资源：通过各种途径收集相关资源，如网络、书籍、专家等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4" name="矩形: 圆角 99"/>
          <p:cNvSpPr/>
          <p:nvPr>
            <p:custDataLst>
              <p:tags r:id="rId8"/>
            </p:custDataLst>
          </p:nvPr>
        </p:nvSpPr>
        <p:spPr>
          <a:xfrm>
            <a:off x="696000" y="3090201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76" name="Freeform 6"/>
          <p:cNvSpPr/>
          <p:nvPr>
            <p:custDataLst>
              <p:tags r:id="rId9"/>
            </p:custDataLst>
          </p:nvPr>
        </p:nvSpPr>
        <p:spPr bwMode="auto">
          <a:xfrm>
            <a:off x="696000" y="3186742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8" name="正文"/>
          <p:cNvSpPr txBox="1"/>
          <p:nvPr>
            <p:custDataLst>
              <p:tags r:id="rId10"/>
            </p:custDataLst>
          </p:nvPr>
        </p:nvSpPr>
        <p:spPr>
          <a:xfrm>
            <a:off x="1722840" y="3100231"/>
            <a:ext cx="3640250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筛选资源：对收集到的资源进行筛选，剔除不符合需求的资源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0" name="矩形: 圆角 95"/>
          <p:cNvSpPr/>
          <p:nvPr>
            <p:custDataLst>
              <p:tags r:id="rId11"/>
            </p:custDataLst>
          </p:nvPr>
        </p:nvSpPr>
        <p:spPr>
          <a:xfrm>
            <a:off x="6513506" y="3090201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82" name="Freeform 6"/>
          <p:cNvSpPr/>
          <p:nvPr>
            <p:custDataLst>
              <p:tags r:id="rId12"/>
            </p:custDataLst>
          </p:nvPr>
        </p:nvSpPr>
        <p:spPr bwMode="auto">
          <a:xfrm>
            <a:off x="6513506" y="3186742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4" name="正文"/>
          <p:cNvSpPr txBox="1"/>
          <p:nvPr>
            <p:custDataLst>
              <p:tags r:id="rId13"/>
            </p:custDataLst>
          </p:nvPr>
        </p:nvSpPr>
        <p:spPr>
          <a:xfrm>
            <a:off x="7540346" y="3100231"/>
            <a:ext cx="3640250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整理资源：对筛选后的资源进行整理，分类存放，便于查找和使用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6" name="矩形: 圆角 110"/>
          <p:cNvSpPr/>
          <p:nvPr>
            <p:custDataLst>
              <p:tags r:id="rId14"/>
            </p:custDataLst>
          </p:nvPr>
        </p:nvSpPr>
        <p:spPr>
          <a:xfrm>
            <a:off x="696000" y="4752077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88" name="Freeform 6"/>
          <p:cNvSpPr/>
          <p:nvPr>
            <p:custDataLst>
              <p:tags r:id="rId15"/>
            </p:custDataLst>
          </p:nvPr>
        </p:nvSpPr>
        <p:spPr bwMode="auto">
          <a:xfrm>
            <a:off x="696000" y="4848618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0" name="正文"/>
          <p:cNvSpPr txBox="1"/>
          <p:nvPr>
            <p:custDataLst>
              <p:tags r:id="rId16"/>
            </p:custDataLst>
          </p:nvPr>
        </p:nvSpPr>
        <p:spPr>
          <a:xfrm>
            <a:off x="1722840" y="4762107"/>
            <a:ext cx="3640250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共享资源：将整理好的资源共享给其他教师和学生，实现资源共享和优化利用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2" name="矩形: 圆角 106"/>
          <p:cNvSpPr/>
          <p:nvPr>
            <p:custDataLst>
              <p:tags r:id="rId17"/>
            </p:custDataLst>
          </p:nvPr>
        </p:nvSpPr>
        <p:spPr>
          <a:xfrm>
            <a:off x="6513506" y="4752077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594" name="Freeform 6"/>
          <p:cNvSpPr/>
          <p:nvPr>
            <p:custDataLst>
              <p:tags r:id="rId18"/>
            </p:custDataLst>
          </p:nvPr>
        </p:nvSpPr>
        <p:spPr bwMode="auto">
          <a:xfrm>
            <a:off x="6513506" y="4848618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6" name="正文"/>
          <p:cNvSpPr txBox="1"/>
          <p:nvPr>
            <p:custDataLst>
              <p:tags r:id="rId19"/>
            </p:custDataLst>
          </p:nvPr>
        </p:nvSpPr>
        <p:spPr>
          <a:xfrm>
            <a:off x="7540346" y="4762107"/>
            <a:ext cx="3640250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更新资源：定期更新资源库，确保资源的时效性和实用性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https://d.book118.com/556003243243010042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Calibri Light</vt:lpstr>
      <vt:lpstr>微软雅黑</vt:lpstr>
      <vt:lpstr>宋体</vt:lpstr>
      <vt:lpstr>+中文正文</vt:lpstr>
      <vt:lpstr>Office Theme</vt:lpstr>
      <vt:lpstr>教育教学工作中的学习与教学素材资源</vt:lpstr>
      <vt:lpstr>目录</vt:lpstr>
      <vt:lpstr>学习素材资源</vt:lpstr>
      <vt:lpstr>教材与教辅</vt:lpstr>
      <vt:lpstr>网络学习资源</vt:lpstr>
      <vt:lpstr>数字图书馆</vt:lpstr>
      <vt:lpstr>学术期刊与论文</vt:lpstr>
      <vt:lpstr>教学素材资源</vt:lpstr>
      <vt:lpstr>多媒体课件</vt:lpstr>
      <vt:lpstr>教学视频与公开课</vt:lpstr>
      <vt:lpstr>实验器材与软件</vt:lpstr>
      <vt:lpstr>教学案例库</vt:lpstr>
      <vt:lpstr>优质资源整合与共享</vt:lpstr>
      <vt:lpstr>资源整合策略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2024-09-10T16:08:18.183</cp:lastPrinted>
  <dcterms:created xsi:type="dcterms:W3CDTF">2024-09-10T08:08:18Z</dcterms:created>
  <dcterms:modified xsi:type="dcterms:W3CDTF">2024-09-10T08:08:20Z</dcterms:modified>
</cp:coreProperties>
</file>