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RHJGNE+MS-UIGothic"/>
      <p:regular r:id="rId15"/>
    </p:embeddedFont>
    <p:embeddedFont>
      <p:font typeface="SPOGET+JIHWQV+MicrosoftYaHei-Bold"/>
      <p:regular r:id="rId16"/>
    </p:embeddedFont>
    <p:embeddedFont>
      <p:font typeface="SEIFKF+JHMOUT+ArialMT"/>
      <p:regular r:id="rId17"/>
    </p:embeddedFont>
    <p:embeddedFont>
      <p:font typeface="MGBGHD+WSJCOP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A56A9F-B86E-4833-B1EB-110402C87A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E66372-FD2C-4210-9656-DE31311787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2EF046-C45D-4FB0-BF03-37D56ED4A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442B24-987A-4F0B-8341-7E5907B16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D9D3D8-E72B-4F11-867F-7D0CFAD8A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64515D-A76C-4712-9D83-0E671BA03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0DC824-DCC5-47B3-8411-6DEC0E6D2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BAE0A8-1716-4AE5-852F-643F20342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25904C-828A-4AC2-AD4C-2C5F91391B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2B83D9-E1D5-408A-9F0A-23EE8ED8C5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AAD4D7-B4B7-4290-AE44-2C7E69F11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005012122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78205" y="1241980"/>
            <a:ext cx="7200900" cy="2537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RHJGNE+MS-UIGothic"/>
                <a:cs typeface="RHJGNE+MS-UIGothic"/>
              </a:rPr>
              <a:t>店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铺</a:t>
            </a:r>
            <a:r>
              <a:rPr sz="5400">
                <a:solidFill>
                  <a:srgbClr val="000000"/>
                </a:solidFill>
                <a:latin typeface="RHJGNE+MS-UIGothic"/>
                <a:cs typeface="RHJGNE+MS-UIGothic"/>
              </a:rPr>
              <a:t>管理店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长认</a:t>
            </a:r>
            <a:r>
              <a:rPr sz="5400">
                <a:solidFill>
                  <a:srgbClr val="000000"/>
                </a:solidFill>
                <a:latin typeface="RHJGNE+MS-UIGothic"/>
                <a:cs typeface="RHJGNE+MS-UIGothic"/>
              </a:rPr>
              <a:t>知篇</a:t>
            </a:r>
          </a:p>
          <a:p>
            <a:pPr marL="0" marR="0">
              <a:lnSpc>
                <a:spcPts val="5400"/>
              </a:lnSpc>
              <a:spcBef>
                <a:spcPts val="1079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400">
                <a:solidFill>
                  <a:srgbClr val="000000"/>
                </a:solidFill>
                <a:latin typeface="RHJGNE+MS-UIGothic"/>
                <a:cs typeface="RHJGNE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9669" y="523795"/>
            <a:ext cx="2453659" cy="18294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RHJGNE+MS-UIGothic"/>
                <a:cs typeface="RHJGNE+MS-UIGothic"/>
              </a:rPr>
              <a:t>目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录</a:t>
            </a:r>
          </a:p>
          <a:p>
            <a:pPr marL="0" marR="0">
              <a:lnSpc>
                <a:spcPts val="2500"/>
              </a:lnSpc>
              <a:spcBef>
                <a:spcPts val="924"/>
              </a:spcBef>
              <a:spcAft>
                <a:spcPct val="0"/>
              </a:spcAft>
            </a:pPr>
            <a:r>
              <a:rPr sz="2400">
                <a:solidFill>
                  <a:srgbClr val="FFFFFF"/>
                </a:solidFill>
                <a:latin typeface="SPOGET+JIHWQV+MicrosoftYaHei-Bold"/>
                <a:cs typeface="SPOGET+JIHWQV+MicrosoftYaHei-Bold"/>
              </a:rPr>
              <a:t>CONTENTS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2869" y="2484310"/>
            <a:ext cx="2490509" cy="1271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SEIFKF+JHMOUT+ArialMT"/>
                <a:cs typeface="SEIFKF+JHMOUT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RHJGNE+MS-UIGothic"/>
                <a:cs typeface="RHJGNE+MS-UIGothic"/>
              </a:rPr>
              <a:t>店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2400">
                <a:solidFill>
                  <a:srgbClr val="000000"/>
                </a:solidFill>
                <a:latin typeface="RHJGNE+MS-UIGothic"/>
                <a:cs typeface="RHJGNE+MS-UIGothic"/>
              </a:rPr>
              <a:t>角色定位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SEIFKF+JHMOUT+ArialMT"/>
                <a:cs typeface="SEIFKF+JHMOUT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RHJGNE+MS-UIGothic"/>
                <a:cs typeface="RHJGNE+MS-UIGothic"/>
              </a:rPr>
              <a:t>店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铺</a:t>
            </a:r>
            <a:r>
              <a:rPr sz="2400">
                <a:solidFill>
                  <a:srgbClr val="000000"/>
                </a:solidFill>
                <a:latin typeface="RHJGNE+MS-UIGothic"/>
                <a:cs typeface="RHJGNE+MS-UIGothic"/>
              </a:rPr>
              <a:t>运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2400">
                <a:solidFill>
                  <a:srgbClr val="000000"/>
                </a:solidFill>
                <a:latin typeface="RHJGNE+MS-UIGothic"/>
                <a:cs typeface="RHJGNE+MS-UIGothic"/>
              </a:rPr>
              <a:t>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60625" y="2053139"/>
            <a:ext cx="2708992" cy="25180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27"/>
              </a:lnSpc>
              <a:spcBef>
                <a:spcPct val="0"/>
              </a:spcBef>
              <a:spcAft>
                <a:spcPct val="0"/>
              </a:spcAft>
            </a:pPr>
            <a:r>
              <a:rPr sz="7800" spc="10">
                <a:solidFill>
                  <a:srgbClr val="FF6D1B"/>
                </a:solidFill>
                <a:latin typeface="SPOGET+JIHWQV+MicrosoftYaHei-Bold"/>
                <a:cs typeface="SPOGET+JIHWQV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23093" y="2853793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RHJGNE+MS-UIGothic"/>
                <a:cs typeface="RHJGNE+MS-UIGothic"/>
              </a:rPr>
              <a:t>店</a:t>
            </a: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4500">
                <a:solidFill>
                  <a:srgbClr val="000000"/>
                </a:solidFill>
                <a:latin typeface="RHJGNE+MS-UIGothic"/>
                <a:cs typeface="RHJGNE+MS-UIGothic"/>
              </a:rPr>
              <a:t>角色定位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RHJGNE+MS-UIGothic"/>
                <a:cs typeface="RHJGNE+MS-UIGothic"/>
              </a:rPr>
              <a:t>店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长职责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销</a:t>
            </a:r>
            <a:r>
              <a:rPr sz="2000" spc="25">
                <a:solidFill>
                  <a:srgbClr val="FFFFFF"/>
                </a:solidFill>
                <a:latin typeface="RHJGNE+MS-UIGothic"/>
                <a:cs typeface="RHJGNE+MS-UIGothic"/>
              </a:rPr>
              <a:t>售管理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RHJGNE+MS-UIGothic"/>
                <a:cs typeface="RHJGNE+MS-UIGothic"/>
              </a:rPr>
              <a:t>人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2000" spc="25">
                <a:solidFill>
                  <a:srgbClr val="FFFFFF"/>
                </a:solidFill>
                <a:latin typeface="RHJGNE+MS-UIGothic"/>
                <a:cs typeface="RHJGNE+MS-UIGothic"/>
              </a:rPr>
              <a:t>管理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货</a:t>
            </a:r>
            <a:r>
              <a:rPr sz="2000" spc="25">
                <a:solidFill>
                  <a:srgbClr val="FFFFFF"/>
                </a:solidFill>
                <a:latin typeface="RHJGNE+MS-UIGothic"/>
                <a:cs typeface="RHJGNE+MS-UIGothic"/>
              </a:rPr>
              <a:t>品管理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50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财务</a:t>
            </a:r>
            <a:r>
              <a:rPr sz="2000" spc="25">
                <a:solidFill>
                  <a:srgbClr val="FFFFFF"/>
                </a:solidFill>
                <a:latin typeface="RHJGNE+MS-UIGothic"/>
                <a:cs typeface="RHJGNE+MS-UIGothic"/>
              </a:rPr>
              <a:t>管理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4839708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制定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划，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，确保店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铺业绩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达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5011158"/>
            <a:ext cx="206275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招募、培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训员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工，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5011158"/>
            <a:ext cx="212675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商品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陈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列、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库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存管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理以及滞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品的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理。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5011158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日常收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银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账务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568065" y="5354058"/>
            <a:ext cx="24817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绩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效，解决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352915" y="5354058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以及店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铺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分析。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RHJGNE+MS-UIGothic"/>
                <a:cs typeface="RHJGNE+MS-UIGothic"/>
              </a:rPr>
              <a:t>店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长</a:t>
            </a:r>
            <a:r>
              <a:rPr sz="3000">
                <a:solidFill>
                  <a:srgbClr val="FF6D1B"/>
                </a:solidFill>
                <a:latin typeface="RHJGNE+MS-UIGothic"/>
                <a:cs typeface="RHJGNE+MS-UIGothic"/>
              </a:rPr>
              <a:t>能力要求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GBGHD+WSJCOP+MicrosoftYaHei"/>
                <a:cs typeface="MGBGHD+WSJCOP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GBGHD+WSJCOP+MicrosoftYaHei"/>
                <a:cs typeface="MGBGHD+WSJCOP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GBGHD+WSJCOP+MicrosoftYaHei"/>
                <a:cs typeface="MGBGHD+WSJCOP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MGBGHD+WSJCOP+MicrosoftYaHei"/>
                <a:cs typeface="MGBGHD+WSJCOP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76729" y="4788530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领导</a:t>
            </a:r>
            <a:r>
              <a:rPr sz="1550">
                <a:solidFill>
                  <a:srgbClr val="FF6D1B"/>
                </a:solidFill>
                <a:latin typeface="RHJGNE+MS-UIGothic"/>
                <a:cs typeface="RHJGNE+MS-UIGothic"/>
              </a:rPr>
              <a:t>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RHJGNE+MS-UIGothic"/>
                <a:cs typeface="RHJGNE+MS-UIGothic"/>
              </a:rPr>
              <a:t>沟通能力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组织</a:t>
            </a:r>
            <a:r>
              <a:rPr sz="1550" spc="25">
                <a:solidFill>
                  <a:srgbClr val="FF6D1B"/>
                </a:solidFill>
                <a:latin typeface="RHJGNE+MS-UIGothic"/>
                <a:cs typeface="RHJGNE+MS-UIGothic"/>
              </a:rPr>
              <a:t>能力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RHJGNE+MS-UIGothic"/>
                <a:cs typeface="RHJGNE+MS-UIGothic"/>
              </a:rPr>
              <a:t>学</a:t>
            </a: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习</a:t>
            </a:r>
            <a:r>
              <a:rPr sz="1550" spc="25">
                <a:solidFill>
                  <a:srgbClr val="FF6D1B"/>
                </a:solidFill>
                <a:latin typeface="RHJGNE+MS-UIGothic"/>
                <a:cs typeface="RHJGNE+MS-UIGothic"/>
              </a:rPr>
              <a:t>能力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够带领团队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，激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发员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工的工</a:t>
            </a:r>
          </a:p>
          <a:p>
            <a:pPr marL="771524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情。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良好的沟通技巧，能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够协调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解</a:t>
            </a:r>
          </a:p>
          <a:p>
            <a:pPr marL="428625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合理安排工作，确保店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铺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</a:t>
            </a:r>
          </a:p>
          <a:p>
            <a:pPr marL="857249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顺畅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不断学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新知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，提升自身的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9731375" y="5561817"/>
            <a:ext cx="10568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管理能力。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RHJGNE+MS-UIGothic"/>
                <a:cs typeface="RHJGNE+MS-UIGothic"/>
              </a:rPr>
              <a:t>店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长</a:t>
            </a:r>
            <a:r>
              <a:rPr sz="3000">
                <a:solidFill>
                  <a:srgbClr val="FF6D1B"/>
                </a:solidFill>
                <a:latin typeface="RHJGNE+MS-UIGothic"/>
                <a:cs typeface="RHJGNE+MS-UIGothic"/>
              </a:rPr>
              <a:t>在店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铺</a:t>
            </a:r>
            <a:r>
              <a:rPr sz="3000">
                <a:solidFill>
                  <a:srgbClr val="FF6D1B"/>
                </a:solidFill>
                <a:latin typeface="RHJGNE+MS-UIGothic"/>
                <a:cs typeface="RHJGNE+MS-UIGothic"/>
              </a:rPr>
              <a:t>管理中的重要性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9825" y="210565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RHJGNE+MS-UIGothic"/>
                <a:cs typeface="RHJGNE+MS-UIGothic"/>
              </a:rPr>
              <a:t>提升</a:t>
            </a: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业绩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RHJGNE+MS-UIGothic"/>
                <a:cs typeface="RHJGNE+MS-UIGothic"/>
              </a:rPr>
              <a:t>品牌形象</a:t>
            </a: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维护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1075" y="2537948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有效的管理，提高店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铺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的</a:t>
            </a:r>
          </a:p>
          <a:p>
            <a:pPr marL="171450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销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额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确保店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铺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形象符合品牌要求，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63659" y="2846558"/>
            <a:ext cx="15711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提升品牌影响力。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员</a:t>
            </a:r>
            <a:r>
              <a:rPr sz="1550" spc="25">
                <a:solidFill>
                  <a:srgbClr val="FF6D1B"/>
                </a:solidFill>
                <a:latin typeface="RHJGNE+MS-UIGothic"/>
                <a:cs typeface="RHJGNE+MS-UIGothic"/>
              </a:rPr>
              <a:t>工培养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507219" y="4764401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6D1B"/>
                </a:solidFill>
                <a:latin typeface="SimSun"/>
                <a:cs typeface="SimSun"/>
              </a:rPr>
              <a:t>应对风险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32000" y="5183992"/>
            <a:ext cx="2496941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培养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秀的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工，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铺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</a:p>
          <a:p>
            <a:pPr marL="0" marR="0">
              <a:lnSpc>
                <a:spcPts val="1350"/>
              </a:lnSpc>
              <a:spcBef>
                <a:spcPts val="59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远发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展提供人才支持。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046719" y="5248762"/>
            <a:ext cx="2627860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时发现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并解决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经营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中遇到的</a:t>
            </a:r>
          </a:p>
          <a:p>
            <a:pPr marL="34290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，确保店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铺稳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RHJGNE+MS-UIGothic"/>
                <a:cs typeface="RHJGNE+MS-UIGothic"/>
              </a:rPr>
              <a:t>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60625" y="2053139"/>
            <a:ext cx="2708992" cy="25180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27"/>
              </a:lnSpc>
              <a:spcBef>
                <a:spcPct val="0"/>
              </a:spcBef>
              <a:spcAft>
                <a:spcPct val="0"/>
              </a:spcAft>
            </a:pPr>
            <a:r>
              <a:rPr sz="7800" spc="10">
                <a:solidFill>
                  <a:srgbClr val="FF6D1B"/>
                </a:solidFill>
                <a:latin typeface="SPOGET+JIHWQV+MicrosoftYaHei-Bold"/>
                <a:cs typeface="SPOGET+JIHWQV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23093" y="2853793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RHJGNE+MS-UIGothic"/>
                <a:cs typeface="RHJGNE+MS-UIGothic"/>
              </a:rPr>
              <a:t>店</a:t>
            </a: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铺</a:t>
            </a:r>
            <a:r>
              <a:rPr sz="4500">
                <a:solidFill>
                  <a:srgbClr val="000000"/>
                </a:solidFill>
                <a:latin typeface="RHJGNE+MS-UIGothic"/>
                <a:cs typeface="RHJGNE+MS-UIGothic"/>
              </a:rPr>
              <a:t>运</a:t>
            </a: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4500">
                <a:solidFill>
                  <a:srgbClr val="000000"/>
                </a:solidFill>
                <a:latin typeface="RHJGNE+MS-UIGothic"/>
                <a:cs typeface="RHJGNE+MS-UIGothic"/>
              </a:rPr>
              <a:t>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RHJGNE+MS-UIGothic"/>
                <a:cs typeface="RHJGNE+MS-UIGothic"/>
              </a:rPr>
              <a:t>店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铺</a:t>
            </a:r>
            <a:r>
              <a:rPr sz="3000">
                <a:solidFill>
                  <a:srgbClr val="FF6D1B"/>
                </a:solidFill>
                <a:latin typeface="RHJGNE+MS-UIGothic"/>
                <a:cs typeface="RHJGNE+MS-UIGothic"/>
              </a:rPr>
              <a:t>日常运</a:t>
            </a: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POGET+JIHWQV+MicrosoftYaHei-Bold"/>
                <a:cs typeface="SPOGET+JIHWQV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POGET+JIHWQV+MicrosoftYaHei-Bold"/>
                <a:cs typeface="SPOGET+JIHWQV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POGET+JIHWQV+MicrosoftYaHei-Bold"/>
                <a:cs typeface="SPOGET+JIHWQV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6D1B"/>
                </a:solidFill>
                <a:latin typeface="SimSun"/>
                <a:cs typeface="SimSun"/>
              </a:rPr>
              <a:t>营业时间</a:t>
            </a:r>
            <a:r>
              <a:rPr sz="2000" spc="25">
                <a:solidFill>
                  <a:srgbClr val="FF6D1B"/>
                </a:solidFill>
                <a:latin typeface="RHJGNE+MS-UIGothic"/>
                <a:cs typeface="RHJGNE+MS-UIGothic"/>
              </a:rPr>
              <a:t>管理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6D1B"/>
                </a:solidFill>
                <a:latin typeface="SimSun"/>
                <a:cs typeface="SimSun"/>
              </a:rPr>
              <a:t>卫</a:t>
            </a:r>
            <a:r>
              <a:rPr sz="2000" spc="25">
                <a:solidFill>
                  <a:srgbClr val="FF6D1B"/>
                </a:solidFill>
                <a:latin typeface="RHJGNE+MS-UIGothic"/>
                <a:cs typeface="RHJGNE+MS-UIGothic"/>
              </a:rPr>
              <a:t>生与</a:t>
            </a:r>
            <a:r>
              <a:rPr sz="2000" spc="23">
                <a:solidFill>
                  <a:srgbClr val="FF6D1B"/>
                </a:solidFill>
                <a:latin typeface="SimSun"/>
                <a:cs typeface="SimSun"/>
              </a:rPr>
              <a:t>环</a:t>
            </a:r>
            <a:r>
              <a:rPr sz="2000" spc="25">
                <a:solidFill>
                  <a:srgbClr val="FF6D1B"/>
                </a:solidFill>
                <a:latin typeface="RHJGNE+MS-UIGothic"/>
                <a:cs typeface="RHJGNE+MS-UIGothic"/>
              </a:rPr>
              <a:t>境</a:t>
            </a:r>
            <a:r>
              <a:rPr sz="2000" spc="23">
                <a:solidFill>
                  <a:srgbClr val="FF6D1B"/>
                </a:solidFill>
                <a:latin typeface="SimSun"/>
                <a:cs typeface="SimSun"/>
              </a:rPr>
              <a:t>维护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6D1B"/>
                </a:solidFill>
                <a:latin typeface="SimSun"/>
                <a:cs typeface="SimSun"/>
              </a:rPr>
              <a:t>顾</a:t>
            </a:r>
            <a:r>
              <a:rPr sz="2000" spc="25">
                <a:solidFill>
                  <a:srgbClr val="FF6D1B"/>
                </a:solidFill>
                <a:latin typeface="RHJGNE+MS-UIGothic"/>
                <a:cs typeface="RHJGNE+MS-UIGothic"/>
              </a:rPr>
              <a:t>客接待与服</a:t>
            </a:r>
            <a:r>
              <a:rPr sz="2000">
                <a:solidFill>
                  <a:srgbClr val="FF6D1B"/>
                </a:solidFill>
                <a:latin typeface="SimSun"/>
                <a:cs typeface="SimSun"/>
              </a:rPr>
              <a:t>务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336229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确保店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铺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时营业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维护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铺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形象，吸引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客。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81708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保持店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铺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生，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造舒适、温馨的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境。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提供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情、周到的服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客需求，提高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客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意度。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员</a:t>
            </a:r>
            <a:r>
              <a:rPr sz="3000">
                <a:solidFill>
                  <a:srgbClr val="FF6D1B"/>
                </a:solidFill>
                <a:latin typeface="RHJGNE+MS-UIGothic"/>
                <a:cs typeface="RHJGNE+MS-UIGothic"/>
              </a:rPr>
              <a:t>工管理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RHJGNE+MS-UIGothic"/>
                <a:cs typeface="RHJGNE+MS-UIGothic"/>
              </a:rPr>
              <a:t>招聘与培</a:t>
            </a:r>
            <a:r>
              <a:rPr sz="2300">
                <a:solidFill>
                  <a:srgbClr val="FF6D1B"/>
                </a:solidFill>
                <a:latin typeface="SimSun"/>
                <a:cs typeface="SimSun"/>
              </a:rPr>
              <a:t>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绩</a:t>
            </a:r>
            <a:r>
              <a:rPr sz="2300" spc="25">
                <a:solidFill>
                  <a:srgbClr val="FF6D1B"/>
                </a:solidFill>
                <a:latin typeface="RHJGNE+MS-UIGothic"/>
                <a:cs typeface="RHJGNE+MS-UIGothic"/>
              </a:rPr>
              <a:t>效考核与激励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6D1B"/>
                </a:solidFill>
                <a:latin typeface="SimSun"/>
                <a:cs typeface="SimSun"/>
              </a:rPr>
              <a:t>团队</a:t>
            </a:r>
            <a:r>
              <a:rPr sz="2300" spc="25">
                <a:solidFill>
                  <a:srgbClr val="FF6D1B"/>
                </a:solidFill>
                <a:latin typeface="RHJGNE+MS-UIGothic"/>
                <a:cs typeface="RHJGNE+MS-UIGothic"/>
              </a:rPr>
              <a:t>建</a:t>
            </a:r>
            <a:r>
              <a:rPr sz="2300" spc="23">
                <a:solidFill>
                  <a:srgbClr val="FF6D1B"/>
                </a:solidFill>
                <a:latin typeface="SimSun"/>
                <a:cs typeface="SimSun"/>
              </a:rPr>
              <a:t>设</a:t>
            </a:r>
            <a:r>
              <a:rPr sz="2300" spc="25">
                <a:solidFill>
                  <a:srgbClr val="FF6D1B"/>
                </a:solidFill>
                <a:latin typeface="RHJGNE+MS-UIGothic"/>
                <a:cs typeface="RHJGNE+MS-UIGothic"/>
              </a:rPr>
              <a:t>与沟通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工，提供系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5553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制定合理的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绩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效考核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准，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奖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励制度，激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发员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工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工作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极性。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3362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强团队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凝聚力，促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进员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工之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的沟通与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作。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52244" y="4973058"/>
            <a:ext cx="27007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的培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，提升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业务</a:t>
            </a:r>
            <a:r>
              <a:rPr sz="1500">
                <a:solidFill>
                  <a:srgbClr val="000000"/>
                </a:solidFill>
                <a:latin typeface="RHJGNE+MS-UIGothic"/>
                <a:cs typeface="RHJGNE+MS-UIGothic"/>
              </a:rPr>
              <a:t>能力。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6D1B"/>
                </a:solidFill>
                <a:latin typeface="SimSun"/>
                <a:cs typeface="SimSun"/>
              </a:rPr>
              <a:t>销</a:t>
            </a:r>
            <a:r>
              <a:rPr sz="3000">
                <a:solidFill>
                  <a:srgbClr val="FF6D1B"/>
                </a:solidFill>
                <a:latin typeface="RHJGNE+MS-UIGothic"/>
                <a:cs typeface="RHJGNE+MS-UIGothic"/>
              </a:rPr>
              <a:t>售策略与技巧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4714" y="170995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2000" spc="25">
                <a:solidFill>
                  <a:srgbClr val="FFFDFD"/>
                </a:solidFill>
                <a:latin typeface="RHJGNE+MS-UIGothic"/>
                <a:cs typeface="RHJGNE+MS-UIGothic"/>
              </a:rPr>
              <a:t>品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陈</a:t>
            </a:r>
            <a:r>
              <a:rPr sz="2000">
                <a:solidFill>
                  <a:srgbClr val="FFFDFD"/>
                </a:solidFill>
                <a:latin typeface="RHJGNE+MS-UIGothic"/>
                <a:cs typeface="RHJGNE+MS-UIGothic"/>
              </a:rPr>
              <a:t>列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2000" spc="25">
                <a:solidFill>
                  <a:srgbClr val="FFFDFD"/>
                </a:solidFill>
                <a:latin typeface="RHJGNE+MS-UIGothic"/>
                <a:cs typeface="RHJGNE+MS-UIGothic"/>
              </a:rPr>
              <a:t>售技巧培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624192"/>
            <a:ext cx="33580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合理布局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陈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列，突出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品特点，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吸引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客眼球。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094980" y="2795642"/>
            <a:ext cx="33580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提升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售技巧，提高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业绩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0059" y="385371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RHJGNE+MS-UIGothic"/>
                <a:cs typeface="RHJGNE+MS-UIGothic"/>
              </a:rPr>
              <a:t>促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2000" spc="25">
                <a:solidFill>
                  <a:srgbClr val="FFFDFD"/>
                </a:solidFill>
                <a:latin typeface="RHJGNE+MS-UIGothic"/>
                <a:cs typeface="RHJGNE+MS-UIGothic"/>
              </a:rPr>
              <a:t>活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768588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策划多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样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化的促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，提高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额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顾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客忠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诚</a:t>
            </a:r>
            <a:r>
              <a:rPr sz="1500">
                <a:solidFill>
                  <a:srgbClr val="FFFDFD"/>
                </a:solidFill>
                <a:latin typeface="RHJGNE+MS-UIGothic"/>
                <a:cs typeface="RHJGNE+MS-UIGothic"/>
              </a:rPr>
              <a:t>度。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https://d.book118.com/556005012122010102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RHJGNE+MS-UIGothic</vt:lpstr>
      <vt:lpstr>SimSun</vt:lpstr>
      <vt:lpstr>SPOGET+JIHWQV+MicrosoftYaHei-Bold</vt:lpstr>
      <vt:lpstr>SEIFKF+JHMOUT+ArialMT</vt:lpstr>
      <vt:lpstr>Times New Roman</vt:lpstr>
      <vt:lpstr>MGBGHD+WSJCOP+MicrosoftYaHei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2024-09-27T07:57:13.647</cp:lastPrinted>
  <dcterms:created xsi:type="dcterms:W3CDTF">2024-09-26T23:57:13Z</dcterms:created>
  <dcterms:modified xsi:type="dcterms:W3CDTF">2024-09-26T23:57:14Z</dcterms:modified>
</cp:coreProperties>
</file>