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B0C3BEC-69FC-4CB2-A248-5EA9852E1E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2CBAC9-5479-4992-92FC-8A40586DB7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CB9BABC-8206-43E9-8E52-EC1AFD6E5A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1612662-F69B-442E-B637-B0E9316EBB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7BE621D-2FBF-4C7B-A4AF-96DA36E32F8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2C8F04A-E779-49D3-8F51-9419281EB51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6C87310-ECD1-4F02-8EF8-F0E10046924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680591-3612-4A6E-B48E-D2C1A58DBC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2F64CE-6BC0-4F1C-9DC5-582DFD53D8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538C97-B0D9-425E-9F37-2F4A55BE8D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D6114B-E0B0-40C3-950F-CCD758E52A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18.jpeg" /><Relationship Id="rId6"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2.jpeg" /><Relationship Id="rId6"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5.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6.jpeg" /><Relationship Id="rId3" Type="http://schemas.openxmlformats.org/officeDocument/2006/relationships/image" Target="../media/image27.jpeg" /><Relationship Id="rId4" Type="http://schemas.openxmlformats.org/officeDocument/2006/relationships/image" Target="../media/image25.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8.jpeg" /><Relationship Id="rId4" Type="http://schemas.openxmlformats.org/officeDocument/2006/relationships/image" Target="../media/image18.jpeg" /><Relationship Id="rId5"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22.jpeg" /><Relationship Id="rId5"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6005142141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设备管理的营运模式与策略布局</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设备管理概述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设备管理的营运模式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设备管理策略布局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设备管理关键成功因素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设备管理绩效评估与改进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设备管理案例分析</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设备管理概述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433" b="1043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设备管理是对企业生产经营所需的各类设备进行全生命周期管理，包括设备规划、选购、安装、调试、使用、维护、更新和报废等环节。</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设备管理是企业运营的基础，直接影响生产效率、产品质量和成本控制。有效的设备管理能提高企业竞争力，降低运营成本。</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重要性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设备管理定义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以事后维修为主，设备出现故障后才进行维修，缺乏预防性维护措施。</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初级阶段</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9995" r="1999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发展阶段</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成熟阶段</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042" r="160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引入预防性维护理念，定期进行设备检查和保养，减少故障停机时间。</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采用全生命周期管理，从设备规划、选购到报废进行全方位管理，实现设备价值最大化。</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设备管理的发展历程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设备种类繁多、技术更新迅速、维修成本上升等使得设备管理难度增加。</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挑战</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物联网、大数据、人工智能等新技术为设备管理提供了更多可能性，如实现远程监控、预测性维护等。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机遇</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当前面临的挑战与机遇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设备管理的营运模式</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464" r="16464"/>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t="116" b="116"/>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t="116" b="116"/>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t="116" b="116"/>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企业自行负责设备的采购、安装、调试、维护和更新等全过程。</a:t>
            </a:r>
            <a:endParaRPr lang="en-US" sz="1100"/>
          </a:p>
        </p:txBody>
      </p:sp>
      <p:sp>
        <p:nvSpPr>
          <p:cNvPr id="11" name="AutoShape 11"/>
          <p:cNvSpPr/>
          <p:nvPr/>
        </p:nvSpPr>
        <p:spPr>
          <a:xfrm>
            <a:off x="3586178"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设立专门的设备管理部门，配备专业的设备管理人员和技术人员。</a:t>
            </a:r>
            <a:endParaRPr lang="en-US" sz="1100"/>
          </a:p>
        </p:txBody>
      </p:sp>
      <p:sp>
        <p:nvSpPr>
          <p:cNvPr id="12" name="AutoShape 12"/>
          <p:cNvSpPr/>
          <p:nvPr/>
        </p:nvSpPr>
        <p:spPr>
          <a:xfrm>
            <a:off x="6264374" y="5054414"/>
            <a:ext cx="2415273" cy="999925"/>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优点：企业对设备有完全的控制权，可以灵活调整设备的使用和维护计划，降低运营成本。</a:t>
            </a:r>
            <a:endParaRPr lang="en-US" sz="1100"/>
          </a:p>
        </p:txBody>
      </p:sp>
      <p:sp>
        <p:nvSpPr>
          <p:cNvPr id="13" name="AutoShape 13"/>
          <p:cNvSpPr/>
          <p:nvPr/>
        </p:nvSpPr>
        <p:spPr>
          <a:xfrm>
            <a:off x="8942570"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缺点：需要投入大量的人力、物力和财力，对设备管理人员的专业素质要求较高。</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自主管理模式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t="10033" b="10033"/>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TextBox 21"/>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01</a:t>
            </a:r>
          </a:p>
        </p:txBody>
      </p:sp>
      <p:sp>
        <p:nvSpPr>
          <p:cNvPr id="22" name="TextBox 22"/>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02</a:t>
            </a:r>
          </a:p>
        </p:txBody>
      </p:sp>
      <p:sp>
        <p:nvSpPr>
          <p:cNvPr id="23" name="TextBox 23"/>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04</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外包管理模式</a:t>
              </a:r>
            </a:p>
          </p:txBody>
        </p:sp>
      </p:grpSp>
      <p:grpSp>
        <p:nvGrpSpPr>
          <p:cNvPr id="46" name="Group 46"/>
          <p:cNvGrpSpPr/>
          <p:nvPr/>
        </p:nvGrpSpPr>
        <p:grpSpPr>
          <a:xfrm>
            <a:off x="756455" y="4477571"/>
            <a:ext cx="2164942" cy="1552257"/>
            <a:chOff x="756455" y="4477571"/>
            <a:chExt cx="2164942" cy="1552257"/>
          </a:xfrm>
        </p:grpSpPr>
        <p:sp>
          <p:nvSpPr>
            <p:cNvPr id="47" name="TextBox 4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企业将设备管理的全部或部分工作外包给专业的设备管理公司或服务提供商。</a:t>
              </a:r>
            </a:p>
          </p:txBody>
        </p:sp>
      </p:grpSp>
      <p:grpSp>
        <p:nvGrpSpPr>
          <p:cNvPr id="48" name="Group 48"/>
          <p:cNvGrpSpPr/>
          <p:nvPr/>
        </p:nvGrpSpPr>
        <p:grpSpPr>
          <a:xfrm>
            <a:off x="3628568" y="4477571"/>
            <a:ext cx="2164942" cy="1552257"/>
            <a:chOff x="3628568" y="4477571"/>
            <a:chExt cx="2164942" cy="1552257"/>
          </a:xfrm>
        </p:grpSpPr>
        <p:sp>
          <p:nvSpPr>
            <p:cNvPr id="49" name="TextBox 49"/>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签订设备管理合同，明确双方的权利和义务，以及服务标准和费用等。</a:t>
              </a:r>
            </a:p>
          </p:txBody>
        </p:sp>
      </p:grpSp>
      <p:grpSp>
        <p:nvGrpSpPr>
          <p:cNvPr id="50" name="Group 50"/>
          <p:cNvGrpSpPr/>
          <p:nvPr/>
        </p:nvGrpSpPr>
        <p:grpSpPr>
          <a:xfrm>
            <a:off x="6466794" y="4477571"/>
            <a:ext cx="2164942" cy="1552257"/>
            <a:chOff x="6466794" y="4477571"/>
            <a:chExt cx="2164942" cy="1552257"/>
          </a:xfrm>
        </p:grpSpPr>
        <p:sp>
          <p:nvSpPr>
            <p:cNvPr id="51" name="TextBox 51"/>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优点：可以专注于核心业务，降低设备管理成本，获得专业的设备管理服务。</a:t>
              </a:r>
            </a:p>
          </p:txBody>
        </p:sp>
      </p:grpSp>
      <p:grpSp>
        <p:nvGrpSpPr>
          <p:cNvPr id="52" name="Group 52"/>
          <p:cNvGrpSpPr/>
          <p:nvPr/>
        </p:nvGrpSpPr>
        <p:grpSpPr>
          <a:xfrm>
            <a:off x="9318371" y="4477571"/>
            <a:ext cx="2164942" cy="1552257"/>
            <a:chOff x="9318371" y="4477571"/>
            <a:chExt cx="2164942" cy="1552257"/>
          </a:xfrm>
        </p:grpSpPr>
        <p:sp>
          <p:nvSpPr>
            <p:cNvPr id="53" name="TextBox 53"/>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缺点：对设备管理公司的依赖度较高，可能存在信息泄露和合同风险等问题。</a:t>
              </a:r>
            </a:p>
          </p:txBody>
        </p:sp>
      </p:grpSp>
      <p:sp>
        <p:nvSpPr>
          <p:cNvPr id="54" name="TextBox 5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rot="2700000">
            <a:off x="4679004" y="2401236"/>
            <a:ext cx="2799547" cy="2789959"/>
          </a:xfrm>
          <a:prstGeom prst="rect">
            <a:avLst/>
          </a:prstGeom>
          <a:solidFill>
            <a:schemeClr val="lt1">
              <a:alpha val="51000"/>
            </a:schemeClr>
          </a:solidFill>
          <a:ln w="28575">
            <a:solidFill>
              <a:schemeClr val="accent2">
                <a:alpha val="51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 name="TextBox 3"/>
          <p:cNvSpPr txBox="1"/>
          <p:nvPr/>
        </p:nvSpPr>
        <p:spPr>
          <a:xfrm>
            <a:off x="575049" y="2110528"/>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企业将部分设备自主管理，部分设备外包管理，或者在不同阶段采用不同的管理模式。</a:t>
            </a:r>
          </a:p>
        </p:txBody>
      </p:sp>
      <p:pic>
        <p:nvPicPr>
          <p:cNvPr id="4" name="Picture 4"/>
          <p:cNvPicPr>
            <a:picLocks noChangeAspect="1"/>
          </p:cNvPicPr>
          <p:nvPr/>
        </p:nvPicPr>
        <p:blipFill>
          <a:blip r:embed="rId2"/>
          <a:stretch>
            <a:fillRect/>
          </a:stretch>
        </p:blipFill>
        <p:spPr>
          <a:xfrm>
            <a:off x="4284507" y="2196060"/>
            <a:ext cx="1219200" cy="1219200"/>
          </a:xfrm>
          <a:prstGeom prst="roundRect">
            <a:avLst/>
          </a:prstGeom>
          <a:ln w="19050">
            <a:solidFill>
              <a:schemeClr val="accent1"/>
            </a:solidFill>
            <a:prstDash val="solid"/>
          </a:ln>
        </p:spPr>
      </p:pic>
      <p:pic>
        <p:nvPicPr>
          <p:cNvPr id="5" name="Picture 5"/>
          <p:cNvPicPr>
            <a:picLocks noChangeAspect="1"/>
          </p:cNvPicPr>
          <p:nvPr/>
        </p:nvPicPr>
        <p:blipFill>
          <a:blip r:embed="rId3"/>
          <a:stretch>
            <a:fillRect/>
          </a:stretch>
        </p:blipFill>
        <p:spPr>
          <a:xfrm>
            <a:off x="6641641" y="2196060"/>
            <a:ext cx="1219200" cy="1219200"/>
          </a:xfrm>
          <a:prstGeom prst="roundRect">
            <a:avLst/>
          </a:prstGeom>
          <a:ln w="19050">
            <a:solidFill>
              <a:schemeClr val="accent1"/>
            </a:solidFill>
            <a:prstDash val="solid"/>
          </a:ln>
        </p:spPr>
      </p:pic>
      <p:pic>
        <p:nvPicPr>
          <p:cNvPr id="6" name="Picture 6"/>
          <p:cNvPicPr>
            <a:picLocks noChangeAspect="1"/>
          </p:cNvPicPr>
          <p:nvPr/>
        </p:nvPicPr>
        <p:blipFill>
          <a:blip r:embed="rId4"/>
          <a:stretch>
            <a:fillRect/>
          </a:stretch>
        </p:blipFill>
        <p:spPr>
          <a:xfrm>
            <a:off x="4284507" y="4288263"/>
            <a:ext cx="1219200" cy="1219200"/>
          </a:xfrm>
          <a:prstGeom prst="roundRect">
            <a:avLst/>
          </a:prstGeom>
          <a:ln w="19050">
            <a:solidFill>
              <a:schemeClr val="accent1"/>
            </a:solidFill>
            <a:prstDash val="solid"/>
          </a:ln>
        </p:spPr>
      </p:pic>
      <p:pic>
        <p:nvPicPr>
          <p:cNvPr id="7" name="Picture 7"/>
          <p:cNvPicPr>
            <a:picLocks noChangeAspect="1"/>
          </p:cNvPicPr>
          <p:nvPr/>
        </p:nvPicPr>
        <p:blipFill>
          <a:blip r:embed="rId5"/>
          <a:stretch>
            <a:fillRect/>
          </a:stretch>
        </p:blipFill>
        <p:spPr>
          <a:xfrm>
            <a:off x="6641641" y="4288263"/>
            <a:ext cx="1219200" cy="1219200"/>
          </a:xfrm>
          <a:prstGeom prst="roundRect">
            <a:avLst/>
          </a:prstGeom>
          <a:ln w="19050">
            <a:solidFill>
              <a:schemeClr val="accent1"/>
            </a:solidFill>
            <a:prstDash val="solid"/>
          </a:ln>
        </p:spPr>
      </p:pic>
      <p:sp>
        <p:nvSpPr>
          <p:cNvPr id="8" name="TextBox 8"/>
          <p:cNvSpPr txBox="1"/>
          <p:nvPr/>
        </p:nvSpPr>
        <p:spPr>
          <a:xfrm>
            <a:off x="653186" y="4288263"/>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优点：可以兼顾自主管理和外包管理的优点，提高设备管理的效率和效果。</a:t>
            </a:r>
          </a:p>
        </p:txBody>
      </p:sp>
      <p:sp>
        <p:nvSpPr>
          <p:cNvPr id="9" name="TextBox 9"/>
          <p:cNvSpPr txBox="1"/>
          <p:nvPr/>
        </p:nvSpPr>
        <p:spPr>
          <a:xfrm>
            <a:off x="8123483" y="2110528"/>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根据设备的类型、重要性和维护难度等因素，灵活选择管理模式。</a:t>
            </a:r>
          </a:p>
        </p:txBody>
      </p:sp>
      <p:sp>
        <p:nvSpPr>
          <p:cNvPr id="10" name="TextBox 10"/>
          <p:cNvSpPr txBox="1"/>
          <p:nvPr/>
        </p:nvSpPr>
        <p:spPr>
          <a:xfrm>
            <a:off x="8191168" y="4288263"/>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缺点：需要协调不同管理模式下的工作，对设备管理人员的综合素质要求较高。</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混合式管理模式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5496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管理模式 | 优点 | 缺点 |</a:t>
            </a:r>
          </a:p>
        </p:txBody>
      </p:sp>
      <p:sp>
        <p:nvSpPr>
          <p:cNvPr id="3" name="TextBox 3"/>
          <p:cNvSpPr txBox="1"/>
          <p:nvPr/>
        </p:nvSpPr>
        <p:spPr>
          <a:xfrm>
            <a:off x="275037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 | --- | --- |</a:t>
            </a:r>
          </a:p>
        </p:txBody>
      </p:sp>
      <p:sp>
        <p:nvSpPr>
          <p:cNvPr id="4" name="TextBox 4"/>
          <p:cNvSpPr txBox="1"/>
          <p:nvPr/>
        </p:nvSpPr>
        <p:spPr>
          <a:xfrm>
            <a:off x="5083168"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自主管理 | 完全的控制权，灵活调整使用和维护计划，降低运营成本 | 需要投入大量的人力、物力和财力，对设备管理人员的专业素质要求较高 |</a:t>
            </a:r>
          </a:p>
        </p:txBody>
      </p:sp>
      <p:sp>
        <p:nvSpPr>
          <p:cNvPr id="5" name="TextBox 5"/>
          <p:cNvSpPr txBox="1"/>
          <p:nvPr/>
        </p:nvSpPr>
        <p:spPr>
          <a:xfrm>
            <a:off x="7321376"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外包管理 | 专注于核心业务，降低设备管理成本，获得专业的设备管理服务 | 对设备管理公司的依赖度较高，可能存在信息泄露和合同风险等问题 |</a:t>
            </a:r>
          </a:p>
        </p:txBody>
      </p:sp>
      <p:sp>
        <p:nvSpPr>
          <p:cNvPr id="6" name="TextBox 6"/>
          <p:cNvSpPr txBox="1"/>
          <p:nvPr/>
        </p:nvSpPr>
        <p:spPr>
          <a:xfrm>
            <a:off x="9595840"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混合管理 | 兼顾自主管理和外包管理的优点，提高设备管理的效率和效果 | 需要协调不同管理模式下的工作，对设备管理人员的综合素质要求较高 |</a:t>
            </a:r>
          </a:p>
        </p:txBody>
      </p:sp>
      <p:sp>
        <p:nvSpPr>
          <p:cNvPr id="7" name="AutoShape 7"/>
          <p:cNvSpPr/>
          <p:nvPr/>
        </p:nvSpPr>
        <p:spPr>
          <a:xfrm>
            <a:off x="57863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3104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01</a:t>
            </a:r>
          </a:p>
        </p:txBody>
      </p:sp>
      <p:sp>
        <p:nvSpPr>
          <p:cNvPr id="9" name="AutoShape 9"/>
          <p:cNvSpPr/>
          <p:nvPr/>
        </p:nvSpPr>
        <p:spPr>
          <a:xfrm>
            <a:off x="2918687"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3171093"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02</a:t>
            </a:r>
          </a:p>
        </p:txBody>
      </p:sp>
      <p:sp>
        <p:nvSpPr>
          <p:cNvPr id="11" name="AutoShape 11"/>
          <p:cNvSpPr/>
          <p:nvPr/>
        </p:nvSpPr>
        <p:spPr>
          <a:xfrm>
            <a:off x="5251482"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503888"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03</a:t>
            </a:r>
          </a:p>
        </p:txBody>
      </p:sp>
      <p:sp>
        <p:nvSpPr>
          <p:cNvPr id="13" name="AutoShape 13"/>
          <p:cNvSpPr/>
          <p:nvPr/>
        </p:nvSpPr>
        <p:spPr>
          <a:xfrm>
            <a:off x="7489690"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742096"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04</a:t>
            </a:r>
          </a:p>
        </p:txBody>
      </p:sp>
      <p:sp>
        <p:nvSpPr>
          <p:cNvPr id="15" name="AutoShape 15"/>
          <p:cNvSpPr/>
          <p:nvPr/>
        </p:nvSpPr>
        <p:spPr>
          <a:xfrm>
            <a:off x="976415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001656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05</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不同模式的优缺点比较</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设备管理策略布局</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根据设备特性和使用频率，制定定期维护计划，包括清洁、润滑、紧固、调整等操作，以确保设备处于良好状态。</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制定定期维护计划</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通过设备点检，及时发现潜在问题，采取相应措施，防止故障发生。</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实施设备点检制度</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提高员工对设备维护的认识和技能水平，确保预防性维护工作得到有效执行。</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强化员工培训</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预防性维护策略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应用振动分析、红外测温、油液分析等状态监测技术，实时掌握设备运行状况，预测潜在故障。</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利用状态监测技术</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根据状态监测数据，建立故障预警模型，实现故障提前预警，为维修决策提供支持。</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建立故障预警机制</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根据预测结果，合理安排维修计划，避免不必要的停机时间，提高设备利用率。</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优化维修计划</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预测性维护策略</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紧急维修策略</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建立快速响应机制</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设立24小时值班制度，确保在设备发生故障时能够迅速响应，及时组织维修。</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配备专业维修团队</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组建具备专业技能和丰富经验的维修团队，能够快速准确地定位并解决故障。</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完善备件库存管理</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建立完善的备件库存管理制度，确保关键备件充足且及时供应，缩短维修周期。</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制定更新改造计划</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针对需要更新或改造的设备，制定详细的计划和方案，包括技术选型、成本预算、实施周期等。</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评估设备更新需求</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根据设备运行状况、技术水平和市场需求等因素，评估设备更新或改造的必要性。</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实施与跟进</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按照计划实施设备更新或改造工作，并持续跟进实施效果，确保达到预期目标。</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12500" b="12500"/>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设备更新与改造策略</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https://d.book118.com/556005142141010045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2024-09-14T10:22:06.986</cp:lastPrinted>
  <dcterms:created xsi:type="dcterms:W3CDTF">2024-09-14T02:22:07Z</dcterms:created>
  <dcterms:modified xsi:type="dcterms:W3CDTF">2024-09-14T02:22:09Z</dcterms:modified>
</cp:coreProperties>
</file>