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141DC0A-E995-4BFC-8249-22081CB19D2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BEB3D6-DA6B-4521-AFB3-099366B1DA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4182A0-AB6F-4273-BE66-D9994B54F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3F832F-73F0-4DDE-B61D-8D3A9B343E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70EBE8-DFAC-4B71-B528-2A2178DAB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A37240-4B52-4B4F-BFF1-549F014A00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B218CD-0D68-4BD3-82D4-18BA3FA446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833254-F665-41B6-B9F5-9969D49BA0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FC36B5-07E6-4917-8D69-554B07D2C2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508258-BE4B-4D81-B0DB-4CA2EAE96C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5118B1-2B41-4061-B62B-8B75D6A451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26BCEF-37DD-4754-945F-8422E4E62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818E618-6EEA-4B2D-BA22-14AEF14B273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D1F9872-F2F4-4BA7-B084-D02D1C24F63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012014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心理健康教育的政策与法规分析</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1</a:t>
            </a:r>
            <a:r>
              <a:rPr lang="zh-CN" sz="3000" b="0" strike="noStrike" spc="-1">
                <a:solidFill>
                  <a:srgbClr val="FF0000"/>
                </a:solidFill>
                <a:latin typeface="微软雅黑"/>
                <a:ea typeface="微软雅黑"/>
              </a:rPr>
              <a:t>章  简介</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2</a:t>
            </a:r>
            <a:r>
              <a:rPr lang="zh-CN" sz="3000" b="0" strike="noStrike" spc="-1">
                <a:solidFill>
                  <a:srgbClr val="FF0000"/>
                </a:solidFill>
                <a:latin typeface="微软雅黑"/>
                <a:ea typeface="微软雅黑"/>
              </a:rPr>
              <a:t>章  心理健康教育的政策与法规</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3</a:t>
            </a:r>
            <a:r>
              <a:rPr lang="zh-CN" sz="3000" b="0" strike="noStrike" spc="-1">
                <a:solidFill>
                  <a:srgbClr val="FF0000"/>
                </a:solidFill>
                <a:latin typeface="微软雅黑"/>
                <a:ea typeface="微软雅黑"/>
              </a:rPr>
              <a:t>章  心理健康教育的实施策略</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4</a:t>
            </a:r>
            <a:r>
              <a:rPr lang="zh-CN" sz="3000" b="0" strike="noStrike" spc="-1">
                <a:solidFill>
                  <a:srgbClr val="FF0000"/>
                </a:solidFill>
                <a:latin typeface="微软雅黑"/>
                <a:ea typeface="微软雅黑"/>
              </a:rPr>
              <a:t>章  国际心理健康教育的比较与借鉴</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5</a:t>
            </a:r>
            <a:r>
              <a:rPr lang="zh-CN" sz="3000" b="0" strike="noStrike" spc="-1">
                <a:solidFill>
                  <a:srgbClr val="FF0000"/>
                </a:solidFill>
                <a:latin typeface="微软雅黑"/>
                <a:ea typeface="微软雅黑"/>
              </a:rPr>
              <a:t>章  心理健康教育的未来发展方向</a:t>
            </a:r>
            <a:endParaRPr lang="en-US" sz="3000" b="0" strike="noStrike" spc="-1">
              <a:solidFill>
                <a:srgbClr val="000000"/>
              </a:solidFill>
              <a:latin typeface="Arial"/>
            </a:endParaRPr>
          </a:p>
          <a:p>
            <a:pPr defTabSz="914400">
              <a:lnSpc>
                <a:spcPct val="100000"/>
              </a:lnSpc>
            </a:pPr>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6</a:t>
            </a:r>
            <a:r>
              <a:rPr lang="zh-CN" sz="3000" b="0" strike="noStrike" spc="-1">
                <a:solidFill>
                  <a:srgbClr val="FF0000"/>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心理健康教育的定义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心理健康教育是指通过系统化的教学活动，促进个体的心理健康，提高心理健康水平，预防心理问题的发生。</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心理健康教育的重要性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心理健康问题日益突出</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社会需求</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增强对心理问题的认识</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认识提升</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减少心理问题的发生</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抵抗力增强</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心理健康教育的目标</a:t>
            </a:r>
            <a:endParaRPr lang="en-US" sz="3600" b="0" strike="noStrike" spc="-1">
              <a:solidFill>
                <a:schemeClr val="dk1"/>
              </a:solidFill>
              <a:latin typeface="Arial"/>
            </a:endParaRPr>
          </a:p>
        </p:txBody>
      </p:sp>
      <p:sp>
        <p:nvSpPr>
          <p:cNvPr id="9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促进个体的心理健康发展，增强心理素质。预防心理问题的发生，减少心理疾病的发病率。促进社会心理健康的建设，营造和谐社会氛围。</a:t>
            </a:r>
            <a:endParaRPr lang="en-US" sz="2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心理健康教育的主要内容</a:t>
            </a:r>
            <a:endParaRPr lang="en-US" sz="3600" b="0" strike="noStrike" spc="-1">
              <a:solidFill>
                <a:schemeClr val="dk1"/>
              </a:solidFill>
              <a:latin typeface="Arial"/>
            </a:endParaRPr>
          </a:p>
        </p:txBody>
      </p:sp>
      <p:sp>
        <p:nvSpPr>
          <p:cNvPr id="9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预防和处理方法的学习</a:t>
            </a:r>
            <a:endParaRPr lang="en-US" sz="2000" b="0" strike="noStrike" spc="-1">
              <a:solidFill>
                <a:srgbClr val="000000"/>
              </a:solidFill>
              <a:latin typeface="Arial"/>
            </a:endParaRPr>
          </a:p>
        </p:txBody>
      </p:sp>
      <p:sp>
        <p:nvSpPr>
          <p:cNvPr id="9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心理健康知识普及</a:t>
            </a:r>
            <a:endParaRPr lang="en-US" sz="3000" b="0" strike="noStrike" spc="-1">
              <a:solidFill>
                <a:srgbClr val="000000"/>
              </a:solidFill>
              <a:latin typeface="Arial"/>
            </a:endParaRPr>
          </a:p>
        </p:txBody>
      </p:sp>
      <p:sp>
        <p:nvSpPr>
          <p:cNvPr id="9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促进积极心态和正确心理观念的形成</a:t>
            </a:r>
            <a:endParaRPr lang="en-US" sz="2000" b="0" strike="noStrike" spc="-1">
              <a:solidFill>
                <a:srgbClr val="000000"/>
              </a:solidFill>
              <a:latin typeface="Arial"/>
            </a:endParaRPr>
          </a:p>
        </p:txBody>
      </p:sp>
      <p:sp>
        <p:nvSpPr>
          <p:cNvPr id="10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心理健康观念塑造</a:t>
            </a:r>
            <a:endParaRPr lang="en-US" sz="3000" b="0" strike="noStrike" spc="-1">
              <a:solidFill>
                <a:srgbClr val="000000"/>
              </a:solidFill>
              <a:latin typeface="Arial"/>
            </a:endParaRPr>
          </a:p>
        </p:txBody>
      </p:sp>
      <p:sp>
        <p:nvSpPr>
          <p:cNvPr id="1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包括情绪调节、压力管理、人际交往技能</a:t>
            </a:r>
            <a:endParaRPr lang="en-US" sz="2000" b="0" strike="noStrike" spc="-1">
              <a:solidFill>
                <a:srgbClr val="000000"/>
              </a:solidFill>
              <a:latin typeface="Arial"/>
            </a:endParaRPr>
          </a:p>
        </p:txBody>
      </p:sp>
      <p:sp>
        <p:nvSpPr>
          <p:cNvPr id="10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心理健康素养培养</a:t>
            </a:r>
            <a:endParaRPr lang="en-US" sz="3000" b="0" strike="noStrike" spc="-1">
              <a:solidFill>
                <a:srgbClr val="000000"/>
              </a:solidFill>
              <a:latin typeface="Arial"/>
            </a:endParaRPr>
          </a:p>
        </p:txBody>
      </p:sp>
      <p:sp>
        <p:nvSpPr>
          <p:cNvPr id="10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心理健康教育的作用</a:t>
            </a:r>
            <a:endParaRPr lang="en-US" sz="3600" b="0" strike="noStrike" spc="-1">
              <a:solidFill>
                <a:schemeClr val="dk1"/>
              </a:solidFill>
              <a:latin typeface="Arial"/>
            </a:endParaRPr>
          </a:p>
        </p:txBody>
      </p:sp>
      <p:sp>
        <p:nvSpPr>
          <p:cNvPr id="10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提升自我认知能力</a:t>
            </a:r>
            <a:endParaRPr lang="en-US" sz="1500" b="0" strike="noStrike" spc="-1">
              <a:solidFill>
                <a:srgbClr val="000000"/>
              </a:solidFill>
              <a:latin typeface="Arial"/>
            </a:endParaRPr>
          </a:p>
        </p:txBody>
      </p:sp>
      <p:sp>
        <p:nvSpPr>
          <p:cNvPr id="10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个体层面</a:t>
            </a:r>
            <a:endParaRPr lang="en-US" sz="2200" b="0" strike="noStrike" spc="-1">
              <a:solidFill>
                <a:srgbClr val="000000"/>
              </a:solidFill>
              <a:latin typeface="Arial"/>
            </a:endParaRPr>
          </a:p>
        </p:txBody>
      </p:sp>
      <p:sp>
        <p:nvSpPr>
          <p:cNvPr id="10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促进社会和谐发展</a:t>
            </a:r>
            <a:endParaRPr lang="en-US" sz="1500" b="0" strike="noStrike" spc="-1">
              <a:solidFill>
                <a:srgbClr val="000000"/>
              </a:solidFill>
              <a:latin typeface="Arial"/>
            </a:endParaRPr>
          </a:p>
        </p:txBody>
      </p:sp>
      <p:sp>
        <p:nvSpPr>
          <p:cNvPr id="10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社会层面</a:t>
            </a:r>
            <a:endParaRPr lang="en-US" sz="2200" b="0" strike="noStrike" spc="-1">
              <a:solidFill>
                <a:srgbClr val="000000"/>
              </a:solidFill>
              <a:latin typeface="Arial"/>
            </a:endParaRPr>
          </a:p>
        </p:txBody>
      </p:sp>
      <p:sp>
        <p:nvSpPr>
          <p:cNvPr id="11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增强学生学习积极性</a:t>
            </a:r>
            <a:endParaRPr lang="en-US" sz="1500" b="0" strike="noStrike" spc="-1">
              <a:solidFill>
                <a:srgbClr val="000000"/>
              </a:solidFill>
              <a:latin typeface="Arial"/>
            </a:endParaRPr>
          </a:p>
        </p:txBody>
      </p:sp>
      <p:sp>
        <p:nvSpPr>
          <p:cNvPr id="11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教育层面</a:t>
            </a:r>
            <a:endParaRPr lang="en-US" sz="2200" b="0" strike="noStrike" spc="-1">
              <a:solidFill>
                <a:srgbClr val="000000"/>
              </a:solidFill>
              <a:latin typeface="Arial"/>
            </a:endParaRPr>
          </a:p>
        </p:txBody>
      </p:sp>
      <p:sp>
        <p:nvSpPr>
          <p:cNvPr id="11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心理健康教育的实践</a:t>
            </a:r>
            <a:endParaRPr lang="en-US" sz="3500" b="0" strike="noStrike" spc="-1">
              <a:solidFill>
                <a:srgbClr val="000000"/>
              </a:solidFill>
              <a:latin typeface="Arial"/>
            </a:endParaRPr>
          </a:p>
        </p:txBody>
      </p:sp>
      <p:sp>
        <p:nvSpPr>
          <p:cNvPr id="11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心理健康教育需要结合实际情况，制定具体的实践方案，包括课程设置、师资培训和家长参与等，以达到预期的教育效果。</a:t>
            </a:r>
            <a:endParaRPr lang="en-US" sz="2500" b="0" strike="noStrike" spc="-1">
              <a:solidFill>
                <a:srgbClr val="000000"/>
              </a:solidFill>
              <a:latin typeface="Arial"/>
            </a:endParaRPr>
          </a:p>
        </p:txBody>
      </p:sp>
      <p:sp>
        <p:nvSpPr>
          <p:cNvPr id="1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心理健康教育的政策与法规</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心理健康教育政策的制定</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国家对心理健康教育的重视程度逐渐提高，相继出台一系列政策文件，明确了心理健康教育的政策方向和目标。这些政策的制定为心理健康教育在我国的发展提供了重要的指导和支持，推动了心理健康事业的健康发展。</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心理健康教育法规的落实</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各级政府部门和学校</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落实政策要求</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支持心理健康教育</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加大投入力度</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切实履行</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法定责任</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提高投入</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支持力度</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心理健康教育实施机构的建设</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健全建设</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建立机构</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专业化</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提高水平</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培训师资</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专业队伍</a:t>
            </a:r>
            <a:endParaRPr lang="en-US" sz="3000" b="0" strike="noStrike" spc="-1">
              <a:solidFill>
                <a:srgbClr val="000000"/>
              </a:solidFill>
              <a:latin typeface="Arial"/>
            </a:endParaRPr>
          </a:p>
        </p:txBody>
      </p:sp>
      <p:sp>
        <p:nvSpPr>
          <p:cNvPr id="14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心理健康知识</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普及常识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提高认知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改变态度</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社会心理素质</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提升素养</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促进发展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积极面对</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促进社会和谐</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减少冲突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增进理解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构建和谐</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心理健康教育的推广与普及</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宣传推广力度</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加大力度</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覆盖面广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影响力大</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心理健康教育的政策与法规是社会治理的重要组成部分，只有健全的政策体系和切实落实的法规才能推动心理健康事业的发展。政府、学校、机构和个人都需要共同努力，为心理健康教育的普及和推广提供坚实的保障。</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心理健康教育的实施策略</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心理健康教育的对象定位</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心理健康教育的对象定位非常广泛，应该覆盖全社会的每一个人，尤其是青少年群体。青少年是心理健康教育的重点对象，因为他们正处于成长发育的关键阶段，心理健康对他们的发展至关重要。</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心理健康教育的形式多样化</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传授心理健康知识</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课堂教育</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提供心理支持与帮助</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心理咨询</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通过戏剧形式传递心理健康信息</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心理剧表演</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专家分享心理健康知识和经验</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心理健康讲座</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心理健康教育的内容丰富化</a:t>
            </a:r>
            <a:endParaRPr lang="en-US" sz="3600" b="0" strike="noStrike" spc="-1">
              <a:solidFill>
                <a:schemeClr val="dk1"/>
              </a:solidFill>
              <a:latin typeface="Arial"/>
            </a:endParaRPr>
          </a:p>
        </p:txBody>
      </p:sp>
      <p:sp>
        <p:nvSpPr>
          <p:cNvPr id="17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心理健康教育的内容应该贴近学生的实际生活，结合其特点和需求。内容应注重实用性和可操作性，帮助学生更好地理解和应用心理健康知识，提升心理素养。</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心理健康教育的效果评估</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检查教育效果</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定期评估</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发现存在的困难和挑战</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及时发现问题</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不断提升教育质量</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优化改进策略</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心理健康教育的社会影响</a:t>
            </a:r>
            <a:endParaRPr lang="en-US" sz="3600" b="0" strike="noStrike" spc="-1">
              <a:solidFill>
                <a:schemeClr val="dk1"/>
              </a:solidFill>
              <a:latin typeface="Arial"/>
            </a:endParaRPr>
          </a:p>
        </p:txBody>
      </p:sp>
      <p:sp>
        <p:nvSpPr>
          <p:cNvPr id="18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预防心理疾病的发生</a:t>
            </a:r>
            <a:endParaRPr lang="en-US" sz="2000" b="0" strike="noStrike" spc="-1">
              <a:solidFill>
                <a:srgbClr val="000000"/>
              </a:solidFill>
              <a:latin typeface="Arial"/>
            </a:endParaRPr>
          </a:p>
        </p:txBody>
      </p:sp>
      <p:sp>
        <p:nvSpPr>
          <p:cNvPr id="18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减少心理问题</a:t>
            </a:r>
            <a:endParaRPr lang="en-US" sz="3000" b="0" strike="noStrike" spc="-1">
              <a:solidFill>
                <a:srgbClr val="000000"/>
              </a:solidFill>
              <a:latin typeface="Arial"/>
            </a:endParaRPr>
          </a:p>
        </p:txBody>
      </p:sp>
      <p:sp>
        <p:nvSpPr>
          <p:cNvPr id="18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改善人际交往质量</a:t>
            </a:r>
            <a:endParaRPr lang="en-US" sz="2000" b="0" strike="noStrike" spc="-1">
              <a:solidFill>
                <a:srgbClr val="000000"/>
              </a:solidFill>
              <a:latin typeface="Arial"/>
            </a:endParaRPr>
          </a:p>
        </p:txBody>
      </p:sp>
      <p:sp>
        <p:nvSpPr>
          <p:cNvPr id="19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增进人际关系</a:t>
            </a:r>
            <a:endParaRPr lang="en-US" sz="3000" b="0" strike="noStrike" spc="-1">
              <a:solidFill>
                <a:srgbClr val="000000"/>
              </a:solidFill>
              <a:latin typeface="Arial"/>
            </a:endParaRPr>
          </a:p>
        </p:txBody>
      </p:sp>
      <p:sp>
        <p:nvSpPr>
          <p:cNvPr id="1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提升整体心理素质</a:t>
            </a:r>
            <a:endParaRPr lang="en-US" sz="2000" b="0" strike="noStrike" spc="-1">
              <a:solidFill>
                <a:srgbClr val="000000"/>
              </a:solidFill>
              <a:latin typeface="Arial"/>
            </a:endParaRPr>
          </a:p>
        </p:txBody>
      </p:sp>
      <p:sp>
        <p:nvSpPr>
          <p:cNvPr id="19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促进社会稳定</a:t>
            </a:r>
            <a:endParaRPr lang="en-US" sz="3000" b="0" strike="noStrike" spc="-1">
              <a:solidFill>
                <a:srgbClr val="000000"/>
              </a:solidFill>
              <a:latin typeface="Arial"/>
            </a:endParaRPr>
          </a:p>
        </p:txBody>
      </p:sp>
      <p:sp>
        <p:nvSpPr>
          <p:cNvPr id="19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https://d.book118.com/556012014013010104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131</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心理健康教育的政策与法规分析</vt:lpstr>
      <vt:lpstr>目录</vt:lpstr>
      <vt:lpstr>第1章 简介</vt:lpstr>
      <vt:lpstr> </vt:lpstr>
      <vt:lpstr>心理健康教育的重要性</vt:lpstr>
      <vt:lpstr>心理健康教育的目标</vt:lpstr>
      <vt:lpstr>心理健康教育的主要内容</vt:lpstr>
      <vt:lpstr>心理健康教育的作用</vt:lpstr>
      <vt:lpstr> </vt:lpstr>
      <vt:lpstr>第2章 心理健康教育的政策与法规</vt:lpstr>
      <vt:lpstr> </vt:lpstr>
      <vt:lpstr>心理健康教育法规的落实</vt:lpstr>
      <vt:lpstr>心理健康教育实施机构的建设</vt:lpstr>
      <vt:lpstr>心理健康教育的推广与普及</vt:lpstr>
      <vt:lpstr>总结</vt:lpstr>
      <vt:lpstr>第3章 心理健康教育的实施策略</vt:lpstr>
      <vt:lpstr> </vt:lpstr>
      <vt:lpstr>心理健康教育的形式多样化</vt:lpstr>
      <vt:lpstr>心理健康教育的内容丰富化</vt:lpstr>
      <vt:lpstr>心理健康教育的效果评估</vt:lpstr>
      <vt:lpstr>心理健康教育的社会影响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2024-09-29T14:49:44.011</cp:lastPrinted>
  <dcterms:created xsi:type="dcterms:W3CDTF">2024-09-29T06:49:44Z</dcterms:created>
  <dcterms:modified xsi:type="dcterms:W3CDTF">2024-09-29T06:49:46Z</dcterms:modified>
</cp:coreProperties>
</file>