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3716000" cy="10287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FC440-E30F-42A6-BDE2-675111F1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D45FA-B9F5-4ED9-AFB8-BABAABE9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D2006-60CB-4941-8AE2-3135D1F0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1F963-BA7F-4A9D-A808-CEF74C20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E7A09-DCEB-49DB-8219-6B2DE88AE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11196-0A0D-4CB6-92D0-593C1CF33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0B0AE6-F820-4C2F-854F-B882E2E07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C9DCE-1360-41DF-B885-4B875593E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45F99-3A28-4B64-9CD5-EBFEDA2D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7559F-3BD2-4844-9AFC-904C291E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372C0-4EFF-4EB2-B08C-5EEFE403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28700" y="3195640"/>
            <a:ext cx="11658600" cy="220503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057400" y="5829300"/>
            <a:ext cx="9601200" cy="26289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83470" y="6610352"/>
            <a:ext cx="11658600" cy="2043113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083470" y="4360070"/>
            <a:ext cx="11658600" cy="2250281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028700" y="2400302"/>
            <a:ext cx="9144000" cy="67889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0401300" y="2400302"/>
            <a:ext cx="9144000" cy="67889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11957"/>
            <a:ext cx="12344400" cy="17145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85800" y="2302670"/>
            <a:ext cx="6060282" cy="95964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85800" y="3262313"/>
            <a:ext cx="6060282" cy="59269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967539" y="2302670"/>
            <a:ext cx="6062663" cy="95964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967539" y="3262313"/>
            <a:ext cx="6062663" cy="59269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1" y="409575"/>
            <a:ext cx="4512470" cy="17430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62576" y="409577"/>
            <a:ext cx="7667625" cy="877967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85801" y="2152652"/>
            <a:ext cx="4512470" cy="703659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88432" y="7200900"/>
            <a:ext cx="8229600" cy="85010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688432" y="919163"/>
            <a:ext cx="8229600" cy="61722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688432" y="8051007"/>
            <a:ext cx="8229600" cy="120729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4916150" y="411959"/>
            <a:ext cx="4629150" cy="877728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028700" y="411959"/>
            <a:ext cx="13658850" cy="877728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685800" y="412750"/>
            <a:ext cx="12344400" cy="17145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685800" y="2400300"/>
            <a:ext cx="12344400" cy="67897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85800" y="9534525"/>
            <a:ext cx="32004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FCE8179-6B4F-401C-A72C-6A5026B62426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686300" y="9534525"/>
            <a:ext cx="43434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829800" y="9534525"/>
            <a:ext cx="32004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Relationship Id="rId7" Type="http://schemas.openxmlformats.org/officeDocument/2006/relationships/image" Target="../media/image3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3.png" /><Relationship Id="rId3" Type="http://schemas.openxmlformats.org/officeDocument/2006/relationships/image" Target="../media/image34.png" /><Relationship Id="rId4" Type="http://schemas.openxmlformats.org/officeDocument/2006/relationships/image" Target="../media/image35.png" /><Relationship Id="rId5" Type="http://schemas.openxmlformats.org/officeDocument/2006/relationships/image" Target="../media/image3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40.png" /><Relationship Id="rId6" Type="http://schemas.openxmlformats.org/officeDocument/2006/relationships/image" Target="../media/image41.png" /><Relationship Id="rId7" Type="http://schemas.openxmlformats.org/officeDocument/2006/relationships/image" Target="../media/image42.png" /><Relationship Id="rId8" Type="http://schemas.openxmlformats.org/officeDocument/2006/relationships/image" Target="../media/image4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4.png" /><Relationship Id="rId3" Type="http://schemas.openxmlformats.org/officeDocument/2006/relationships/image" Target="../media/image45.png" /><Relationship Id="rId4" Type="http://schemas.openxmlformats.org/officeDocument/2006/relationships/image" Target="../media/image46.png" /><Relationship Id="rId5" Type="http://schemas.openxmlformats.org/officeDocument/2006/relationships/image" Target="../media/image47.png" /><Relationship Id="rId6" Type="http://schemas.openxmlformats.org/officeDocument/2006/relationships/image" Target="../media/image4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9.png" /><Relationship Id="rId3" Type="http://schemas.openxmlformats.org/officeDocument/2006/relationships/image" Target="../media/image50.png" /><Relationship Id="rId4" Type="http://schemas.openxmlformats.org/officeDocument/2006/relationships/image" Target="../media/image5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122231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2" name="图片 4"/>
          <p:cNvPicPr/>
          <p:nvPr/>
        </p:nvPicPr>
        <p:blipFill>
          <a:blip r:embed="rId4"/>
          <a:stretch>
            <a:fillRect/>
          </a:stretch>
        </p:blipFill>
        <p:spPr>
          <a:xfrm>
            <a:off x="5245100" y="7035800"/>
            <a:ext cx="2705100" cy="190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3" name="TextBox 6"/>
          <p:cNvSpPr txBox="1"/>
          <p:nvPr/>
        </p:nvSpPr>
        <p:spPr>
          <a:xfrm>
            <a:off x="2146300" y="4025900"/>
            <a:ext cx="1032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100" b="1">
                <a:solidFill>
                  <a:srgbClr val="FF32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让我们和孩子一同成长</a:t>
            </a:r>
            <a:endParaRPr lang="zh-CN" altLang="en-US" sz="8100" b="1">
              <a:solidFill>
                <a:srgbClr val="FF32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2054" name="TextBox 7"/>
          <p:cNvSpPr txBox="1"/>
          <p:nvPr/>
        </p:nvSpPr>
        <p:spPr>
          <a:xfrm>
            <a:off x="5524500" y="6477000"/>
            <a:ext cx="2057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8100" b="1">
                <a:solidFill>
                  <a:srgbClr val="FF3200"/>
                </a:solidFill>
                <a:latin typeface="Arial" pitchFamily="34" charset="0"/>
                <a:ea typeface="宋体" panose="02010600030101010101" pitchFamily="2" charset="-122"/>
              </a:rPr>
              <a:t>——</a:t>
            </a:r>
            <a:endParaRPr lang="zh-CN" altLang="en-US" sz="8100" b="1">
              <a:solidFill>
                <a:srgbClr val="FF32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5" name="TextBox 8"/>
          <p:cNvSpPr txBox="1"/>
          <p:nvPr/>
        </p:nvSpPr>
        <p:spPr>
          <a:xfrm>
            <a:off x="7581900" y="6578600"/>
            <a:ext cx="5486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FF32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做好幼小衔接</a:t>
            </a:r>
            <a:endParaRPr lang="zh-CN" altLang="en-US" sz="7200" b="1">
              <a:solidFill>
                <a:srgbClr val="FF32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2056" name="TextBox 9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7" name="TextBox 205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5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6616700" y="1155700"/>
            <a:ext cx="8636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6" name="图片 5"/>
          <p:cNvPicPr/>
          <p:nvPr/>
        </p:nvPicPr>
        <p:blipFill>
          <a:blip r:embed="rId4"/>
          <a:stretch>
            <a:fillRect/>
          </a:stretch>
        </p:blipFill>
        <p:spPr>
          <a:xfrm>
            <a:off x="9385300" y="1155700"/>
            <a:ext cx="8509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7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7835900" y="2184400"/>
            <a:ext cx="8636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8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0604500" y="2184400"/>
            <a:ext cx="8509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9" name="图片 13"/>
          <p:cNvPicPr/>
          <p:nvPr/>
        </p:nvPicPr>
        <p:blipFill>
          <a:blip r:embed="rId6"/>
          <a:stretch>
            <a:fillRect/>
          </a:stretch>
        </p:blipFill>
        <p:spPr>
          <a:xfrm>
            <a:off x="8547100" y="4470400"/>
            <a:ext cx="8509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0" name="图片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0693400" y="4470400"/>
            <a:ext cx="8636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1" name="图片 18"/>
          <p:cNvPicPr/>
          <p:nvPr/>
        </p:nvPicPr>
        <p:blipFill>
          <a:blip r:embed="rId8"/>
          <a:stretch>
            <a:fillRect/>
          </a:stretch>
        </p:blipFill>
        <p:spPr>
          <a:xfrm>
            <a:off x="4838700" y="5461000"/>
            <a:ext cx="8509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2" name="图片 20"/>
          <p:cNvPicPr/>
          <p:nvPr/>
        </p:nvPicPr>
        <p:blipFill>
          <a:blip r:embed="rId9"/>
          <a:stretch>
            <a:fillRect/>
          </a:stretch>
        </p:blipFill>
        <p:spPr>
          <a:xfrm>
            <a:off x="7594600" y="5461000"/>
            <a:ext cx="8636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3" name="图片 23"/>
          <p:cNvPicPr/>
          <p:nvPr/>
        </p:nvPicPr>
        <p:blipFill>
          <a:blip r:embed="rId10"/>
          <a:stretch>
            <a:fillRect/>
          </a:stretch>
        </p:blipFill>
        <p:spPr>
          <a:xfrm>
            <a:off x="4838700" y="6350000"/>
            <a:ext cx="850900" cy="215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4" name="图片 25"/>
          <p:cNvPicPr/>
          <p:nvPr/>
        </p:nvPicPr>
        <p:blipFill>
          <a:blip r:embed="rId11"/>
          <a:stretch>
            <a:fillRect/>
          </a:stretch>
        </p:blipFill>
        <p:spPr>
          <a:xfrm>
            <a:off x="7594600" y="6350000"/>
            <a:ext cx="863600" cy="215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85" name="TextBox 28"/>
          <p:cNvSpPr txBox="1"/>
          <p:nvPr/>
        </p:nvSpPr>
        <p:spPr>
          <a:xfrm>
            <a:off x="2298700" y="1003300"/>
            <a:ext cx="8534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65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问题一：什么是“幼小衔接”？</a:t>
            </a:r>
            <a:endParaRPr lang="zh-CN" altLang="en-US" sz="4800" b="1">
              <a:solidFill>
                <a:srgbClr val="FF65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3086" name="TextBox 29"/>
          <p:cNvSpPr txBox="1"/>
          <p:nvPr/>
        </p:nvSpPr>
        <p:spPr>
          <a:xfrm>
            <a:off x="2298700" y="2032000"/>
            <a:ext cx="9753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65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问题二：为什么重视“幼小衔接”？</a:t>
            </a:r>
            <a:endParaRPr lang="zh-CN" altLang="en-US" sz="4800" b="1">
              <a:solidFill>
                <a:srgbClr val="0065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3087" name="TextBox 30"/>
          <p:cNvSpPr txBox="1"/>
          <p:nvPr/>
        </p:nvSpPr>
        <p:spPr>
          <a:xfrm>
            <a:off x="2476500" y="3352800"/>
            <a:ext cx="9144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006FC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问题三：幼儿园小学作息时间对比</a:t>
            </a:r>
            <a:endParaRPr lang="zh-CN" altLang="en-US" sz="4800">
              <a:solidFill>
                <a:srgbClr val="006FC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088" name="TextBox 31"/>
          <p:cNvSpPr txBox="1"/>
          <p:nvPr/>
        </p:nvSpPr>
        <p:spPr>
          <a:xfrm>
            <a:off x="2400300" y="4318000"/>
            <a:ext cx="9753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问题四：为什么会出现“不适应”？</a:t>
            </a:r>
            <a:endParaRPr lang="zh-CN" altLang="en-US" sz="48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3089" name="TextBox 32"/>
          <p:cNvSpPr txBox="1"/>
          <p:nvPr/>
        </p:nvSpPr>
        <p:spPr>
          <a:xfrm>
            <a:off x="2349500" y="5308600"/>
            <a:ext cx="1097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问题五：“幼小衔接”我们该做些什么？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3090" name="TextBox 33"/>
          <p:cNvSpPr txBox="1"/>
          <p:nvPr/>
        </p:nvSpPr>
        <p:spPr>
          <a:xfrm>
            <a:off x="2349500" y="6184900"/>
            <a:ext cx="9753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问题六：“幼小衔接”具体怎么做？</a:t>
            </a:r>
            <a:endParaRPr lang="zh-CN" altLang="en-US" sz="4800" b="1">
              <a:solidFill>
                <a:srgbClr val="FF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3091" name="TextBox 34"/>
          <p:cNvSpPr txBox="1"/>
          <p:nvPr/>
        </p:nvSpPr>
        <p:spPr>
          <a:xfrm>
            <a:off x="2298700" y="7162800"/>
            <a:ext cx="8534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80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问题七：学前要不要加强学习？</a:t>
            </a:r>
            <a:endParaRPr lang="zh-CN" altLang="en-US" sz="4800" b="1">
              <a:solidFill>
                <a:srgbClr val="8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3092" name="TextBox 35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9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0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6616700" y="1155700"/>
            <a:ext cx="8636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1" name="图片 6"/>
          <p:cNvPicPr/>
          <p:nvPr/>
        </p:nvPicPr>
        <p:blipFill>
          <a:blip r:embed="rId4"/>
          <a:stretch>
            <a:fillRect/>
          </a:stretch>
        </p:blipFill>
        <p:spPr>
          <a:xfrm>
            <a:off x="9385300" y="1155700"/>
            <a:ext cx="850900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2" name="图片 8"/>
          <p:cNvPicPr/>
          <p:nvPr/>
        </p:nvPicPr>
        <p:blipFill>
          <a:blip r:embed="rId5"/>
          <a:stretch>
            <a:fillRect/>
          </a:stretch>
        </p:blipFill>
        <p:spPr>
          <a:xfrm>
            <a:off x="1682750" y="463550"/>
            <a:ext cx="9499600" cy="1612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3" name="TextBox 9"/>
          <p:cNvSpPr txBox="1"/>
          <p:nvPr/>
        </p:nvSpPr>
        <p:spPr>
          <a:xfrm>
            <a:off x="2298700" y="1003300"/>
            <a:ext cx="8534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问题一：什么是“幼小衔接”？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4104" name="TextBox 10"/>
          <p:cNvSpPr txBox="1"/>
          <p:nvPr/>
        </p:nvSpPr>
        <p:spPr>
          <a:xfrm>
            <a:off x="2832100" y="2628900"/>
            <a:ext cx="228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“</a:t>
            </a:r>
            <a:endParaRPr lang="zh-CN" altLang="en-US" sz="36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5" name="TextBox 11"/>
          <p:cNvSpPr txBox="1"/>
          <p:nvPr/>
        </p:nvSpPr>
        <p:spPr>
          <a:xfrm>
            <a:off x="3060700" y="2628900"/>
            <a:ext cx="10096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幼小衔接”是儿童从幼儿园向小学过渡之间的衔接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06" name="TextBox 12"/>
          <p:cNvSpPr txBox="1"/>
          <p:nvPr/>
        </p:nvSpPr>
        <p:spPr>
          <a:xfrm>
            <a:off x="13169900" y="26289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,</a:t>
            </a:r>
            <a:endParaRPr lang="zh-CN" altLang="en-US" sz="36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7" name="TextBox 13"/>
          <p:cNvSpPr txBox="1"/>
          <p:nvPr/>
        </p:nvSpPr>
        <p:spPr>
          <a:xfrm>
            <a:off x="2070100" y="3822700"/>
            <a:ext cx="228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是儿童结束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08" name="TextBox 14"/>
          <p:cNvSpPr txBox="1"/>
          <p:nvPr/>
        </p:nvSpPr>
        <p:spPr>
          <a:xfrm>
            <a:off x="4368800" y="3822700"/>
            <a:ext cx="4127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以游戏为主的学龄前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09" name="TextBox 15"/>
          <p:cNvSpPr txBox="1"/>
          <p:nvPr/>
        </p:nvSpPr>
        <p:spPr>
          <a:xfrm>
            <a:off x="8509000" y="3822700"/>
            <a:ext cx="228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生活，走上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10" name="TextBox 16"/>
          <p:cNvSpPr txBox="1"/>
          <p:nvPr/>
        </p:nvSpPr>
        <p:spPr>
          <a:xfrm>
            <a:off x="10807700" y="3822700"/>
            <a:ext cx="228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以学习为主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11" name="TextBox 17"/>
          <p:cNvSpPr txBox="1"/>
          <p:nvPr/>
        </p:nvSpPr>
        <p:spPr>
          <a:xfrm>
            <a:off x="2070100" y="5029200"/>
            <a:ext cx="5041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的正规学习生活的过渡。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12" name="TextBox 18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3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8425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714500" y="342900"/>
            <a:ext cx="9842500" cy="1498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4" name="TextBox 3"/>
          <p:cNvSpPr txBox="1"/>
          <p:nvPr/>
        </p:nvSpPr>
        <p:spPr>
          <a:xfrm>
            <a:off x="1752600" y="660400"/>
            <a:ext cx="9740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问题二：为什么重视“幼小衔接”？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5125" name="TextBox 4"/>
          <p:cNvSpPr txBox="1"/>
          <p:nvPr/>
        </p:nvSpPr>
        <p:spPr>
          <a:xfrm>
            <a:off x="3594100" y="2044700"/>
            <a:ext cx="914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早在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26" name="TextBox 5"/>
          <p:cNvSpPr txBox="1"/>
          <p:nvPr/>
        </p:nvSpPr>
        <p:spPr>
          <a:xfrm>
            <a:off x="4508500" y="2044700"/>
            <a:ext cx="1003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1990</a:t>
            </a:r>
            <a:endParaRPr lang="zh-CN" altLang="en-US" sz="36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27" name="TextBox 6"/>
          <p:cNvSpPr txBox="1"/>
          <p:nvPr/>
        </p:nvSpPr>
        <p:spPr>
          <a:xfrm>
            <a:off x="5524500" y="2044700"/>
            <a:ext cx="6883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年，联合国儿童基金会和原国家教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28" name="TextBox 7"/>
          <p:cNvSpPr txBox="1"/>
          <p:nvPr/>
        </p:nvSpPr>
        <p:spPr>
          <a:xfrm>
            <a:off x="2590800" y="2844800"/>
            <a:ext cx="9639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委幼教处，联合进行了“幼儿园与小学衔接的研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29" name="TextBox 8"/>
          <p:cNvSpPr txBox="1"/>
          <p:nvPr/>
        </p:nvSpPr>
        <p:spPr>
          <a:xfrm>
            <a:off x="2590800" y="3632200"/>
            <a:ext cx="9639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究”，结果表明，由于小学生活与幼儿园生活有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0" name="TextBox 9"/>
          <p:cNvSpPr txBox="1"/>
          <p:nvPr/>
        </p:nvSpPr>
        <p:spPr>
          <a:xfrm>
            <a:off x="2590800" y="4432300"/>
            <a:ext cx="3213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着很大的不同，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1" name="TextBox 10"/>
          <p:cNvSpPr txBox="1"/>
          <p:nvPr/>
        </p:nvSpPr>
        <p:spPr>
          <a:xfrm>
            <a:off x="5803900" y="4432300"/>
            <a:ext cx="914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超过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2" name="TextBox 11"/>
          <p:cNvSpPr txBox="1"/>
          <p:nvPr/>
        </p:nvSpPr>
        <p:spPr>
          <a:xfrm>
            <a:off x="6718300" y="4432300"/>
            <a:ext cx="901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3200"/>
                </a:solidFill>
                <a:latin typeface="Arial" pitchFamily="34" charset="0"/>
                <a:ea typeface="宋体" panose="02010600030101010101" pitchFamily="2" charset="-122"/>
              </a:rPr>
              <a:t>60%</a:t>
            </a:r>
            <a:endParaRPr lang="zh-CN" altLang="en-US" sz="3600" b="1">
              <a:solidFill>
                <a:srgbClr val="FF32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33" name="TextBox 12"/>
          <p:cNvSpPr txBox="1"/>
          <p:nvPr/>
        </p:nvSpPr>
        <p:spPr>
          <a:xfrm>
            <a:off x="7632700" y="4432300"/>
            <a:ext cx="4584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的孩子入学后存在学习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4" name="TextBox 13"/>
          <p:cNvSpPr txBox="1"/>
          <p:nvPr/>
        </p:nvSpPr>
        <p:spPr>
          <a:xfrm>
            <a:off x="2590800" y="5232400"/>
            <a:ext cx="5041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适应性严重不足的问题。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5" name="TextBox 14"/>
          <p:cNvSpPr txBox="1"/>
          <p:nvPr/>
        </p:nvSpPr>
        <p:spPr>
          <a:xfrm>
            <a:off x="7645400" y="52324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不适应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6" name="TextBox 15"/>
          <p:cNvSpPr txBox="1"/>
          <p:nvPr/>
        </p:nvSpPr>
        <p:spPr>
          <a:xfrm>
            <a:off x="9017000" y="5232400"/>
            <a:ext cx="3670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正规的学校教育，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7" name="TextBox 16"/>
          <p:cNvSpPr txBox="1"/>
          <p:nvPr/>
        </p:nvSpPr>
        <p:spPr>
          <a:xfrm>
            <a:off x="2590800" y="60198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不适应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8" name="TextBox 17"/>
          <p:cNvSpPr txBox="1"/>
          <p:nvPr/>
        </p:nvSpPr>
        <p:spPr>
          <a:xfrm>
            <a:off x="3962400" y="6019800"/>
            <a:ext cx="4584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相对紧张的学习环境；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39" name="TextBox 18"/>
          <p:cNvSpPr txBox="1"/>
          <p:nvPr/>
        </p:nvSpPr>
        <p:spPr>
          <a:xfrm>
            <a:off x="8559800" y="60198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不适应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0" name="TextBox 19"/>
          <p:cNvSpPr txBox="1"/>
          <p:nvPr/>
        </p:nvSpPr>
        <p:spPr>
          <a:xfrm>
            <a:off x="9944100" y="6019800"/>
            <a:ext cx="228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跟老师、同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1" name="TextBox 20"/>
          <p:cNvSpPr txBox="1"/>
          <p:nvPr/>
        </p:nvSpPr>
        <p:spPr>
          <a:xfrm>
            <a:off x="2590800" y="6819900"/>
            <a:ext cx="549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学的相互配合、相互合作；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2" name="TextBox 21"/>
          <p:cNvSpPr txBox="1"/>
          <p:nvPr/>
        </p:nvSpPr>
        <p:spPr>
          <a:xfrm>
            <a:off x="8102600" y="68199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不适应</a:t>
            </a:r>
            <a:endParaRPr lang="zh-CN" altLang="en-US" sz="36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3" name="TextBox 22"/>
          <p:cNvSpPr txBox="1"/>
          <p:nvPr/>
        </p:nvSpPr>
        <p:spPr>
          <a:xfrm>
            <a:off x="9486900" y="6819900"/>
            <a:ext cx="2755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学校在学习习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4" name="TextBox 23"/>
          <p:cNvSpPr txBox="1"/>
          <p:nvPr/>
        </p:nvSpPr>
        <p:spPr>
          <a:xfrm>
            <a:off x="2590800" y="7620000"/>
            <a:ext cx="4584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惯和思维习惯等方面。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5" name="TextBox 24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4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7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892300" y="1930400"/>
            <a:ext cx="5829300" cy="7683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7073900" y="2108200"/>
            <a:ext cx="6629400" cy="7315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9" name="TextBox 4"/>
          <p:cNvSpPr txBox="1"/>
          <p:nvPr/>
        </p:nvSpPr>
        <p:spPr>
          <a:xfrm>
            <a:off x="2870200" y="1130300"/>
            <a:ext cx="5511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006FC0"/>
                </a:solidFill>
                <a:latin typeface="401d0fce83d049649b66585d0050005"/>
                <a:ea typeface="宋体" panose="02010600030101010101" pitchFamily="2" charset="-122"/>
              </a:rPr>
              <a:t>问题三：幼儿园与小学作息时间对比</a:t>
            </a:r>
            <a:endParaRPr lang="zh-CN" altLang="en-US" sz="2700" b="1">
              <a:solidFill>
                <a:srgbClr val="006FC0"/>
              </a:solidFill>
              <a:latin typeface="401d0fce83d049649b66585d0050005"/>
              <a:ea typeface="宋体" panose="02010600030101010101" pitchFamily="2" charset="-122"/>
            </a:endParaRPr>
          </a:p>
        </p:txBody>
      </p:sp>
      <p:sp>
        <p:nvSpPr>
          <p:cNvPr id="6150" name="TextBox 5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401d0fce83d049649b66585d0030005"/>
                <a:ea typeface="宋体" panose="02010600030101010101" pitchFamily="2" charset="-122"/>
              </a:rPr>
              <a:t>5</a:t>
            </a:r>
            <a:endParaRPr lang="zh-CN" altLang="en-US" sz="2100">
              <a:solidFill>
                <a:srgbClr val="000000"/>
              </a:solidFill>
              <a:latin typeface="401d0fce83d049649b66585d0030005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1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2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457200" y="1803400"/>
            <a:ext cx="13055600" cy="8013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3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457200" y="228600"/>
            <a:ext cx="9842500" cy="1498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4" name="TextBox 5"/>
          <p:cNvSpPr txBox="1"/>
          <p:nvPr/>
        </p:nvSpPr>
        <p:spPr>
          <a:xfrm>
            <a:off x="495300" y="546100"/>
            <a:ext cx="9740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问题四：为什么会出现“不适应”？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7175" name="TextBox 6"/>
          <p:cNvSpPr txBox="1"/>
          <p:nvPr/>
        </p:nvSpPr>
        <p:spPr>
          <a:xfrm>
            <a:off x="4343400" y="2032000"/>
            <a:ext cx="228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9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幼儿园教育</a:t>
            </a:r>
            <a:endParaRPr lang="zh-CN" altLang="en-US" sz="3600" b="1">
              <a:solidFill>
                <a:srgbClr val="00009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6" name="TextBox 7"/>
          <p:cNvSpPr txBox="1"/>
          <p:nvPr/>
        </p:nvSpPr>
        <p:spPr>
          <a:xfrm>
            <a:off x="1320800" y="2895600"/>
            <a:ext cx="1358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学习环境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7" name="TextBox 8"/>
          <p:cNvSpPr txBox="1"/>
          <p:nvPr/>
        </p:nvSpPr>
        <p:spPr>
          <a:xfrm>
            <a:off x="660400" y="34036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8" name="TextBox 9"/>
          <p:cNvSpPr txBox="1"/>
          <p:nvPr/>
        </p:nvSpPr>
        <p:spPr>
          <a:xfrm>
            <a:off x="1320800" y="3683000"/>
            <a:ext cx="1358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学习内容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9" name="TextBox 10"/>
          <p:cNvSpPr txBox="1"/>
          <p:nvPr/>
        </p:nvSpPr>
        <p:spPr>
          <a:xfrm>
            <a:off x="4800600" y="28956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宽松活泼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0" name="TextBox 11"/>
          <p:cNvSpPr txBox="1"/>
          <p:nvPr/>
        </p:nvSpPr>
        <p:spPr>
          <a:xfrm>
            <a:off x="3771900" y="3683000"/>
            <a:ext cx="2057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以动手动脑的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1" name="TextBox 12"/>
          <p:cNvSpPr txBox="1"/>
          <p:nvPr/>
        </p:nvSpPr>
        <p:spPr>
          <a:xfrm>
            <a:off x="5829300" y="36830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游戏为主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2" name="TextBox 13"/>
          <p:cNvSpPr txBox="1"/>
          <p:nvPr/>
        </p:nvSpPr>
        <p:spPr>
          <a:xfrm>
            <a:off x="3340100" y="4546600"/>
            <a:ext cx="4102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培养学习兴趣并进行知识启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3" name="TextBox 14"/>
          <p:cNvSpPr txBox="1"/>
          <p:nvPr/>
        </p:nvSpPr>
        <p:spPr>
          <a:xfrm>
            <a:off x="3340100" y="49784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蒙教育，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4" name="TextBox 15"/>
          <p:cNvSpPr txBox="1"/>
          <p:nvPr/>
        </p:nvSpPr>
        <p:spPr>
          <a:xfrm>
            <a:off x="4711700" y="49784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没有考试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5" name="TextBox 16"/>
          <p:cNvSpPr txBox="1"/>
          <p:nvPr/>
        </p:nvSpPr>
        <p:spPr>
          <a:xfrm>
            <a:off x="6096000" y="49784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6" name="TextBox 17"/>
          <p:cNvSpPr txBox="1"/>
          <p:nvPr/>
        </p:nvSpPr>
        <p:spPr>
          <a:xfrm>
            <a:off x="9372600" y="1905000"/>
            <a:ext cx="1828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9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学校教育</a:t>
            </a:r>
            <a:endParaRPr lang="zh-CN" altLang="en-US" sz="3600" b="1">
              <a:solidFill>
                <a:srgbClr val="00009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7" name="TextBox 18"/>
          <p:cNvSpPr txBox="1"/>
          <p:nvPr/>
        </p:nvSpPr>
        <p:spPr>
          <a:xfrm>
            <a:off x="9969500" y="28956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严谨规范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8" name="TextBox 19"/>
          <p:cNvSpPr txBox="1"/>
          <p:nvPr/>
        </p:nvSpPr>
        <p:spPr>
          <a:xfrm>
            <a:off x="7886700" y="3683000"/>
            <a:ext cx="5829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学习基本知识和基本技能（听说读写）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89" name="TextBox 20"/>
          <p:cNvSpPr txBox="1"/>
          <p:nvPr/>
        </p:nvSpPr>
        <p:spPr>
          <a:xfrm>
            <a:off x="8382000" y="4445000"/>
            <a:ext cx="4800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系统学习，需要完成作业。有考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0" name="TextBox 21"/>
          <p:cNvSpPr txBox="1"/>
          <p:nvPr/>
        </p:nvSpPr>
        <p:spPr>
          <a:xfrm>
            <a:off x="8039100" y="47625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试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1" name="TextBox 22"/>
          <p:cNvSpPr txBox="1"/>
          <p:nvPr/>
        </p:nvSpPr>
        <p:spPr>
          <a:xfrm>
            <a:off x="8432800" y="4762500"/>
            <a:ext cx="2387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的任务和压力。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2" name="TextBox 23"/>
          <p:cNvSpPr txBox="1"/>
          <p:nvPr/>
        </p:nvSpPr>
        <p:spPr>
          <a:xfrm>
            <a:off x="660400" y="43815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习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3" name="TextBox 24"/>
          <p:cNvSpPr txBox="1"/>
          <p:nvPr/>
        </p:nvSpPr>
        <p:spPr>
          <a:xfrm>
            <a:off x="1320800" y="47117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学习形式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4" name="TextBox 25"/>
          <p:cNvSpPr txBox="1"/>
          <p:nvPr/>
        </p:nvSpPr>
        <p:spPr>
          <a:xfrm>
            <a:off x="1320800" y="5765800"/>
            <a:ext cx="1358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教育不同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5" name="TextBox 26"/>
          <p:cNvSpPr txBox="1"/>
          <p:nvPr/>
        </p:nvSpPr>
        <p:spPr>
          <a:xfrm>
            <a:off x="3340100" y="5524500"/>
            <a:ext cx="4445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老师像妈妈一样照顾生活起居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6" name="TextBox 27"/>
          <p:cNvSpPr txBox="1"/>
          <p:nvPr/>
        </p:nvSpPr>
        <p:spPr>
          <a:xfrm>
            <a:off x="8077200" y="55245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老师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7" name="TextBox 28"/>
          <p:cNvSpPr txBox="1"/>
          <p:nvPr/>
        </p:nvSpPr>
        <p:spPr>
          <a:xfrm>
            <a:off x="8763000" y="5524500"/>
            <a:ext cx="3784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侧重于学习与品德的教育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8" name="TextBox 29"/>
          <p:cNvSpPr txBox="1"/>
          <p:nvPr/>
        </p:nvSpPr>
        <p:spPr>
          <a:xfrm>
            <a:off x="12560300" y="55245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，生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99" name="TextBox 30"/>
          <p:cNvSpPr txBox="1"/>
          <p:nvPr/>
        </p:nvSpPr>
        <p:spPr>
          <a:xfrm>
            <a:off x="8077200" y="5956300"/>
            <a:ext cx="2730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活照顾相对较少。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0" name="TextBox 31"/>
          <p:cNvSpPr txBox="1"/>
          <p:nvPr/>
        </p:nvSpPr>
        <p:spPr>
          <a:xfrm>
            <a:off x="3314700" y="60198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保教一体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1" name="TextBox 32"/>
          <p:cNvSpPr txBox="1"/>
          <p:nvPr/>
        </p:nvSpPr>
        <p:spPr>
          <a:xfrm>
            <a:off x="3340100" y="67818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小班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2" name="TextBox 33"/>
          <p:cNvSpPr txBox="1"/>
          <p:nvPr/>
        </p:nvSpPr>
        <p:spPr>
          <a:xfrm>
            <a:off x="4025900" y="6781800"/>
            <a:ext cx="342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>
                <a:solidFill>
                  <a:srgbClr val="FF0000"/>
                </a:solidFill>
                <a:latin typeface="TimesNewRomanPSMT"/>
                <a:ea typeface="宋体" panose="02010600030101010101" pitchFamily="2" charset="-122"/>
              </a:rPr>
              <a:t>10</a:t>
            </a:r>
            <a:endParaRPr lang="zh-CN" altLang="en-US" sz="2700">
              <a:solidFill>
                <a:srgbClr val="FF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7203" name="TextBox 34"/>
          <p:cNvSpPr txBox="1"/>
          <p:nvPr/>
        </p:nvSpPr>
        <p:spPr>
          <a:xfrm>
            <a:off x="4368800" y="67818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</a:t>
            </a:r>
            <a:endParaRPr lang="zh-CN" altLang="en-US" sz="27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4" name="TextBox 35"/>
          <p:cNvSpPr txBox="1"/>
          <p:nvPr/>
        </p:nvSpPr>
        <p:spPr>
          <a:xfrm>
            <a:off x="5054600" y="67818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>
                <a:solidFill>
                  <a:srgbClr val="000000"/>
                </a:solidFill>
                <a:latin typeface="TimesNewRomanPSMT"/>
                <a:ea typeface="宋体" panose="02010600030101010101" pitchFamily="2" charset="-122"/>
              </a:rPr>
              <a:t>—</a:t>
            </a:r>
            <a:endParaRPr lang="zh-CN" altLang="en-US" sz="2700">
              <a:solidFill>
                <a:srgbClr val="00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7205" name="TextBox 36"/>
          <p:cNvSpPr txBox="1"/>
          <p:nvPr/>
        </p:nvSpPr>
        <p:spPr>
          <a:xfrm>
            <a:off x="5397500" y="67818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大班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6" name="TextBox 37"/>
          <p:cNvSpPr txBox="1"/>
          <p:nvPr/>
        </p:nvSpPr>
        <p:spPr>
          <a:xfrm>
            <a:off x="6083300" y="6781800"/>
            <a:ext cx="342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>
                <a:solidFill>
                  <a:srgbClr val="FF0000"/>
                </a:solidFill>
                <a:latin typeface="TimesNewRomanPSMT"/>
                <a:ea typeface="宋体" panose="02010600030101010101" pitchFamily="2" charset="-122"/>
              </a:rPr>
              <a:t>20</a:t>
            </a:r>
            <a:endParaRPr lang="zh-CN" altLang="en-US" sz="2700">
              <a:solidFill>
                <a:srgbClr val="FF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7207" name="TextBox 38"/>
          <p:cNvSpPr txBox="1"/>
          <p:nvPr/>
        </p:nvSpPr>
        <p:spPr>
          <a:xfrm>
            <a:off x="6426200" y="67818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</a:t>
            </a:r>
            <a:endParaRPr lang="zh-CN" altLang="en-US" sz="27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8" name="TextBox 39"/>
          <p:cNvSpPr txBox="1"/>
          <p:nvPr/>
        </p:nvSpPr>
        <p:spPr>
          <a:xfrm>
            <a:off x="3416300" y="75819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较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09" name="TextBox 40"/>
          <p:cNvSpPr txBox="1"/>
          <p:nvPr/>
        </p:nvSpPr>
        <p:spPr>
          <a:xfrm>
            <a:off x="3759200" y="75819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自由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0" name="TextBox 41"/>
          <p:cNvSpPr txBox="1"/>
          <p:nvPr/>
        </p:nvSpPr>
        <p:spPr>
          <a:xfrm>
            <a:off x="4445000" y="75819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>
                <a:solidFill>
                  <a:srgbClr val="000000"/>
                </a:solidFill>
                <a:latin typeface="TimesNewRomanPSMT"/>
                <a:ea typeface="宋体" panose="02010600030101010101" pitchFamily="2" charset="-122"/>
              </a:rPr>
              <a:t>, </a:t>
            </a:r>
            <a:endParaRPr lang="zh-CN" altLang="en-US" sz="2700">
              <a:solidFill>
                <a:srgbClr val="00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7211" name="TextBox 42"/>
          <p:cNvSpPr txBox="1"/>
          <p:nvPr/>
        </p:nvSpPr>
        <p:spPr>
          <a:xfrm>
            <a:off x="4622800" y="7581900"/>
            <a:ext cx="2743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鼓励孩子自由发展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2" name="TextBox 43"/>
          <p:cNvSpPr txBox="1"/>
          <p:nvPr/>
        </p:nvSpPr>
        <p:spPr>
          <a:xfrm>
            <a:off x="3340100" y="8547100"/>
            <a:ext cx="4102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多在老师和家长视线范围和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3" name="TextBox 44"/>
          <p:cNvSpPr txBox="1"/>
          <p:nvPr/>
        </p:nvSpPr>
        <p:spPr>
          <a:xfrm>
            <a:off x="3340100" y="8877300"/>
            <a:ext cx="4114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老师的组织范围内与小朋友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4" name="TextBox 45"/>
          <p:cNvSpPr txBox="1"/>
          <p:nvPr/>
        </p:nvSpPr>
        <p:spPr>
          <a:xfrm>
            <a:off x="3340100" y="9309100"/>
            <a:ext cx="1028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交往。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5" name="TextBox 46"/>
          <p:cNvSpPr txBox="1"/>
          <p:nvPr/>
        </p:nvSpPr>
        <p:spPr>
          <a:xfrm>
            <a:off x="698500" y="67437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生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6" name="TextBox 47"/>
          <p:cNvSpPr txBox="1"/>
          <p:nvPr/>
        </p:nvSpPr>
        <p:spPr>
          <a:xfrm>
            <a:off x="584200" y="75819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活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7" name="TextBox 48"/>
          <p:cNvSpPr txBox="1"/>
          <p:nvPr/>
        </p:nvSpPr>
        <p:spPr>
          <a:xfrm>
            <a:off x="1384300" y="67437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时间不同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8" name="TextBox 49"/>
          <p:cNvSpPr txBox="1"/>
          <p:nvPr/>
        </p:nvSpPr>
        <p:spPr>
          <a:xfrm>
            <a:off x="1358900" y="7581900"/>
            <a:ext cx="1701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行为规范不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19" name="TextBox 50"/>
          <p:cNvSpPr txBox="1"/>
          <p:nvPr/>
        </p:nvSpPr>
        <p:spPr>
          <a:xfrm>
            <a:off x="1320800" y="7950200"/>
            <a:ext cx="330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0" name="TextBox 51"/>
          <p:cNvSpPr txBox="1"/>
          <p:nvPr/>
        </p:nvSpPr>
        <p:spPr>
          <a:xfrm>
            <a:off x="1320800" y="8724900"/>
            <a:ext cx="1358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交往不同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1" name="TextBox 52"/>
          <p:cNvSpPr txBox="1"/>
          <p:nvPr/>
        </p:nvSpPr>
        <p:spPr>
          <a:xfrm>
            <a:off x="8077200" y="6819900"/>
            <a:ext cx="914400" cy="36830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>
                <a:solidFill>
                  <a:srgbClr val="FF0000"/>
                </a:solidFill>
                <a:latin typeface="TimesNewRomanPSMT"/>
                <a:ea typeface="宋体" panose="02010600030101010101" pitchFamily="2" charset="-122"/>
              </a:rPr>
              <a:t>40--45</a:t>
            </a:r>
            <a:endParaRPr lang="zh-CN" altLang="en-US" sz="2700">
              <a:solidFill>
                <a:srgbClr val="FF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7222" name="TextBox 53"/>
          <p:cNvSpPr txBox="1"/>
          <p:nvPr/>
        </p:nvSpPr>
        <p:spPr>
          <a:xfrm>
            <a:off x="8991600" y="6819900"/>
            <a:ext cx="685800" cy="36830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</a:t>
            </a:r>
            <a:endParaRPr lang="zh-CN" altLang="en-US" sz="27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3" name="TextBox 54"/>
          <p:cNvSpPr txBox="1"/>
          <p:nvPr/>
        </p:nvSpPr>
        <p:spPr>
          <a:xfrm>
            <a:off x="9677400" y="6819900"/>
            <a:ext cx="2400300" cy="36830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课堂以听课为主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4" name="TextBox 55"/>
          <p:cNvSpPr txBox="1"/>
          <p:nvPr/>
        </p:nvSpPr>
        <p:spPr>
          <a:xfrm>
            <a:off x="8077200" y="7594600"/>
            <a:ext cx="3759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较规范，学校规章严格，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5" name="TextBox 56"/>
          <p:cNvSpPr txBox="1"/>
          <p:nvPr/>
        </p:nvSpPr>
        <p:spPr>
          <a:xfrm>
            <a:off x="11849100" y="7594600"/>
            <a:ext cx="1371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强调纪律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6" name="TextBox 57"/>
          <p:cNvSpPr txBox="1"/>
          <p:nvPr/>
        </p:nvSpPr>
        <p:spPr>
          <a:xfrm>
            <a:off x="8077200" y="7899400"/>
            <a:ext cx="3098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性，服从统一管理。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7" name="TextBox 58"/>
          <p:cNvSpPr txBox="1"/>
          <p:nvPr/>
        </p:nvSpPr>
        <p:spPr>
          <a:xfrm>
            <a:off x="8077200" y="8750300"/>
            <a:ext cx="5143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课间、课外由学生自由支配和小朋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8" name="TextBox 59"/>
          <p:cNvSpPr txBox="1"/>
          <p:nvPr/>
        </p:nvSpPr>
        <p:spPr>
          <a:xfrm>
            <a:off x="8077200" y="91440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友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29" name="TextBox 60"/>
          <p:cNvSpPr txBox="1"/>
          <p:nvPr/>
        </p:nvSpPr>
        <p:spPr>
          <a:xfrm>
            <a:off x="8420100" y="9144000"/>
            <a:ext cx="2057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FF32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交往的独立性</a:t>
            </a:r>
            <a:endParaRPr lang="zh-CN" altLang="en-US" sz="2700" b="1">
              <a:solidFill>
                <a:srgbClr val="FF32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30" name="TextBox 61"/>
          <p:cNvSpPr txBox="1"/>
          <p:nvPr/>
        </p:nvSpPr>
        <p:spPr>
          <a:xfrm>
            <a:off x="10490200" y="9144000"/>
            <a:ext cx="685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强。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231" name="TextBox 62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6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8425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714500" y="457200"/>
            <a:ext cx="9842500" cy="1498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6" name="TextBox 3"/>
          <p:cNvSpPr txBox="1"/>
          <p:nvPr/>
        </p:nvSpPr>
        <p:spPr>
          <a:xfrm>
            <a:off x="2057400" y="774700"/>
            <a:ext cx="9144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问题五：为什么出现“不适应”？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197" name="TextBox 4"/>
          <p:cNvSpPr txBox="1"/>
          <p:nvPr/>
        </p:nvSpPr>
        <p:spPr>
          <a:xfrm>
            <a:off x="3187700" y="2120900"/>
            <a:ext cx="10109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从幼儿园进入小学，只相隔两个月的时间，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198" name="TextBox 5"/>
          <p:cNvSpPr txBox="1"/>
          <p:nvPr/>
        </p:nvSpPr>
        <p:spPr>
          <a:xfrm>
            <a:off x="1993900" y="2717800"/>
            <a:ext cx="11188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在年龄上也只相差几个月，但在个人素质、学习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199" name="TextBox 6"/>
          <p:cNvSpPr txBox="1"/>
          <p:nvPr/>
        </p:nvSpPr>
        <p:spPr>
          <a:xfrm>
            <a:off x="1993900" y="3302000"/>
            <a:ext cx="11188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内容、教育方式、日常生活等方面都形成了一定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200" name="TextBox 7"/>
          <p:cNvSpPr txBox="1"/>
          <p:nvPr/>
        </p:nvSpPr>
        <p:spPr>
          <a:xfrm>
            <a:off x="1993900" y="3898900"/>
            <a:ext cx="10655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的差别，以至孩子在学习道路上突然出现一个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201" name="TextBox 8"/>
          <p:cNvSpPr txBox="1"/>
          <p:nvPr/>
        </p:nvSpPr>
        <p:spPr>
          <a:xfrm>
            <a:off x="1993900" y="4483100"/>
            <a:ext cx="11722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“陡坡”，也就是说他们进入了一个转折点。面对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202" name="TextBox 9"/>
          <p:cNvSpPr txBox="1"/>
          <p:nvPr/>
        </p:nvSpPr>
        <p:spPr>
          <a:xfrm>
            <a:off x="1993900" y="5080000"/>
            <a:ext cx="11188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学前与学校在学习和生活上的反差，小学一年级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203" name="TextBox 10"/>
          <p:cNvSpPr txBox="1"/>
          <p:nvPr/>
        </p:nvSpPr>
        <p:spPr>
          <a:xfrm>
            <a:off x="1993900" y="5664200"/>
            <a:ext cx="1117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在入学初期普遍出现不适应的表现就不足为奇了</a:t>
            </a:r>
            <a:endParaRPr lang="zh-CN" altLang="en-US" sz="4100" b="1">
              <a:solidFill>
                <a:srgbClr val="00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8204" name="TextBox 11"/>
          <p:cNvSpPr txBox="1"/>
          <p:nvPr/>
        </p:nvSpPr>
        <p:spPr>
          <a:xfrm>
            <a:off x="13182600" y="5867400"/>
            <a:ext cx="342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7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205" name="TextBox 12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7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19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6527800" y="7620000"/>
            <a:ext cx="6438900" cy="774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0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866900" y="533400"/>
            <a:ext cx="5232400" cy="90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1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2032000" y="469900"/>
            <a:ext cx="4787900" cy="90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2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2146300" y="1841500"/>
            <a:ext cx="2857500" cy="482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3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8191500" y="1130300"/>
            <a:ext cx="4368800" cy="3238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4" name="TextBox 7"/>
          <p:cNvSpPr txBox="1"/>
          <p:nvPr/>
        </p:nvSpPr>
        <p:spPr>
          <a:xfrm>
            <a:off x="2400300" y="1828800"/>
            <a:ext cx="228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一年级学生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25" name="TextBox 8"/>
          <p:cNvSpPr txBox="1"/>
          <p:nvPr/>
        </p:nvSpPr>
        <p:spPr>
          <a:xfrm>
            <a:off x="3530600" y="27051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6" name="TextBox 9"/>
          <p:cNvSpPr txBox="1"/>
          <p:nvPr/>
        </p:nvSpPr>
        <p:spPr>
          <a:xfrm>
            <a:off x="3530600" y="31623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7" name="TextBox 10"/>
          <p:cNvSpPr txBox="1"/>
          <p:nvPr/>
        </p:nvSpPr>
        <p:spPr>
          <a:xfrm>
            <a:off x="3530600" y="36195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8" name="TextBox 11"/>
          <p:cNvSpPr txBox="1"/>
          <p:nvPr/>
        </p:nvSpPr>
        <p:spPr>
          <a:xfrm>
            <a:off x="3530600" y="40767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9" name="TextBox 12"/>
          <p:cNvSpPr txBox="1"/>
          <p:nvPr/>
        </p:nvSpPr>
        <p:spPr>
          <a:xfrm>
            <a:off x="3530600" y="45339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0" name="TextBox 13"/>
          <p:cNvSpPr txBox="1"/>
          <p:nvPr/>
        </p:nvSpPr>
        <p:spPr>
          <a:xfrm>
            <a:off x="3530600" y="49911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1" name="TextBox 14"/>
          <p:cNvSpPr txBox="1"/>
          <p:nvPr/>
        </p:nvSpPr>
        <p:spPr>
          <a:xfrm>
            <a:off x="3530600" y="54483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2" name="TextBox 15"/>
          <p:cNvSpPr txBox="1"/>
          <p:nvPr/>
        </p:nvSpPr>
        <p:spPr>
          <a:xfrm>
            <a:off x="3530600" y="59055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3" name="TextBox 16"/>
          <p:cNvSpPr txBox="1"/>
          <p:nvPr/>
        </p:nvSpPr>
        <p:spPr>
          <a:xfrm>
            <a:off x="3530600" y="63627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?</a:t>
            </a:r>
            <a:endParaRPr lang="zh-CN" altLang="en-US" sz="30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4" name="TextBox 17"/>
          <p:cNvSpPr txBox="1"/>
          <p:nvPr/>
        </p:nvSpPr>
        <p:spPr>
          <a:xfrm>
            <a:off x="4051300" y="2705100"/>
            <a:ext cx="3835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上课坐不住，随便下位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35" name="TextBox 18"/>
          <p:cNvSpPr txBox="1"/>
          <p:nvPr/>
        </p:nvSpPr>
        <p:spPr>
          <a:xfrm>
            <a:off x="4051300" y="3162300"/>
            <a:ext cx="3835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书写困难（不会执笔）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36" name="TextBox 19"/>
          <p:cNvSpPr txBox="1"/>
          <p:nvPr/>
        </p:nvSpPr>
        <p:spPr>
          <a:xfrm>
            <a:off x="4051300" y="3619500"/>
            <a:ext cx="3441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写作业拖沓、速度慢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37" name="TextBox 20"/>
          <p:cNvSpPr txBox="1"/>
          <p:nvPr/>
        </p:nvSpPr>
        <p:spPr>
          <a:xfrm>
            <a:off x="4051300" y="4076700"/>
            <a:ext cx="1917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不会记作业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38" name="TextBox 21"/>
          <p:cNvSpPr txBox="1"/>
          <p:nvPr/>
        </p:nvSpPr>
        <p:spPr>
          <a:xfrm>
            <a:off x="4051300" y="4533900"/>
            <a:ext cx="267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不会做“值日”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39" name="TextBox 22"/>
          <p:cNvSpPr txBox="1"/>
          <p:nvPr/>
        </p:nvSpPr>
        <p:spPr>
          <a:xfrm>
            <a:off x="4051300" y="4991100"/>
            <a:ext cx="3454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不知“考试”是何物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40" name="TextBox 23"/>
          <p:cNvSpPr txBox="1"/>
          <p:nvPr/>
        </p:nvSpPr>
        <p:spPr>
          <a:xfrm>
            <a:off x="4051300" y="5448300"/>
            <a:ext cx="1524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丢三落四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41" name="TextBox 24"/>
          <p:cNvSpPr txBox="1"/>
          <p:nvPr/>
        </p:nvSpPr>
        <p:spPr>
          <a:xfrm>
            <a:off x="4051300" y="5905500"/>
            <a:ext cx="4216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上课期间频繁如厕、喝水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42" name="TextBox 25"/>
          <p:cNvSpPr txBox="1"/>
          <p:nvPr/>
        </p:nvSpPr>
        <p:spPr>
          <a:xfrm>
            <a:off x="4051300" y="6362700"/>
            <a:ext cx="3835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上课、下课傻傻分不清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43" name="TextBox 26"/>
          <p:cNvSpPr txBox="1"/>
          <p:nvPr/>
        </p:nvSpPr>
        <p:spPr>
          <a:xfrm>
            <a:off x="4686300" y="6832600"/>
            <a:ext cx="1219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……</a:t>
            </a:r>
            <a:endParaRPr lang="zh-CN" altLang="en-US" sz="48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44" name="TextBox 27"/>
          <p:cNvSpPr txBox="1"/>
          <p:nvPr/>
        </p:nvSpPr>
        <p:spPr>
          <a:xfrm>
            <a:off x="6743700" y="7569200"/>
            <a:ext cx="6096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300" b="1" i="1">
                <a:solidFill>
                  <a:srgbClr val="FF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到底该怎么办呢？</a:t>
            </a:r>
            <a:endParaRPr lang="zh-CN" altLang="en-US" sz="6300" b="1" i="1">
              <a:solidFill>
                <a:srgbClr val="FF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45" name="TextBox 28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8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866900" y="533400"/>
            <a:ext cx="5232400" cy="90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2032000" y="469900"/>
            <a:ext cx="4787900" cy="90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5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7061200" y="711200"/>
            <a:ext cx="5156200" cy="469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6" name="TextBox 5"/>
          <p:cNvSpPr txBox="1"/>
          <p:nvPr/>
        </p:nvSpPr>
        <p:spPr>
          <a:xfrm>
            <a:off x="7315200" y="685800"/>
            <a:ext cx="4584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我的孩子，自从上了学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7" name="TextBox 6"/>
          <p:cNvSpPr txBox="1"/>
          <p:nvPr/>
        </p:nvSpPr>
        <p:spPr>
          <a:xfrm>
            <a:off x="2184400" y="1752600"/>
            <a:ext cx="190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1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48" name="TextBox 7"/>
          <p:cNvSpPr txBox="1"/>
          <p:nvPr/>
        </p:nvSpPr>
        <p:spPr>
          <a:xfrm>
            <a:off x="2387600" y="1752600"/>
            <a:ext cx="9994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、我的孩子在幼儿园可聪明了，怎么上了学什么也跟不上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49" name="TextBox 8"/>
          <p:cNvSpPr txBox="1"/>
          <p:nvPr/>
        </p:nvSpPr>
        <p:spPr>
          <a:xfrm>
            <a:off x="2705100" y="2133600"/>
            <a:ext cx="6794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呀？什么也不懂？跟“小傻瓜”一样！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0" name="TextBox 9"/>
          <p:cNvSpPr txBox="1"/>
          <p:nvPr/>
        </p:nvSpPr>
        <p:spPr>
          <a:xfrm>
            <a:off x="2184400" y="2616200"/>
            <a:ext cx="190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2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1" name="TextBox 10"/>
          <p:cNvSpPr txBox="1"/>
          <p:nvPr/>
        </p:nvSpPr>
        <p:spPr>
          <a:xfrm>
            <a:off x="2387600" y="2616200"/>
            <a:ext cx="9994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、他在幼儿园里很受老师的赞许，可是小学老师似乎不太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2" name="TextBox 11"/>
          <p:cNvSpPr txBox="1"/>
          <p:nvPr/>
        </p:nvSpPr>
        <p:spPr>
          <a:xfrm>
            <a:off x="2705100" y="2997200"/>
            <a:ext cx="2794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看重我的小孩。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3" name="TextBox 12"/>
          <p:cNvSpPr txBox="1"/>
          <p:nvPr/>
        </p:nvSpPr>
        <p:spPr>
          <a:xfrm>
            <a:off x="2184400" y="34798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3.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4" name="TextBox 13"/>
          <p:cNvSpPr txBox="1"/>
          <p:nvPr/>
        </p:nvSpPr>
        <p:spPr>
          <a:xfrm>
            <a:off x="2590800" y="3479800"/>
            <a:ext cx="9994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老师和我的联系不如幼儿园时候多，我都不知道儿子在学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5" name="TextBox 14"/>
          <p:cNvSpPr txBox="1"/>
          <p:nvPr/>
        </p:nvSpPr>
        <p:spPr>
          <a:xfrm>
            <a:off x="2705100" y="3860800"/>
            <a:ext cx="2400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校里怎么样。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6" name="TextBox 15"/>
          <p:cNvSpPr txBox="1"/>
          <p:nvPr/>
        </p:nvSpPr>
        <p:spPr>
          <a:xfrm>
            <a:off x="2184400" y="43434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4.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7" name="TextBox 16"/>
          <p:cNvSpPr txBox="1"/>
          <p:nvPr/>
        </p:nvSpPr>
        <p:spPr>
          <a:xfrm>
            <a:off x="2590800" y="4343400"/>
            <a:ext cx="9994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在学校里总和小同学有这样那样的矛盾，回来就哭。烦死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8" name="TextBox 17"/>
          <p:cNvSpPr txBox="1"/>
          <p:nvPr/>
        </p:nvSpPr>
        <p:spPr>
          <a:xfrm>
            <a:off x="2705100" y="4724400"/>
            <a:ext cx="1193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人了。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9" name="TextBox 18"/>
          <p:cNvSpPr txBox="1"/>
          <p:nvPr/>
        </p:nvSpPr>
        <p:spPr>
          <a:xfrm>
            <a:off x="2184400" y="52070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5.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0" name="TextBox 19"/>
          <p:cNvSpPr txBox="1"/>
          <p:nvPr/>
        </p:nvSpPr>
        <p:spPr>
          <a:xfrm>
            <a:off x="2590800" y="5207000"/>
            <a:ext cx="7200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我都不知道怎么教他做作业，我都不懂。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1" name="TextBox 20"/>
          <p:cNvSpPr txBox="1"/>
          <p:nvPr/>
        </p:nvSpPr>
        <p:spPr>
          <a:xfrm>
            <a:off x="2184400" y="56896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6.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2" name="TextBox 21"/>
          <p:cNvSpPr txBox="1"/>
          <p:nvPr/>
        </p:nvSpPr>
        <p:spPr>
          <a:xfrm>
            <a:off x="2590800" y="5689600"/>
            <a:ext cx="9994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整天要陪着写作业，我那有这么多的时间？不管了，爱怎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3" name="TextBox 22"/>
          <p:cNvSpPr txBox="1"/>
          <p:nvPr/>
        </p:nvSpPr>
        <p:spPr>
          <a:xfrm>
            <a:off x="2705100" y="6070600"/>
            <a:ext cx="2794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么样怎么样吧！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4" name="TextBox 23"/>
          <p:cNvSpPr txBox="1"/>
          <p:nvPr/>
        </p:nvSpPr>
        <p:spPr>
          <a:xfrm>
            <a:off x="2184400" y="65532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7.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5" name="TextBox 24"/>
          <p:cNvSpPr txBox="1"/>
          <p:nvPr/>
        </p:nvSpPr>
        <p:spPr>
          <a:xfrm>
            <a:off x="2590800" y="6553200"/>
            <a:ext cx="9194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成绩怎么这么差？这才小学一年级，要不要找家教？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6" name="TextBox 25"/>
          <p:cNvSpPr txBox="1"/>
          <p:nvPr/>
        </p:nvSpPr>
        <p:spPr>
          <a:xfrm>
            <a:off x="2184400" y="70358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8.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7" name="TextBox 26"/>
          <p:cNvSpPr txBox="1"/>
          <p:nvPr/>
        </p:nvSpPr>
        <p:spPr>
          <a:xfrm>
            <a:off x="2590800" y="7035800"/>
            <a:ext cx="9994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孩子经常发脾气，不喜欢上学，也不想上学。愁死我了！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8" name="TextBox 27"/>
          <p:cNvSpPr txBox="1"/>
          <p:nvPr/>
        </p:nvSpPr>
        <p:spPr>
          <a:xfrm>
            <a:off x="2184400" y="7505700"/>
            <a:ext cx="393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9.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69" name="TextBox 28"/>
          <p:cNvSpPr txBox="1"/>
          <p:nvPr/>
        </p:nvSpPr>
        <p:spPr>
          <a:xfrm>
            <a:off x="2590800" y="7505700"/>
            <a:ext cx="9194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天天赖床，总喊不起来，几乎天天迟到。头疼死了！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70" name="TextBox 29"/>
          <p:cNvSpPr txBox="1"/>
          <p:nvPr/>
        </p:nvSpPr>
        <p:spPr>
          <a:xfrm>
            <a:off x="2184400" y="7988300"/>
            <a:ext cx="596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10.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71" name="TextBox 30"/>
          <p:cNvSpPr txBox="1"/>
          <p:nvPr/>
        </p:nvSpPr>
        <p:spPr>
          <a:xfrm>
            <a:off x="2781300" y="7988300"/>
            <a:ext cx="8394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孩子上小学后，好像更容易生病了，也变瘦了。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72" name="TextBox 31"/>
          <p:cNvSpPr txBox="1"/>
          <p:nvPr/>
        </p:nvSpPr>
        <p:spPr>
          <a:xfrm>
            <a:off x="2184400" y="8458200"/>
            <a:ext cx="596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11.</a:t>
            </a:r>
            <a:endParaRPr lang="zh-CN" altLang="en-US" sz="3100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73" name="TextBox 32"/>
          <p:cNvSpPr txBox="1"/>
          <p:nvPr/>
        </p:nvSpPr>
        <p:spPr>
          <a:xfrm>
            <a:off x="2794000" y="8458200"/>
            <a:ext cx="800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1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……</a:t>
            </a:r>
            <a:endParaRPr lang="zh-CN" altLang="en-US" sz="31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74" name="TextBox 33"/>
          <p:cNvSpPr txBox="1"/>
          <p:nvPr/>
        </p:nvSpPr>
        <p:spPr>
          <a:xfrm>
            <a:off x="12738100" y="9461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9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7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2336800" y="685800"/>
            <a:ext cx="10147300" cy="914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2120900" y="673100"/>
            <a:ext cx="10579100" cy="927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9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6464300" y="1816100"/>
            <a:ext cx="1930400" cy="876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0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6248400" y="1803400"/>
            <a:ext cx="2362200" cy="889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1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6781800" y="2146300"/>
            <a:ext cx="1422400" cy="1409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2" name="图片 8"/>
          <p:cNvPicPr/>
          <p:nvPr/>
        </p:nvPicPr>
        <p:blipFill>
          <a:blip r:embed="rId8"/>
          <a:stretch>
            <a:fillRect/>
          </a:stretch>
        </p:blipFill>
        <p:spPr>
          <a:xfrm>
            <a:off x="7023100" y="5575300"/>
            <a:ext cx="927100" cy="1295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3" name="TextBox 10"/>
          <p:cNvSpPr txBox="1"/>
          <p:nvPr/>
        </p:nvSpPr>
        <p:spPr>
          <a:xfrm>
            <a:off x="4394200" y="3848100"/>
            <a:ext cx="7493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98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陪伴孩子一路走来的是父母，因</a:t>
            </a:r>
            <a:endParaRPr lang="zh-CN" altLang="en-US" sz="4100" b="1">
              <a:solidFill>
                <a:srgbClr val="0098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4" name="TextBox 11"/>
          <p:cNvSpPr txBox="1"/>
          <p:nvPr/>
        </p:nvSpPr>
        <p:spPr>
          <a:xfrm>
            <a:off x="3276600" y="4864100"/>
            <a:ext cx="589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098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此，最需要“衔接”的是</a:t>
            </a:r>
            <a:endParaRPr lang="zh-CN" altLang="en-US" sz="4100" b="1">
              <a:solidFill>
                <a:srgbClr val="0098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5" name="TextBox 12"/>
          <p:cNvSpPr txBox="1"/>
          <p:nvPr/>
        </p:nvSpPr>
        <p:spPr>
          <a:xfrm>
            <a:off x="9169400" y="4864100"/>
            <a:ext cx="1054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100" b="1">
                <a:solidFill>
                  <a:srgbClr val="009800"/>
                </a:solidFill>
                <a:latin typeface="Arial" pitchFamily="34" charset="0"/>
                <a:ea typeface="宋体" panose="02010600030101010101" pitchFamily="2" charset="-122"/>
              </a:rPr>
              <a:t>——</a:t>
            </a:r>
            <a:endParaRPr lang="zh-CN" altLang="en-US" sz="4100" b="1">
              <a:solidFill>
                <a:srgbClr val="0098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6" name="TextBox 13"/>
          <p:cNvSpPr txBox="1"/>
          <p:nvPr/>
        </p:nvSpPr>
        <p:spPr>
          <a:xfrm>
            <a:off x="10388600" y="4597400"/>
            <a:ext cx="1676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32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家长</a:t>
            </a:r>
            <a:endParaRPr lang="zh-CN" altLang="en-US" sz="6600" b="1">
              <a:solidFill>
                <a:srgbClr val="FF32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7" name="TextBox 14"/>
          <p:cNvSpPr txBox="1"/>
          <p:nvPr/>
        </p:nvSpPr>
        <p:spPr>
          <a:xfrm>
            <a:off x="2755900" y="7137400"/>
            <a:ext cx="10083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良好的开端是成功的一半！</a:t>
            </a:r>
            <a:endParaRPr lang="zh-CN" altLang="en-US" sz="6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78" name="TextBox 15"/>
          <p:cNvSpPr txBox="1"/>
          <p:nvPr/>
        </p:nvSpPr>
        <p:spPr>
          <a:xfrm>
            <a:off x="12585700" y="9461500"/>
            <a:ext cx="2921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10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1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879600" y="317500"/>
            <a:ext cx="10642600" cy="186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2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3429000" y="2654300"/>
            <a:ext cx="3302000" cy="469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3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3479800" y="3797300"/>
            <a:ext cx="3314700" cy="469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4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3530600" y="4940300"/>
            <a:ext cx="4241800" cy="469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5" name="TextBox 6"/>
          <p:cNvSpPr txBox="1"/>
          <p:nvPr/>
        </p:nvSpPr>
        <p:spPr>
          <a:xfrm>
            <a:off x="1714500" y="825500"/>
            <a:ext cx="1097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问题四：“幼小衔接”我们该做些什么？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2296" name="TextBox 7"/>
          <p:cNvSpPr txBox="1"/>
          <p:nvPr/>
        </p:nvSpPr>
        <p:spPr>
          <a:xfrm>
            <a:off x="3670300" y="2641600"/>
            <a:ext cx="2743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一、心理准备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7" name="TextBox 8"/>
          <p:cNvSpPr txBox="1"/>
          <p:nvPr/>
        </p:nvSpPr>
        <p:spPr>
          <a:xfrm>
            <a:off x="3721100" y="3784600"/>
            <a:ext cx="2743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二、常识准备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8" name="TextBox 9"/>
          <p:cNvSpPr txBox="1"/>
          <p:nvPr/>
        </p:nvSpPr>
        <p:spPr>
          <a:xfrm>
            <a:off x="3784600" y="4927600"/>
            <a:ext cx="3670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三、树立规则意识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9" name="TextBox 10"/>
          <p:cNvSpPr txBox="1"/>
          <p:nvPr/>
        </p:nvSpPr>
        <p:spPr>
          <a:xfrm>
            <a:off x="12611100" y="9461500"/>
            <a:ext cx="2667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11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7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5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51000" y="431800"/>
            <a:ext cx="9956800" cy="1524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6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2032000" y="2222500"/>
            <a:ext cx="3314700" cy="469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7" name="TextBox 4"/>
          <p:cNvSpPr txBox="1"/>
          <p:nvPr/>
        </p:nvSpPr>
        <p:spPr>
          <a:xfrm>
            <a:off x="1447800" y="774700"/>
            <a:ext cx="10363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FF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问题六：“幼小衔接”具体该怎么做？</a:t>
            </a:r>
            <a:endParaRPr lang="zh-CN" altLang="en-US" sz="4800" b="1">
              <a:solidFill>
                <a:srgbClr val="FF00FF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3318" name="TextBox 5"/>
          <p:cNvSpPr txBox="1"/>
          <p:nvPr/>
        </p:nvSpPr>
        <p:spPr>
          <a:xfrm>
            <a:off x="2273300" y="2209800"/>
            <a:ext cx="2743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一、心理准备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9" name="TextBox 6"/>
          <p:cNvSpPr txBox="1"/>
          <p:nvPr/>
        </p:nvSpPr>
        <p:spPr>
          <a:xfrm>
            <a:off x="3263900" y="2794000"/>
            <a:ext cx="9753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0065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用愉快的语调谈论上学的事情，激发</a:t>
            </a:r>
            <a:endParaRPr lang="zh-CN" altLang="en-US" sz="4800">
              <a:solidFill>
                <a:srgbClr val="0065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3320" name="TextBox 7"/>
          <p:cNvSpPr txBox="1"/>
          <p:nvPr/>
        </p:nvSpPr>
        <p:spPr>
          <a:xfrm>
            <a:off x="2057400" y="3390900"/>
            <a:ext cx="11582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0065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孩子上学的兴趣，建立孩子上学的自信心。</a:t>
            </a:r>
            <a:endParaRPr lang="zh-CN" altLang="en-US" sz="4800">
              <a:solidFill>
                <a:srgbClr val="0065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3321" name="TextBox 8"/>
          <p:cNvSpPr txBox="1"/>
          <p:nvPr/>
        </p:nvSpPr>
        <p:spPr>
          <a:xfrm>
            <a:off x="2057400" y="3975100"/>
            <a:ext cx="1097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0065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解决他们心中的疑虑，使他们及早满怀期</a:t>
            </a:r>
            <a:endParaRPr lang="zh-CN" altLang="en-US" sz="4800">
              <a:solidFill>
                <a:srgbClr val="0065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3322" name="TextBox 9"/>
          <p:cNvSpPr txBox="1"/>
          <p:nvPr/>
        </p:nvSpPr>
        <p:spPr>
          <a:xfrm>
            <a:off x="2057400" y="4572000"/>
            <a:ext cx="1097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0065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盼，而不是焦虑和抗拒“上学”这件事。</a:t>
            </a:r>
            <a:endParaRPr lang="zh-CN" altLang="en-US" sz="4800">
              <a:solidFill>
                <a:srgbClr val="0065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3323" name="TextBox 10"/>
          <p:cNvSpPr txBox="1"/>
          <p:nvPr/>
        </p:nvSpPr>
        <p:spPr>
          <a:xfrm>
            <a:off x="2514600" y="58293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告诉孩子</a:t>
            </a:r>
            <a:endParaRPr lang="zh-CN" altLang="en-US" sz="4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24" name="TextBox 11"/>
          <p:cNvSpPr txBox="1"/>
          <p:nvPr/>
        </p:nvSpPr>
        <p:spPr>
          <a:xfrm>
            <a:off x="4965700" y="5829300"/>
            <a:ext cx="495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NewRomanPSMT"/>
                <a:ea typeface="宋体" panose="02010600030101010101" pitchFamily="2" charset="-122"/>
              </a:rPr>
              <a:t>:  </a:t>
            </a:r>
            <a:endParaRPr lang="zh-CN" altLang="en-US" sz="4800" b="1">
              <a:solidFill>
                <a:srgbClr val="FF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13325" name="TextBox 12"/>
          <p:cNvSpPr txBox="1"/>
          <p:nvPr/>
        </p:nvSpPr>
        <p:spPr>
          <a:xfrm>
            <a:off x="5461000" y="5829300"/>
            <a:ext cx="3670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你能上学真好</a:t>
            </a:r>
            <a:endParaRPr lang="zh-CN" altLang="en-US" sz="4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26" name="TextBox 13"/>
          <p:cNvSpPr txBox="1"/>
          <p:nvPr/>
        </p:nvSpPr>
        <p:spPr>
          <a:xfrm>
            <a:off x="9144000" y="5829300"/>
            <a:ext cx="355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NewRomanPSMT"/>
                <a:ea typeface="宋体" panose="02010600030101010101" pitchFamily="2" charset="-122"/>
              </a:rPr>
              <a:t>! </a:t>
            </a:r>
            <a:endParaRPr lang="zh-CN" altLang="en-US" sz="4800" b="1">
              <a:solidFill>
                <a:srgbClr val="FF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13327" name="TextBox 14"/>
          <p:cNvSpPr txBox="1"/>
          <p:nvPr/>
        </p:nvSpPr>
        <p:spPr>
          <a:xfrm>
            <a:off x="9486900" y="5829300"/>
            <a:ext cx="3670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妈妈祝贺你！</a:t>
            </a:r>
            <a:endParaRPr lang="zh-CN" altLang="en-US" sz="4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28" name="TextBox 15"/>
          <p:cNvSpPr txBox="1"/>
          <p:nvPr/>
        </p:nvSpPr>
        <p:spPr>
          <a:xfrm>
            <a:off x="5562600" y="7010400"/>
            <a:ext cx="1828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你能行</a:t>
            </a:r>
            <a:endParaRPr lang="zh-CN" altLang="en-US" sz="4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29" name="TextBox 16"/>
          <p:cNvSpPr txBox="1"/>
          <p:nvPr/>
        </p:nvSpPr>
        <p:spPr>
          <a:xfrm>
            <a:off x="7391400" y="7010400"/>
            <a:ext cx="355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NewRomanPSMT"/>
                <a:ea typeface="宋体" panose="02010600030101010101" pitchFamily="2" charset="-122"/>
              </a:rPr>
              <a:t>! </a:t>
            </a:r>
            <a:endParaRPr lang="zh-CN" altLang="en-US" sz="4800" b="1">
              <a:solidFill>
                <a:srgbClr val="FF0000"/>
              </a:solidFill>
              <a:latin typeface="TimesNewRomanPSMT"/>
              <a:ea typeface="宋体" panose="02010600030101010101" pitchFamily="2" charset="-122"/>
            </a:endParaRPr>
          </a:p>
        </p:txBody>
      </p:sp>
      <p:sp>
        <p:nvSpPr>
          <p:cNvPr id="13330" name="TextBox 17"/>
          <p:cNvSpPr txBox="1"/>
          <p:nvPr/>
        </p:nvSpPr>
        <p:spPr>
          <a:xfrm>
            <a:off x="7747000" y="7010400"/>
            <a:ext cx="3060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你长大了！</a:t>
            </a:r>
            <a:endParaRPr lang="zh-CN" altLang="en-US" sz="4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31" name="TextBox 18"/>
          <p:cNvSpPr txBox="1"/>
          <p:nvPr/>
        </p:nvSpPr>
        <p:spPr>
          <a:xfrm>
            <a:off x="12585700" y="9461500"/>
            <a:ext cx="2921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12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2446000" cy="9017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https://d.book118.com/556012223112010041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宋体</vt:lpstr>
      <vt:lpstr>黑体</vt:lpstr>
      <vt:lpstr>微软雅黑</vt:lpstr>
      <vt:lpstr>401d0fce83d049649b66585d0050005</vt:lpstr>
      <vt:lpstr>401d0fce83d049649b66585d0030005</vt:lpstr>
      <vt:lpstr>TimesNewRomanPSMT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2024-09-08T07:57:21.331</cp:lastPrinted>
  <dcterms:created xsi:type="dcterms:W3CDTF">2024-09-07T23:57:21Z</dcterms:created>
  <dcterms:modified xsi:type="dcterms:W3CDTF">2024-09-07T23:57:23Z</dcterms:modified>
</cp:coreProperties>
</file>