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GUFPMT+MS-UIGothic"/>
      <p:regular r:id="rId18"/>
    </p:embeddedFont>
    <p:embeddedFont>
      <p:font typeface="JPFEIN+RGEATU+ArialMT"/>
      <p:regular r:id="rId19"/>
    </p:embeddedFont>
    <p:embeddedFont>
      <p:font typeface="EBBEBA+KHKDCG+MicrosoftYaHei-Bold"/>
      <p:regular r:id="rId20"/>
    </p:embeddedFont>
    <p:embeddedFont>
      <p:font typeface="FRPDVL+UJKIQ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74998-B70F-48E0-886B-FEB70E70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AB5C7-B367-4117-9E6B-1EAF4CC4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F2C99-138E-419E-9C95-D7330458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3CCC4-00F8-4E0B-9C86-3ECF77AC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86952-FBF1-4B98-A3A0-4F58D9AC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EF98E-F447-4C1C-8CEB-7C36ED51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E860B-15DC-4347-86CC-4376CC11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30A9E-5827-42DF-A058-FAB7DE15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1DCF8-C466-4EEF-944B-A155CA31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1B38E-FF2A-47EB-BEF3-EBA3DFCD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89105-6D9B-469A-A817-BBF9F2C9B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130450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GUFPMT+MS-UIGothic"/>
                <a:cs typeface="GUFPMT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190836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PFEIN+RGEATU+ArialMT"/>
                <a:cs typeface="JPFEIN+RGEAT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阿里巴巴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24678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PFEIN+RGEATU+ArialMT"/>
                <a:cs typeface="JPFEIN+RGEAT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略管理理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75764" y="302723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PFEIN+RGEATU+ArialMT"/>
                <a:cs typeface="JPFEIN+RGEAT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阿里巴巴企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业战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675764" y="3587305"/>
            <a:ext cx="5140901" cy="1903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PFEIN+RGEATU+ArialMT"/>
                <a:cs typeface="JPFEIN+RGEAT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阿里巴巴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施与控制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PFEIN+RGEATU+ArialMT"/>
                <a:cs typeface="JPFEIN+RGEAT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阿里巴巴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略管理的挑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PFEIN+RGEATU+ArialMT"/>
                <a:cs typeface="JPFEIN+RGEAT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阿里巴巴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GUFPMT+MS-UIGothic"/>
                <a:cs typeface="GUFPMT+MS-UIGothic"/>
              </a:rPr>
              <a:t>略管理案例分析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公司背景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BEBA+KHKDCG+MicrosoftYaHei-Bold"/>
                <a:cs typeface="EBBEBA+KHKDC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BEBA+KHKDCG+MicrosoftYaHei-Bold"/>
                <a:cs typeface="EBBEBA+KHKDC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BEBA+KHKDCG+MicrosoftYaHei-Bold"/>
                <a:cs typeface="EBBEBA+KHKDC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BEBA+KHKDCG+MicrosoftYaHei-Bold"/>
                <a:cs typeface="EBBEBA+KHKDCG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3439" y="4839708"/>
            <a:ext cx="219294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1999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年，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立阿里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巴巴，以</a:t>
            </a: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B2B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平台起家。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15144" y="4839708"/>
            <a:ext cx="2192941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2014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年，在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纽约证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券交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易所上市，成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全球最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模的</a:t>
            </a: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IPO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25545" y="5011158"/>
            <a:ext cx="231964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2003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年，推出淘宝网，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入</a:t>
            </a: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C2C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务领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011158"/>
            <a:ext cx="212865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RPDVL+UJKIQW+MicrosoftYaHei"/>
                <a:cs typeface="FRPDVL+UJKIQW+MicrosoftYaHei"/>
              </a:rPr>
              <a:t>2004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年，推出支付宝，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017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开启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支付新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GUFPMT+MS-UIGothic"/>
                <a:cs typeface="GUFPMT+MS-UIGothic"/>
              </a:rPr>
              <a:t>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范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304" y="1442458"/>
            <a:ext cx="248459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RPDVL+UJKIQW+MicrosoftYaHei"/>
                <a:cs typeface="FRPDVL+UJKIQW+MicrosoftYaHei"/>
              </a:rPr>
              <a:t>B2B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：阿里巴巴国</a:t>
            </a:r>
          </a:p>
          <a:p>
            <a:pPr marL="42798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站、</a:t>
            </a:r>
            <a:r>
              <a:rPr sz="1500">
                <a:solidFill>
                  <a:srgbClr val="F7F7F7"/>
                </a:solidFill>
                <a:latin typeface="FRPDVL+UJKIQW+MicrosoftYaHei"/>
                <a:cs typeface="FRPDVL+UJKIQW+MicrosoftYaHei"/>
              </a:rPr>
              <a:t>1688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90259" y="263526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7285" y="2719442"/>
            <a:ext cx="242918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RPDVL+UJKIQW+MicrosoftYaHei"/>
                <a:cs typeface="FRPDVL+UJKIQW+MicrosoftYaHei"/>
              </a:rPr>
              <a:t>C2C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：淘宝网、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闲</a:t>
            </a:r>
          </a:p>
          <a:p>
            <a:pPr marL="850264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15044" y="2787388"/>
            <a:ext cx="242012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FRPDVL+UJKIQW+MicrosoftYaHei"/>
                <a:cs typeface="FRPDVL+UJKIQW+MicrosoftYaHei"/>
              </a:rPr>
              <a:t>B2C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：天猫、全球</a:t>
            </a:r>
          </a:p>
          <a:p>
            <a:pPr marL="65531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通等。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37025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08240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6575" y="4979408"/>
            <a:ext cx="237217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金融：支付宝、余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宝、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蚂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蚁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金服等。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475990" y="500508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13419" y="5005084"/>
            <a:ext cx="9864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05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654540" y="5067672"/>
            <a:ext cx="184100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物流：菜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鸟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企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RPDVL+UJKIQW+MicrosoftYaHei"/>
                <a:cs typeface="FRPDVL+UJKIQ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客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第一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合作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拥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抱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8C8C8C"/>
                </a:solidFill>
                <a:latin typeface="GUFPMT+MS-UIGothic"/>
                <a:cs typeface="GUFPMT+MS-UIGothic"/>
              </a:rPr>
              <a:t>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诚</a:t>
            </a:r>
            <a:r>
              <a:rPr sz="1550">
                <a:solidFill>
                  <a:srgbClr val="8C8C8C"/>
                </a:solidFill>
                <a:latin typeface="GUFPMT+MS-UIGothic"/>
                <a:cs typeface="GUFPMT+MS-UIGothic"/>
              </a:rPr>
              <a:t>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把客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放在首位，以客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需求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为导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向。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75075" y="5274162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倡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导团队协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作，共同成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52870" y="5274162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不断适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化，勇于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新。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信原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，打造可信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赖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业环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略管理定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C8C8C"/>
                </a:solidFill>
                <a:latin typeface="GUFPMT+MS-UIGothic"/>
                <a:cs typeface="GUFPMT+MS-UIGothic"/>
              </a:rPr>
              <a:t>略管理定</a:t>
            </a: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略管理是指企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确定其使命，根据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外部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境和内部条件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定企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的正确落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实现进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谋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划，并依靠企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内部能力将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谋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划和决策付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诸实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施，以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及在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程中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行控制的一个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管理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C8C8C"/>
                </a:solidFill>
                <a:latin typeface="GUFPMT+MS-UIGothic"/>
                <a:cs typeface="GUFPMT+MS-UIGothic"/>
              </a:rPr>
              <a:t>略管理的目的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略管理的目的是通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制定和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施有效的企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略，提高企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争力和盈利能力，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展目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8C8C8C"/>
                </a:solidFill>
                <a:latin typeface="GUFPMT+MS-UIGothic"/>
                <a:cs typeface="GUFPMT+MS-UIGothic"/>
              </a:rPr>
              <a:t>略管理的特点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2458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略管理具有全局性、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长远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性、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争性、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性和系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性等特点，是企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管理的核心和灵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73199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略管理的重要性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提高企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业竞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提升企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价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有效的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略管理能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帮助企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在激烈的市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争中脱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颖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而出，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得更大的市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有效的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略管理能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提升企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和社会价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的品牌形象和社会影响力。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实现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企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目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应对</a:t>
            </a:r>
            <a:r>
              <a:rPr sz="1550" spc="25">
                <a:solidFill>
                  <a:srgbClr val="8C8C8C"/>
                </a:solidFill>
                <a:latin typeface="GUFPMT+MS-UIGothic"/>
                <a:cs typeface="GUFPMT+MS-UIGothic"/>
              </a:rPr>
              <a:t>市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场变</a:t>
            </a:r>
            <a:r>
              <a:rPr sz="1550">
                <a:solidFill>
                  <a:srgbClr val="8C8C8C"/>
                </a:solidFill>
                <a:latin typeface="GUFPMT+MS-UIGothic"/>
                <a:cs typeface="GUFPMT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891276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制定和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略，企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能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更加明确自己的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展目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并采取有效的措施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实现这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些目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有效的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略管理能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帮助企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557373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化和不确定性因素，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整自己的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策略和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模式。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略管理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634" y="1644412"/>
            <a:ext cx="2400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8C8C8C"/>
                </a:solidFill>
                <a:latin typeface="GUFPMT+MS-UIGothic"/>
                <a:cs typeface="GUFPMT+MS-UIGothic"/>
              </a:rPr>
              <a:t>确定企</a:t>
            </a:r>
            <a:r>
              <a:rPr sz="1800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1800">
                <a:solidFill>
                  <a:srgbClr val="8C8C8C"/>
                </a:solidFill>
                <a:latin typeface="GUFPMT+MS-UIGothic"/>
                <a:cs typeface="GUFPMT+MS-UIGothic"/>
              </a:rPr>
              <a:t>使命和愿景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3530" y="1626877"/>
            <a:ext cx="1635226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制定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略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1700">
                <a:solidFill>
                  <a:srgbClr val="8C8C8C"/>
                </a:solidFill>
                <a:latin typeface="GUFPMT+MS-UIGothic"/>
                <a:cs typeface="GUFPMT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36230" y="1978512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根据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制定具体的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包括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划、市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划、投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2634" y="2043283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明确企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的使命、愿景和核心价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2634" y="2426187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展提供指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和方向。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3850" y="3305182"/>
            <a:ext cx="3088444" cy="14281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分析外部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环</a:t>
            </a: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境和内部条件</a:t>
            </a:r>
          </a:p>
          <a:p>
            <a:pPr marL="0" marR="0">
              <a:lnSpc>
                <a:spcPts val="1350"/>
              </a:lnSpc>
              <a:spcBef>
                <a:spcPts val="1228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收集和分析企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内外部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境的信息，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了解市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态势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、政策法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等因素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的影响。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411209" y="3305182"/>
            <a:ext cx="1635226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1700" spc="23">
                <a:solidFill>
                  <a:srgbClr val="8C8C8C"/>
                </a:solidFill>
                <a:latin typeface="GUFPMT+MS-UIGothic"/>
                <a:cs typeface="GUFPMT+MS-UIGothic"/>
              </a:rPr>
              <a:t>施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略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1700">
                <a:solidFill>
                  <a:srgbClr val="8C8C8C"/>
                </a:solidFill>
                <a:latin typeface="GUFPMT+MS-UIGothic"/>
                <a:cs typeface="GUFPMT+MS-UIGothic"/>
              </a:rPr>
              <a:t>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39150" y="3661263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过组织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架构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整、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源配置、人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培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等方式，将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诸实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62634" y="4978407"/>
            <a:ext cx="1635226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设</a:t>
            </a:r>
            <a:r>
              <a:rPr sz="1700" spc="23">
                <a:solidFill>
                  <a:srgbClr val="8C8C8C"/>
                </a:solidFill>
                <a:latin typeface="GUFPMT+MS-UIGothic"/>
                <a:cs typeface="GUFPMT+MS-UIGothic"/>
              </a:rPr>
              <a:t>定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略目</a:t>
            </a:r>
            <a:r>
              <a:rPr sz="17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06055" y="4978407"/>
            <a:ext cx="1416087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监</a:t>
            </a:r>
            <a:r>
              <a:rPr sz="1700" spc="25">
                <a:solidFill>
                  <a:srgbClr val="8C8C8C"/>
                </a:solidFill>
                <a:latin typeface="GUFPMT+MS-UIGothic"/>
                <a:cs typeface="GUFPMT+MS-UIGothic"/>
              </a:rPr>
              <a:t>控与</a:t>
            </a:r>
            <a:r>
              <a:rPr sz="1700" spc="25">
                <a:solidFill>
                  <a:srgbClr val="8C8C8C"/>
                </a:solidFill>
                <a:latin typeface="SimSun"/>
                <a:cs typeface="SimSun"/>
              </a:rPr>
              <a:t>评</a:t>
            </a:r>
            <a:r>
              <a:rPr sz="1700">
                <a:solidFill>
                  <a:srgbClr val="8C8C8C"/>
                </a:solidFill>
                <a:latin typeface="GUFPMT+MS-UIGothic"/>
                <a:cs typeface="GUFPMT+MS-UIGothic"/>
              </a:rPr>
              <a:t>估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62634" y="5338933"/>
            <a:ext cx="295751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根据外部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境和内部条件的分析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果，制定具体的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，包括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、市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、技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850505" y="5338933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划的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施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程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控和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估，及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和解决存在的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确保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略目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市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定位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BEBA+KHKDCG+MicrosoftYaHei-Bold"/>
                <a:cs typeface="EBBEBA+KHKDC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BEBA+KHKDCG+MicrosoftYaHei-Bold"/>
                <a:cs typeface="EBBEBA+KHKDC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BEBA+KHKDCG+MicrosoftYaHei-Bold"/>
                <a:cs typeface="EBBEBA+KHKDC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GUFPMT+MS-UIGothic"/>
                <a:cs typeface="GUFPMT+MS-UIGothic"/>
              </a:rPr>
              <a:t>定位明确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GUFPMT+MS-UIGothic"/>
                <a:cs typeface="GUFPMT+MS-UIGothic"/>
              </a:rPr>
              <a:t>地域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扩张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GUFPMT+MS-UIGothic"/>
                <a:cs typeface="GUFPMT+MS-UIGothic"/>
              </a:rPr>
              <a:t>客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8C8C8C"/>
                </a:solidFill>
                <a:latin typeface="GUFPMT+MS-UIGothic"/>
                <a:cs typeface="GUFPMT+MS-UIGothic"/>
              </a:rPr>
              <a:t>群体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细</a:t>
            </a:r>
            <a:r>
              <a:rPr sz="2000">
                <a:solidFill>
                  <a:srgbClr val="8C8C8C"/>
                </a:solidFill>
                <a:latin typeface="GUFPMT+MS-UIGothic"/>
                <a:cs typeface="GUFPMT+MS-UIGothic"/>
              </a:rPr>
              <a:t>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阿里巴巴始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终坚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中小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提供服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，致力于打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造全球最大的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子商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平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从中国市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起步，逐步拓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展至全球，通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和合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作等方式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入国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不同行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模的企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，提供个性化的服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解决方案。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争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8C8C8C"/>
                </a:solidFill>
                <a:latin typeface="GUFPMT+MS-UIGothic"/>
                <a:cs typeface="GUFPMT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GUFPMT+MS-UIGothic"/>
                <a:cs typeface="GUFPMT+MS-UIGothic"/>
              </a:rPr>
              <a:t>差异化服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不断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新和提供独特的服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的个性化需求，提高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争力。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GUFPMT+MS-UIGothic"/>
                <a:cs typeface="GUFPMT+MS-UIGothic"/>
              </a:rPr>
              <a:t>成本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领</a:t>
            </a:r>
            <a:r>
              <a:rPr sz="2300">
                <a:solidFill>
                  <a:srgbClr val="8C8C8C"/>
                </a:solidFill>
                <a:latin typeface="GUFPMT+MS-UIGothic"/>
                <a:cs typeface="GUFPMT+MS-UIGothic"/>
              </a:rPr>
              <a:t>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化运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效率和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模效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降低成本，以价格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吸引客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GUFPMT+MS-UIGothic"/>
                <a:cs typeface="GUFPMT+MS-UIGothic"/>
              </a:rPr>
              <a:t>合作共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与供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商、物流合作伙伴等建立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密的合作关系，共同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7F7F7"/>
                </a:solidFill>
                <a:latin typeface="GUFPMT+MS-UIGothic"/>
                <a:cs typeface="GUFPMT+MS-UIGothic"/>
              </a:rPr>
              <a:t>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https://d.book118.com/556013045022010051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GUFPMT+MS-UIGothic</vt:lpstr>
      <vt:lpstr>SimSun</vt:lpstr>
      <vt:lpstr>JPFEIN+RGEATU+ArialMT</vt:lpstr>
      <vt:lpstr>Times New Roman</vt:lpstr>
      <vt:lpstr>EBBEBA+KHKDCG+MicrosoftYaHei-Bold</vt:lpstr>
      <vt:lpstr>FRPDVL+UJKIQW+MicrosoftYaHei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2024-09-16T19:12:13.902</cp:lastPrinted>
  <dcterms:created xsi:type="dcterms:W3CDTF">2024-09-16T11:12:13Z</dcterms:created>
  <dcterms:modified xsi:type="dcterms:W3CDTF">2024-09-16T11:12:15Z</dcterms:modified>
</cp:coreProperties>
</file>