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97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7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tags" Target="../tags/tag3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E224B-02E8-4C90-BBFC-60ECF2ADA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F66F1-7140-4119-8507-5D7BA64F8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7FF799-D387-4F84-8FA0-FB9B4758C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8377E3-BC1D-4CB7-9089-A884D87F3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76F95D-572B-4F9C-B8AD-456449835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DDCCC3-0729-4722-A5EF-A1362DECF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7D7506-74E3-4EFF-BEFF-8C828AA75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0D7B07-421A-46A1-83B7-70F7D11B6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C2E723-CF89-479F-8602-A63952B06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EC57B3-9F0A-440D-B73E-1F9675870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49690-D441-462C-9BCF-DDEB699BE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rect l="l" t="t" r="r" b="b"/>
            <a:pathLst>
              <a:path w="2788920" h="3630167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rect l="l" t="t" r="r" b="b"/>
            <a:pathLst>
              <a:path w="3401567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 anchor="t">
            <a:normAutofit/>
          </a:bodyPr>
          <a:lstStyle>
            <a:lvl1pPr algn="l">
              <a:defRPr sz="50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编辑母版标题</a:t>
            </a:r>
            <a:r>
              <a:rPr lang="en-US" altLang="zh-CN">
                <a:sym typeface="+mn-ea"/>
              </a:rPr>
              <a:t>78kckyk</a:t>
            </a:r>
            <a:endParaRPr lang="zh-CN" altLang="en-US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 anchor="ctr">
            <a:normAutofit/>
          </a:bodyPr>
          <a:lstStyle>
            <a:lvl1pPr marL="0" indent="0" algn="ctr">
              <a:buNone/>
              <a:defRPr sz="5400" b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48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4800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4800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8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  <a:cs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rect l="l" t="t" r="r" b="b"/>
            <a:pathLst>
              <a:path w="2788920" h="3630167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48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1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969" r:id="rId2"/>
    <p:sldLayoutId id="2147492970" r:id="rId3"/>
    <p:sldLayoutId id="2147492971" r:id="rId4"/>
    <p:sldLayoutId id="2147492972" r:id="rId5"/>
    <p:sldLayoutId id="2147492973" r:id="rId6"/>
    <p:sldLayoutId id="2147492974" r:id="rId7"/>
    <p:sldLayoutId id="2147492975" r:id="rId8"/>
    <p:sldLayoutId id="2147492976" r:id="rId9"/>
    <p:sldLayoutId id="2147492977" r:id="rId10"/>
    <p:sldLayoutId id="214749297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75000"/>
            </a:schemeClr>
          </a:solidFill>
          <a:latin typeface="+mj-ea"/>
          <a:ea typeface="+mj-ea"/>
          <a:cs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tags" Target="../tags/tag168.xml" /><Relationship Id="rId19" Type="http://schemas.openxmlformats.org/officeDocument/2006/relationships/tags" Target="../tags/tag169.xml" /><Relationship Id="rId2" Type="http://schemas.openxmlformats.org/officeDocument/2006/relationships/tags" Target="../tags/tag152.xml" /><Relationship Id="rId20" Type="http://schemas.openxmlformats.org/officeDocument/2006/relationships/tags" Target="../tags/tag170.xml" /><Relationship Id="rId21" Type="http://schemas.openxmlformats.org/officeDocument/2006/relationships/tags" Target="../tags/tag171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2504504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5313"/>
          </a:bodyPr>
          <a:lstStyle/>
          <a:p>
            <a:r>
              <a:rPr lang="zh-CN" altLang="en-US"/>
              <a:t>妇科疾病的诊疗进展与护理原则指南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8" name="序号"/>
          <p:cNvSpPr txBox="1"/>
          <p:nvPr>
            <p:custDataLst>
              <p:tags r:id="rId3"/>
            </p:custDataLst>
          </p:nvPr>
        </p:nvSpPr>
        <p:spPr>
          <a:xfrm>
            <a:off x="4991549" y="2439352"/>
            <a:ext cx="1244152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01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70" name="项标题"/>
          <p:cNvSpPr txBox="1"/>
          <p:nvPr>
            <p:custDataLst>
              <p:tags r:id="rId4"/>
            </p:custDataLst>
          </p:nvPr>
        </p:nvSpPr>
        <p:spPr>
          <a:xfrm>
            <a:off x="6582927" y="2542475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单击添加目录项标题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72" name="序号"/>
          <p:cNvSpPr txBox="1"/>
          <p:nvPr>
            <p:custDataLst>
              <p:tags r:id="rId5"/>
            </p:custDataLst>
          </p:nvPr>
        </p:nvSpPr>
        <p:spPr>
          <a:xfrm>
            <a:off x="4991549" y="3330507"/>
            <a:ext cx="1244152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02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74" name="项标题"/>
          <p:cNvSpPr txBox="1"/>
          <p:nvPr>
            <p:custDataLst>
              <p:tags r:id="rId6"/>
            </p:custDataLst>
          </p:nvPr>
        </p:nvSpPr>
        <p:spPr>
          <a:xfrm>
            <a:off x="6582927" y="3433630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诊疗进展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76" name="序号"/>
          <p:cNvSpPr txBox="1"/>
          <p:nvPr>
            <p:custDataLst>
              <p:tags r:id="rId7"/>
            </p:custDataLst>
          </p:nvPr>
        </p:nvSpPr>
        <p:spPr>
          <a:xfrm>
            <a:off x="4991549" y="4221662"/>
            <a:ext cx="1244152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03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78" name="项标题"/>
          <p:cNvSpPr txBox="1"/>
          <p:nvPr>
            <p:custDataLst>
              <p:tags r:id="rId8"/>
            </p:custDataLst>
          </p:nvPr>
        </p:nvSpPr>
        <p:spPr>
          <a:xfrm>
            <a:off x="6582927" y="4324785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护理原则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80" name="序号"/>
          <p:cNvSpPr txBox="1"/>
          <p:nvPr>
            <p:custDataLst>
              <p:tags r:id="rId9"/>
            </p:custDataLst>
          </p:nvPr>
        </p:nvSpPr>
        <p:spPr>
          <a:xfrm>
            <a:off x="4991549" y="5112817"/>
            <a:ext cx="1244152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04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82" name="项标题"/>
          <p:cNvSpPr txBox="1"/>
          <p:nvPr>
            <p:custDataLst>
              <p:tags r:id="rId10"/>
            </p:custDataLst>
          </p:nvPr>
        </p:nvSpPr>
        <p:spPr>
          <a:xfrm>
            <a:off x="6582927" y="5215940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诊疗与护理的结合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诊疗进展</a:t>
            </a:r>
            <a:endParaRPr lang="zh-CN" altLang="en-US"/>
          </a:p>
        </p:txBody>
      </p:sp>
      <p:sp>
        <p:nvSpPr>
          <p:cNvPr id="10489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诊疗技术进步</a:t>
            </a:r>
            <a:endParaRPr lang="zh-CN" altLang="en-US"/>
          </a:p>
        </p:txBody>
      </p:sp>
      <p:sp>
        <p:nvSpPr>
          <p:cNvPr id="1049096" name="对角圆角矩形 15"/>
          <p:cNvSpPr/>
          <p:nvPr>
            <p:custDataLst>
              <p:tags r:id="rId2"/>
            </p:custDataLst>
          </p:nvPr>
        </p:nvSpPr>
        <p:spPr>
          <a:xfrm>
            <a:off x="1449259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3"/>
            </p:custDataLst>
          </p:nvPr>
        </p:nvSpPr>
        <p:spPr>
          <a:xfrm>
            <a:off x="1449259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4"/>
            </p:custDataLst>
          </p:nvPr>
        </p:nvSpPr>
        <p:spPr>
          <a:xfrm>
            <a:off x="20148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5"/>
            </p:custDataLst>
          </p:nvPr>
        </p:nvSpPr>
        <p:spPr>
          <a:xfrm>
            <a:off x="20513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放射治疗：精确定位、剂量控制等技术的进步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6"/>
            </p:custDataLst>
          </p:nvPr>
        </p:nvSpPr>
        <p:spPr>
          <a:xfrm>
            <a:off x="1449259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7"/>
            </p:custDataLst>
          </p:nvPr>
        </p:nvSpPr>
        <p:spPr>
          <a:xfrm>
            <a:off x="1449259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8"/>
            </p:custDataLst>
          </p:nvPr>
        </p:nvSpPr>
        <p:spPr>
          <a:xfrm>
            <a:off x="20148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9"/>
            </p:custDataLst>
          </p:nvPr>
        </p:nvSpPr>
        <p:spPr>
          <a:xfrm>
            <a:off x="20513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手术技术：微创手术、机器人手术等先进技术的应用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10"/>
            </p:custDataLst>
          </p:nvPr>
        </p:nvSpPr>
        <p:spPr>
          <a:xfrm>
            <a:off x="1449259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1"/>
            </p:custDataLst>
          </p:nvPr>
        </p:nvSpPr>
        <p:spPr>
          <a:xfrm>
            <a:off x="1449259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2"/>
            </p:custDataLst>
          </p:nvPr>
        </p:nvSpPr>
        <p:spPr>
          <a:xfrm>
            <a:off x="20148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3"/>
            </p:custDataLst>
          </p:nvPr>
        </p:nvSpPr>
        <p:spPr>
          <a:xfrm>
            <a:off x="20513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药物治疗：新型药物的研发和应用，如靶向治疗、免疫治疗等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4"/>
            </p:custDataLst>
          </p:nvPr>
        </p:nvSpPr>
        <p:spPr>
          <a:xfrm>
            <a:off x="1449259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5"/>
            </p:custDataLst>
          </p:nvPr>
        </p:nvSpPr>
        <p:spPr>
          <a:xfrm>
            <a:off x="1449259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6"/>
            </p:custDataLst>
          </p:nvPr>
        </p:nvSpPr>
        <p:spPr>
          <a:xfrm>
            <a:off x="20148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7"/>
            </p:custDataLst>
          </p:nvPr>
        </p:nvSpPr>
        <p:spPr>
          <a:xfrm>
            <a:off x="20513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基因治疗：基因编辑、基因治疗等新技术的应用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新型药物研发</a:t>
            </a:r>
            <a:endParaRPr lang="zh-CN" altLang="en-US"/>
          </a:p>
        </p:txBody>
      </p:sp>
      <p:sp>
        <p:nvSpPr>
          <p:cNvPr id="1049166" name="矩形 38"/>
          <p:cNvSpPr/>
          <p:nvPr>
            <p:custDataLst>
              <p:tags r:id="rId2"/>
            </p:custDataLst>
          </p:nvPr>
        </p:nvSpPr>
        <p:spPr>
          <a:xfrm rot="204112">
            <a:off x="14773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矩形 39"/>
          <p:cNvSpPr/>
          <p:nvPr>
            <p:custDataLst>
              <p:tags r:id="rId3"/>
            </p:custDataLst>
          </p:nvPr>
        </p:nvSpPr>
        <p:spPr>
          <a:xfrm>
            <a:off x="14820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TextBox 2"/>
          <p:cNvSpPr txBox="1"/>
          <p:nvPr>
            <p:custDataLst>
              <p:tags r:id="rId4"/>
            </p:custDataLst>
          </p:nvPr>
        </p:nvSpPr>
        <p:spPr>
          <a:xfrm>
            <a:off x="17193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182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妇科疾病治疗药物的发展历程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2" name="矩形 100"/>
          <p:cNvSpPr/>
          <p:nvPr>
            <p:custDataLst>
              <p:tags r:id="rId5"/>
            </p:custDataLst>
          </p:nvPr>
        </p:nvSpPr>
        <p:spPr>
          <a:xfrm rot="204112">
            <a:off x="6611610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101"/>
          <p:cNvSpPr/>
          <p:nvPr>
            <p:custDataLst>
              <p:tags r:id="rId6"/>
            </p:custDataLst>
          </p:nvPr>
        </p:nvSpPr>
        <p:spPr>
          <a:xfrm>
            <a:off x="66170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TextBox 2"/>
          <p:cNvSpPr txBox="1"/>
          <p:nvPr>
            <p:custDataLst>
              <p:tags r:id="rId7"/>
            </p:custDataLst>
          </p:nvPr>
        </p:nvSpPr>
        <p:spPr>
          <a:xfrm>
            <a:off x="6854974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227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新型药物的作用机制和疗效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8" name="矩形 122"/>
          <p:cNvSpPr/>
          <p:nvPr>
            <p:custDataLst>
              <p:tags r:id="rId8"/>
            </p:custDataLst>
          </p:nvPr>
        </p:nvSpPr>
        <p:spPr>
          <a:xfrm rot="204112">
            <a:off x="14773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123"/>
          <p:cNvSpPr/>
          <p:nvPr>
            <p:custDataLst>
              <p:tags r:id="rId9"/>
            </p:custDataLst>
          </p:nvPr>
        </p:nvSpPr>
        <p:spPr>
          <a:xfrm>
            <a:off x="14820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TextBox 2"/>
          <p:cNvSpPr txBox="1"/>
          <p:nvPr>
            <p:custDataLst>
              <p:tags r:id="rId10"/>
            </p:custDataLst>
          </p:nvPr>
        </p:nvSpPr>
        <p:spPr>
          <a:xfrm>
            <a:off x="17186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227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新型药物的研发难点和挑战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84" name="矩形 89"/>
          <p:cNvSpPr/>
          <p:nvPr>
            <p:custDataLst>
              <p:tags r:id="rId11"/>
            </p:custDataLst>
          </p:nvPr>
        </p:nvSpPr>
        <p:spPr>
          <a:xfrm rot="204112">
            <a:off x="6611610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90"/>
          <p:cNvSpPr/>
          <p:nvPr>
            <p:custDataLst>
              <p:tags r:id="rId12"/>
            </p:custDataLst>
          </p:nvPr>
        </p:nvSpPr>
        <p:spPr>
          <a:xfrm>
            <a:off x="66170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TextBox 2"/>
          <p:cNvSpPr txBox="1"/>
          <p:nvPr>
            <p:custDataLst>
              <p:tags r:id="rId13"/>
            </p:custDataLst>
          </p:nvPr>
        </p:nvSpPr>
        <p:spPr>
          <a:xfrm>
            <a:off x="6853622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182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新型药物的临床应用和疗效评估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临床试验进展</a:t>
            </a:r>
            <a:endParaRPr lang="zh-CN" altLang="en-US"/>
          </a:p>
        </p:txBody>
      </p:sp>
      <p:sp>
        <p:nvSpPr>
          <p:cNvPr id="1049228" name="矩形 3"/>
          <p:cNvSpPr/>
          <p:nvPr>
            <p:custDataLst>
              <p:tags r:id="rId2"/>
            </p:custDataLst>
          </p:nvPr>
        </p:nvSpPr>
        <p:spPr>
          <a:xfrm>
            <a:off x="15628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矩形 13"/>
          <p:cNvSpPr/>
          <p:nvPr>
            <p:custDataLst>
              <p:tags r:id="rId3"/>
            </p:custDataLst>
          </p:nvPr>
        </p:nvSpPr>
        <p:spPr>
          <a:xfrm>
            <a:off x="1028611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文本框 4"/>
          <p:cNvSpPr txBox="1"/>
          <p:nvPr>
            <p:custDataLst>
              <p:tags r:id="rId4"/>
            </p:custDataLst>
          </p:nvPr>
        </p:nvSpPr>
        <p:spPr>
          <a:xfrm>
            <a:off x="18376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临床试验的重要性：验证药物疗效和安全性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5"/>
            </p:custDataLst>
          </p:nvPr>
        </p:nvSpPr>
        <p:spPr>
          <a:xfrm>
            <a:off x="15628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矩形 5"/>
          <p:cNvSpPr/>
          <p:nvPr>
            <p:custDataLst>
              <p:tags r:id="rId6"/>
            </p:custDataLst>
          </p:nvPr>
        </p:nvSpPr>
        <p:spPr>
          <a:xfrm>
            <a:off x="1028611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41"/>
          <p:cNvSpPr txBox="1"/>
          <p:nvPr>
            <p:custDataLst>
              <p:tags r:id="rId7"/>
            </p:custDataLst>
          </p:nvPr>
        </p:nvSpPr>
        <p:spPr>
          <a:xfrm>
            <a:off x="18376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临床试验的分期：I期、II期、III期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8"/>
            </p:custDataLst>
          </p:nvPr>
        </p:nvSpPr>
        <p:spPr>
          <a:xfrm>
            <a:off x="15628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17"/>
          <p:cNvSpPr/>
          <p:nvPr>
            <p:custDataLst>
              <p:tags r:id="rId9"/>
            </p:custDataLst>
          </p:nvPr>
        </p:nvSpPr>
        <p:spPr>
          <a:xfrm>
            <a:off x="1028611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19"/>
          <p:cNvSpPr txBox="1"/>
          <p:nvPr>
            <p:custDataLst>
              <p:tags r:id="rId10"/>
            </p:custDataLst>
          </p:nvPr>
        </p:nvSpPr>
        <p:spPr>
          <a:xfrm>
            <a:off x="18376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临床试验的设计：随机、双盲、安慰剂对照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1"/>
            </p:custDataLst>
          </p:nvPr>
        </p:nvSpPr>
        <p:spPr>
          <a:xfrm>
            <a:off x="15628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矩形 26"/>
          <p:cNvSpPr/>
          <p:nvPr>
            <p:custDataLst>
              <p:tags r:id="rId12"/>
            </p:custDataLst>
          </p:nvPr>
        </p:nvSpPr>
        <p:spPr>
          <a:xfrm>
            <a:off x="1028611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文本框 27"/>
          <p:cNvSpPr txBox="1"/>
          <p:nvPr>
            <p:custDataLst>
              <p:tags r:id="rId13"/>
            </p:custDataLst>
          </p:nvPr>
        </p:nvSpPr>
        <p:spPr>
          <a:xfrm>
            <a:off x="18376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临床试验的结果：有效率、不良反应率、生存率等指标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诊疗标准更新</a:t>
            </a:r>
            <a:endParaRPr lang="zh-CN" altLang="en-US"/>
          </a:p>
        </p:txBody>
      </p:sp>
      <p:sp>
        <p:nvSpPr>
          <p:cNvPr id="10492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4733" y="1551627"/>
            <a:ext cx="842420" cy="245126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5555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8"/>
          <p:cNvSpPr/>
          <p:nvPr>
            <p:custDataLst>
              <p:tags r:id="rId4"/>
            </p:custDataLst>
          </p:nvPr>
        </p:nvSpPr>
        <p:spPr>
          <a:xfrm>
            <a:off x="6435829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9"/>
          <p:cNvSpPr/>
          <p:nvPr>
            <p:custDataLst>
              <p:tags r:id="rId5"/>
            </p:custDataLst>
          </p:nvPr>
        </p:nvSpPr>
        <p:spPr>
          <a:xfrm flipV="1">
            <a:off x="6310270" y="1723246"/>
            <a:ext cx="2451261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632" y="1552258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716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4"/>
          <p:cNvSpPr/>
          <p:nvPr>
            <p:custDataLst>
              <p:tags r:id="rId8"/>
            </p:custDataLst>
          </p:nvPr>
        </p:nvSpPr>
        <p:spPr>
          <a:xfrm>
            <a:off x="820990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5"/>
          <p:cNvSpPr/>
          <p:nvPr>
            <p:custDataLst>
              <p:tags r:id="rId9"/>
            </p:custDataLst>
          </p:nvPr>
        </p:nvSpPr>
        <p:spPr>
          <a:xfrm flipV="1">
            <a:off x="694800" y="172324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0990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妇科疾病的诊疗标准不断更新，以适应新的医学研究和临床实践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5829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诊疗标准的更新有助于提高妇科疾病的诊疗效果，降低并发症和死亡率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8927" y="1564877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0379" y="4295005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1"/>
          <p:cNvSpPr/>
          <p:nvPr>
            <p:custDataLst>
              <p:tags r:id="rId14"/>
            </p:custDataLst>
          </p:nvPr>
        </p:nvSpPr>
        <p:spPr>
          <a:xfrm>
            <a:off x="3700654" y="2364924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2"/>
          <p:cNvSpPr/>
          <p:nvPr>
            <p:custDataLst>
              <p:tags r:id="rId15"/>
            </p:custDataLst>
          </p:nvPr>
        </p:nvSpPr>
        <p:spPr>
          <a:xfrm flipV="1">
            <a:off x="3575094" y="173649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49278" y="1589485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0730" y="4318351"/>
            <a:ext cx="800837" cy="220104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5"/>
          <p:cNvSpPr/>
          <p:nvPr>
            <p:custDataLst>
              <p:tags r:id="rId18"/>
            </p:custDataLst>
          </p:nvPr>
        </p:nvSpPr>
        <p:spPr>
          <a:xfrm>
            <a:off x="9170374" y="2389531"/>
            <a:ext cx="2201045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6"/>
          <p:cNvSpPr/>
          <p:nvPr>
            <p:custDataLst>
              <p:tags r:id="rId19"/>
            </p:custDataLst>
          </p:nvPr>
        </p:nvSpPr>
        <p:spPr>
          <a:xfrm flipV="1">
            <a:off x="9045445" y="1761103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1005" y="3087995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诊疗标准的更新需要医生不断学习和掌握新知识，提高诊疗水平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0654" y="3063388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诊疗标准的更新包括诊断标准、治疗方案、药物选择等方面的改进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护理原则</a:t>
            </a:r>
            <a:endParaRPr lang="zh-CN" altLang="en-US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https://d.book118.com/556025045040010053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30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95.xml><?xml version="1.0" encoding="utf-8"?>
<p:tagLst xmlns:p="http://schemas.openxmlformats.org/presentationml/2006/main">
  <p:tag name="KSO_WM_BEAUTIFY_FLAG" val="#wm#"/>
  <p:tag name="KSO_WM_SLIDE_ID" val="custom20233288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288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8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1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74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Arial"/>
      </a:majorFont>
      <a:minorFont>
        <a:latin typeface="Arial"/>
        <a:ea typeface="汉仪正圆 55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MiSans Heavy</vt:lpstr>
      <vt:lpstr>汉仪正圆-75W</vt:lpstr>
      <vt:lpstr>汉仪正圆 55简</vt:lpstr>
      <vt:lpstr>微软雅黑</vt:lpstr>
      <vt:lpstr>宋体</vt:lpstr>
      <vt:lpstr>Office Theme</vt:lpstr>
      <vt:lpstr>妇科疾病的诊疗进展与护理原则指南</vt:lpstr>
      <vt:lpstr>目录</vt:lpstr>
      <vt:lpstr>添加章节标题</vt:lpstr>
      <vt:lpstr>诊疗进展</vt:lpstr>
      <vt:lpstr>PowerPoint Presentation</vt:lpstr>
      <vt:lpstr>诊疗技术进步</vt:lpstr>
      <vt:lpstr>新型药物研发</vt:lpstr>
      <vt:lpstr>临床试验进展</vt:lpstr>
      <vt:lpstr>诊疗标准更新</vt:lpstr>
      <vt:lpstr>护理原则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2024-09-19T21:26:33.214</cp:lastPrinted>
  <dcterms:created xsi:type="dcterms:W3CDTF">2024-09-19T13:26:33Z</dcterms:created>
  <dcterms:modified xsi:type="dcterms:W3CDTF">2024-09-19T13:26:35Z</dcterms:modified>
</cp:coreProperties>
</file>