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8" r:id="rId2"/>
    <p:sldMasterId id="2147483700" r:id="rId3"/>
    <p:sldMasterId id="2147483704" r:id="rId4"/>
    <p:sldMasterId id="2147483708" r:id="rId5"/>
    <p:sldMasterId id="2147483711" r:id="rId6"/>
  </p:sldMasterIdLst>
  <p:notesMasterIdLst>
    <p:notesMasterId r:id="rId7"/>
  </p:notesMasterIdLst>
  <p:sldIdLst>
    <p:sldId id="259" r:id="rId8"/>
    <p:sldId id="262" r:id="rId9"/>
    <p:sldId id="265" r:id="rId10"/>
    <p:sldId id="268" r:id="rId11"/>
    <p:sldId id="271" r:id="rId12"/>
    <p:sldId id="274" r:id="rId13"/>
    <p:sldId id="277" r:id="rId14"/>
    <p:sldId id="280" r:id="rId15"/>
    <p:sldId id="283" r:id="rId16"/>
    <p:sldId id="286" r:id="rId17"/>
    <p:sldId id="289" r:id="rId18"/>
    <p:sldId id="292" r:id="rId19"/>
    <p:sldId id="295" r:id="rId20"/>
    <p:sldId id="298" r:id="rId21"/>
    <p:sldId id="301" r:id="rId22"/>
    <p:sldId id="304" r:id="rId23"/>
    <p:sldId id="307" r:id="rId24"/>
    <p:sldId id="310" r:id="rId25"/>
    <p:sldId id="313" r:id="rId26"/>
    <p:sldId id="316" r:id="rId27"/>
    <p:sldId id="319" r:id="rId28"/>
    <p:sldId id="322" r:id="rId29"/>
    <p:sldId id="324" r:id="rId30"/>
  </p:sldIdLst>
  <p:sldSz cx="9144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3.xml" /><Relationship Id="rId11" Type="http://schemas.openxmlformats.org/officeDocument/2006/relationships/slide" Target="slides/slide4.xml" /><Relationship Id="rId12" Type="http://schemas.openxmlformats.org/officeDocument/2006/relationships/slide" Target="slides/slide5.xml" /><Relationship Id="rId13" Type="http://schemas.openxmlformats.org/officeDocument/2006/relationships/slide" Target="slides/slide6.xml" /><Relationship Id="rId14" Type="http://schemas.openxmlformats.org/officeDocument/2006/relationships/slide" Target="slides/slide7.xml" /><Relationship Id="rId15" Type="http://schemas.openxmlformats.org/officeDocument/2006/relationships/slide" Target="slides/slide8.xml" /><Relationship Id="rId16" Type="http://schemas.openxmlformats.org/officeDocument/2006/relationships/slide" Target="slides/slide9.xml" /><Relationship Id="rId17" Type="http://schemas.openxmlformats.org/officeDocument/2006/relationships/slide" Target="slides/slide10.xml" /><Relationship Id="rId18" Type="http://schemas.openxmlformats.org/officeDocument/2006/relationships/slide" Target="slides/slide11.xml" /><Relationship Id="rId19" Type="http://schemas.openxmlformats.org/officeDocument/2006/relationships/slide" Target="slides/slide12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3.xml" /><Relationship Id="rId21" Type="http://schemas.openxmlformats.org/officeDocument/2006/relationships/slide" Target="slides/slide14.xml" /><Relationship Id="rId22" Type="http://schemas.openxmlformats.org/officeDocument/2006/relationships/slide" Target="slides/slide15.xml" /><Relationship Id="rId23" Type="http://schemas.openxmlformats.org/officeDocument/2006/relationships/slide" Target="slides/slide16.xml" /><Relationship Id="rId24" Type="http://schemas.openxmlformats.org/officeDocument/2006/relationships/slide" Target="slides/slide17.xml" /><Relationship Id="rId25" Type="http://schemas.openxmlformats.org/officeDocument/2006/relationships/slide" Target="slides/slide18.xml" /><Relationship Id="rId26" Type="http://schemas.openxmlformats.org/officeDocument/2006/relationships/slide" Target="slides/slide19.xml" /><Relationship Id="rId27" Type="http://schemas.openxmlformats.org/officeDocument/2006/relationships/slide" Target="slides/slide20.xml" /><Relationship Id="rId28" Type="http://schemas.openxmlformats.org/officeDocument/2006/relationships/slide" Target="slides/slide21.xml" /><Relationship Id="rId29" Type="http://schemas.openxmlformats.org/officeDocument/2006/relationships/slide" Target="slides/slide22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3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notesMaster" Target="notesMasters/notesMaster1.xml" /><Relationship Id="rId8" Type="http://schemas.openxmlformats.org/officeDocument/2006/relationships/slide" Target="slides/slide1.xml" /><Relationship Id="rId9" Type="http://schemas.openxmlformats.org/officeDocument/2006/relationships/slide" Target="slides/slide2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Relationship Id="rId2" Type="http://schemas.openxmlformats.org/officeDocument/2006/relationships/image" Target="../media/image14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7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Header 1" title="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 title="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3C3118-8EF5-4390-91F8-7100DB2B0F83}" type="datetimeFigureOut">
              <a:t>2024/9/27</a:t>
            </a:fld>
          </a:p>
        </p:txBody>
      </p:sp>
      <p:sp>
        <p:nvSpPr>
          <p:cNvPr id="4" name="SlideImage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sz="1200"/>
            </a:defPPr>
          </a:lstStyle>
          <a:p>
            <a:r>
              <a:rPr smtClean="0"/>
              <a:t>First Level</a:t>
            </a:r>
          </a:p>
          <a:p>
            <a:pPr lvl="1"/>
            <a:r>
              <a:rPr smtClean="0"/>
              <a:t>Second Level</a:t>
            </a:r>
          </a:p>
          <a:p>
            <a:pPr lvl="2"/>
            <a:r>
              <a:rPr smtClean="0"/>
              <a:t>Third level</a:t>
            </a:r>
          </a:p>
          <a:p>
            <a:pPr lvl="3"/>
            <a:r>
              <a:rPr smtClean="0"/>
              <a:t>Fourth level</a:t>
            </a:r>
          </a:p>
          <a:p>
            <a:pPr lvl="4"/>
            <a:r>
              <a:rPr smtClean="0"/>
              <a:t>Fifth level</a:t>
            </a:r>
          </a:p>
        </p:txBody>
      </p:sp>
      <p:sp>
        <p:nvSpPr>
          <p:cNvPr id="6" name="Footer 5" title="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 title=""/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EA24A-527B-4538-A109-57989A95EB15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1、光心：透镜中心叫光心；过光心光线，方向不变。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                    焦</a:t>
            </a:r>
          </a:p>
          <a:p>
            <a:r>
              <a:t>  点到光心距离</a:t>
            </a:r>
          </a:p>
          <a:p>
            <a:r>
              <a:t>  叫做焦距。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判定凸透镜和凹透镜方法：</a:t>
            </a:r>
          </a:p>
          <a:p>
            <a:r>
              <a:t>1、用手摸，中间厚边缘薄是凸透镜，中间薄边缘</a:t>
            </a:r>
          </a:p>
          <a:p>
            <a:r>
              <a:t>     厚是凹透镜；</a:t>
            </a:r>
          </a:p>
          <a:p>
            <a:r>
              <a:t>2、对着太阳光，假如在地面出现一个亮点则是凸</a:t>
            </a:r>
          </a:p>
          <a:p>
            <a:r>
              <a:t>透镜，没有则是凹透镜</a:t>
            </a:r>
          </a:p>
          <a:p>
            <a:r>
              <a:t>3、用平行光检测，对光起会聚作用是凸透镜，对</a:t>
            </a:r>
          </a:p>
          <a:p>
            <a:r>
              <a:t>       光趣发散作用是凹透镜；</a:t>
            </a:r>
          </a:p>
          <a:p>
            <a:r>
              <a:t>4、用光屏检测，能在光屏上展现像是凸透镜，不</a:t>
            </a:r>
          </a:p>
          <a:p>
            <a:r>
              <a:t>       能在光屏上展现像是凹透镜。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结论1:当u&gt;f时,物距u逐步减小时,</a:t>
            </a:r>
          </a:p>
          <a:p>
            <a:r>
              <a:t>像距将逐步______,</a:t>
            </a:r>
          </a:p>
          <a:p>
            <a:r>
              <a:t>        像大小将逐步______.</a:t>
            </a:r>
          </a:p>
          <a:p>
            <a:r>
              <a:t>结论2:当u&lt;f时,物距u逐步减小时,</a:t>
            </a:r>
          </a:p>
          <a:p>
            <a:r>
              <a:t> 像距将逐步______,</a:t>
            </a:r>
          </a:p>
          <a:p>
            <a:r>
              <a:t>         像大小将逐步______.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5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00FEA-245D-41BD-A34D-F8D8A1CEB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A189C-C2AF-4F12-87DD-ED7C4223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6A944-7FD7-4AE7-A4EF-4CDAD66A8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3C7DF-A3BD-4C58-9758-45BE37B72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F6589-14FB-4B67-804D-5813D8C3D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02F1B-7DD4-429D-B6AE-48CA0E16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D4D49-5EBE-4C4F-90A1-5AD21F79D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272AF-03B4-4D93-8C97-F9F280D04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380D8-7842-4EA2-8EAD-B886AEA8B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AB339-8AF4-4FB7-83A8-5347AA7A2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C1DD7-C886-46D2-B68C-11F5FE4F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2050" name=""/>
          <p:cNvGrpSpPr/>
          <p:nvPr/>
        </p:nvGrpSpPr>
        <p:grpSpPr>
          <a:xfrm>
            <a:off x="0" y="3902075"/>
            <a:ext cx="3400425" cy="2949575"/>
            <a:chExt cx="2142" cy="1858"/>
          </a:xfrm>
        </p:grpSpPr>
        <p:sp>
          <p:nvSpPr>
            <p:cNvPr id="2051" name="未知"/>
            <p:cNvSpPr/>
            <p:nvPr/>
          </p:nvSpPr>
          <p:spPr>
            <a:xfrm>
              <a:off x="0" y="50"/>
              <a:ext cx="2142" cy="1804"/>
            </a:xfrm>
            <a:custGeom>
              <a:rect l="l" t="t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2" name="未知"/>
            <p:cNvSpPr/>
            <p:nvPr/>
          </p:nvSpPr>
          <p:spPr>
            <a:xfrm>
              <a:off x="0" y="0"/>
              <a:ext cx="1854" cy="1858"/>
            </a:xfrm>
            <a:custGeom>
              <a:rect l="l" t="t" r="r" b="b"/>
              <a:pathLst>
                <a:path w="1853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3" name="未知"/>
            <p:cNvSpPr/>
            <p:nvPr/>
          </p:nvSpPr>
          <p:spPr>
            <a:xfrm>
              <a:off x="0" y="277"/>
              <a:ext cx="1745" cy="1577"/>
            </a:xfrm>
            <a:custGeom>
              <a:rect l="l" t="t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4" name="未知"/>
            <p:cNvSpPr/>
            <p:nvPr/>
          </p:nvSpPr>
          <p:spPr>
            <a:xfrm>
              <a:off x="0" y="86"/>
              <a:ext cx="1745" cy="1768"/>
            </a:xfrm>
            <a:custGeom>
              <a:rect l="l" t="t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5" name=""/>
            <p:cNvSpPr/>
            <p:nvPr/>
          </p:nvSpPr>
          <p:spPr>
            <a:xfrm>
              <a:off x="209" y="326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6" name=""/>
            <p:cNvSpPr/>
            <p:nvPr/>
          </p:nvSpPr>
          <p:spPr>
            <a:xfrm>
              <a:off x="1536" y="1426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57" name=""/>
            <p:cNvSpPr/>
            <p:nvPr/>
          </p:nvSpPr>
          <p:spPr>
            <a:xfrm>
              <a:off x="791" y="265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2058" name=""/>
          <p:cNvSpPr/>
          <p:nvPr>
            <p:ph type="ctrTitle" sz="quarter"/>
          </p:nvPr>
        </p:nvSpPr>
        <p:spPr>
          <a:xfrm>
            <a:off x="685800" y="1873250"/>
            <a:ext cx="7772400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9" name=""/>
          <p:cNvSpPr/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60" name=""/>
          <p:cNvSpPr/>
          <p:nvPr>
            <p:ph type="dt" sz="quarter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061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5C5EFA8B-D194-4AAF-B52D-786D9685DE3B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062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C4BC1B70-4B9D-4259-AD6D-3AFF7DA44AFA}" type="slidenum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>*</a:t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55EDB21-5A81-4EBE-8896-F5DAFF4E3485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43B870B-CD6C-4DED-9644-9192704EE08F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9A5763D-2B8B-48AA-BE4B-21626301207C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9218" name=""/>
          <p:cNvGrpSpPr/>
          <p:nvPr/>
        </p:nvGrpSpPr>
        <p:grpSpPr>
          <a:xfrm>
            <a:off x="457200" y="2363788"/>
            <a:ext cx="8153400" cy="1600200"/>
            <a:chExt cx="5136" cy="1008"/>
          </a:xfrm>
        </p:grpSpPr>
        <p:sp>
          <p:nvSpPr>
            <p:cNvPr id="9219" name=""/>
            <p:cNvSpPr/>
            <p:nvPr/>
          </p:nvSpPr>
          <p:spPr>
            <a:xfrm>
              <a:off x="3307" y="0"/>
              <a:ext cx="1829" cy="1008"/>
            </a:xfrm>
            <a:custGeom>
              <a:avLst>
                <a:gd name="adj0" fmla="val 81910356"/>
                <a:gd name="adj1" fmla="val 27557833"/>
              </a:avLst>
              <a:gdLst>
                <a:gd name="GT10" fmla="*/ adj0 21600 100000"/>
                <a:gd name="GT11" fmla="*/ adj1 21600 100000"/>
                <a:gd name="GT12" fmla="*/ 21600 w 21912"/>
                <a:gd name="GT13" fmla="+- l GT12 0"/>
                <a:gd name="GT14" fmla="*/ 21600 h 43200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300" y="0"/>
                </a:cxn>
                <a:cxn ang="0">
                  <a:pos x="0" y="43198"/>
                </a:cxn>
                <a:cxn ang="0">
                  <a:pos x="312" y="21600"/>
                </a:cxn>
              </a:cxnLst>
              <a:rect l="l" t="t" r="GT13" b="GT15"/>
              <a:pathLst>
                <a:path w="21912" h="43200" fill="none">
                  <a:moveTo>
                    <a:pt x="300" y="0"/>
                  </a:moveTo>
                  <a:arcTo wR="21600" hR="21600" stAng="-5401910" swAng="10851567"/>
                </a:path>
                <a:path w="21912" h="43200" stroke="0">
                  <a:moveTo>
                    <a:pt x="300" y="0"/>
                  </a:moveTo>
                  <a:arcTo wR="21600" hR="21600" stAng="-5401910" swAng="10851567"/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9220" name=""/>
            <p:cNvSpPr/>
            <p:nvPr/>
          </p:nvSpPr>
          <p:spPr>
            <a:xfrm>
              <a:off x="3260" y="104"/>
              <a:ext cx="1831" cy="800"/>
            </a:xfrm>
            <a:custGeom>
              <a:avLst>
                <a:gd name="adj0" fmla="val 81910361"/>
                <a:gd name="adj1" fmla="val 27567551"/>
              </a:avLst>
              <a:gdLst>
                <a:gd name="GT10" fmla="*/ adj0 21600 100000"/>
                <a:gd name="GT11" fmla="*/ adj1 21600 100000"/>
                <a:gd name="GT12" fmla="*/ 21600 w 21924"/>
                <a:gd name="GT13" fmla="+- l GT12 0"/>
                <a:gd name="GT14" fmla="*/ 21600 h 43200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312" y="0"/>
                </a:cxn>
                <a:cxn ang="0">
                  <a:pos x="0" y="43198"/>
                </a:cxn>
                <a:cxn ang="0">
                  <a:pos x="324" y="21600"/>
                </a:cxn>
              </a:cxnLst>
              <a:rect l="l" t="t" r="GT13" b="GT15"/>
              <a:pathLst>
                <a:path w="21924" h="43200" fill="none">
                  <a:moveTo>
                    <a:pt x="312" y="0"/>
                  </a:moveTo>
                  <a:arcTo wR="21600" hR="21600" stAng="-5401910" swAng="10853477"/>
                </a:path>
                <a:path w="21924" h="43200" stroke="0">
                  <a:moveTo>
                    <a:pt x="312" y="0"/>
                  </a:moveTo>
                  <a:arcTo wR="21600" hR="21600" stAng="-5401910" swAng="10853477"/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9221" name=""/>
            <p:cNvSpPr/>
            <p:nvPr/>
          </p:nvSpPr>
          <p:spPr>
            <a:xfrm>
              <a:off x="3233" y="243"/>
              <a:ext cx="1830" cy="522"/>
            </a:xfrm>
            <a:custGeom>
              <a:avLst>
                <a:gd name="adj0" fmla="val 81910356"/>
                <a:gd name="adj1" fmla="val 27568046"/>
              </a:avLst>
              <a:gdLst>
                <a:gd name="GT10" fmla="*/ adj0 21600 100000"/>
                <a:gd name="GT11" fmla="*/ adj1 21600 100000"/>
                <a:gd name="GT12" fmla="*/ 21600 w 21925"/>
                <a:gd name="GT13" fmla="+- l GT12 0"/>
                <a:gd name="GT14" fmla="*/ 21600 h 43200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313" y="0"/>
                </a:cxn>
                <a:cxn ang="0">
                  <a:pos x="0" y="43198"/>
                </a:cxn>
                <a:cxn ang="0">
                  <a:pos x="325" y="21600"/>
                </a:cxn>
              </a:cxnLst>
              <a:rect l="l" t="t" r="GT13" b="GT15"/>
              <a:pathLst>
                <a:path w="21925" h="43200" fill="none">
                  <a:moveTo>
                    <a:pt x="313" y="0"/>
                  </a:moveTo>
                  <a:arcTo wR="21600" hR="21600" stAng="-5401910" swAng="10853636"/>
                </a:path>
                <a:path w="21925" h="43200" stroke="0">
                  <a:moveTo>
                    <a:pt x="313" y="0"/>
                  </a:moveTo>
                  <a:arcTo wR="21600" hR="21600" stAng="-5401910" swAng="10853636"/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9222" name=""/>
            <p:cNvSpPr/>
            <p:nvPr/>
          </p:nvSpPr>
          <p:spPr>
            <a:xfrm>
              <a:off x="0" y="451"/>
              <a:ext cx="4988" cy="104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9223" name=""/>
          <p:cNvSpPr/>
          <p:nvPr>
            <p:ph type="ctrTitle" sz="quarter"/>
          </p:nvPr>
        </p:nvSpPr>
        <p:spPr>
          <a:xfrm>
            <a:off x="685800" y="14478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b" anchorCtr="0"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1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9224" name=""/>
          <p:cNvSpPr/>
          <p:nvPr>
            <p:ph type="subTitle" sz="quarter" idx="1"/>
          </p:nvPr>
        </p:nvSpPr>
        <p:spPr>
          <a:xfrm>
            <a:off x="1371600" y="37338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9225" name=""/>
          <p:cNvSpPr/>
          <p:nvPr>
            <p:ph type="dt" sz="quarter" idx="2"/>
          </p:nvPr>
        </p:nvSpPr>
        <p:spPr>
          <a:xfrm>
            <a:off x="685800" y="63246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/>
          <a:lstStyle/>
          <a:p>
            <a:pPr lvl="0"/>
            <a:endParaRPr lang="en-US" altLang="zh-CN" sz="1400"/>
          </a:p>
        </p:txBody>
      </p:sp>
      <p:sp>
        <p:nvSpPr>
          <p:cNvPr id="9226" name=""/>
          <p:cNvSpPr/>
          <p:nvPr>
            <p:ph type="ftr" sz="quarter" idx="3"/>
          </p:nvPr>
        </p:nvSpPr>
        <p:spPr>
          <a:xfrm>
            <a:off x="3124200" y="6324600"/>
            <a:ext cx="28956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/>
          <a:lstStyle/>
          <a:p>
            <a:pPr lvl="0" algn="ctr"/>
            <a:fld id="{3FE9D0A3-DE31-472D-BD6D-01F4DED5D89D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9227" name=""/>
          <p:cNvSpPr/>
          <p:nvPr>
            <p:ph type="sldNum" sz="quarter" idx="4"/>
          </p:nvPr>
        </p:nvSpPr>
        <p:spPr>
          <a:xfrm>
            <a:off x="6553200" y="63246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/>
          <a:lstStyle/>
          <a:p>
            <a:pPr lvl="0" algn="r"/>
            <a:fld id="{4139BAD1-9BC0-475C-83A3-8A15669373CA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F4DFDDF-50F1-43EE-B704-7905D3D8803C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10531E6-B034-45B7-87E0-E6049795B8B5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6146" name=""/>
          <p:cNvSpPr/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6147" name="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6148" name=""/>
          <p:cNvSpPr/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614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C517F8C6-5AA0-45E8-8BEB-707DA6CA81A7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150" name=""/>
          <p:cNvSpPr/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CC764277-7B08-459D-A03E-77780926C2C4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89A1059-5954-4543-9835-4858FB0754D5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016B836-4D9E-4FD3-AA87-11FEE2974AC1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9E03A5B-7335-4B98-BD62-A6FA5C888DF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3730445-8AB3-46C8-8FFF-2D3FF7599923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Layout" Target="../slideLayouts/slideLayout17.xml" /><Relationship Id="rId3" Type="http://schemas.openxmlformats.org/officeDocument/2006/relationships/slideLayout" Target="../slideLayouts/slideLayout18.xml" /><Relationship Id="rId4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slideLayout" Target="../slideLayouts/slideLayout20.xml" /><Relationship Id="rId3" Type="http://schemas.openxmlformats.org/officeDocument/2006/relationships/slideLayout" Target="../slideLayouts/slideLayout21.xml" /><Relationship Id="rId4" Type="http://schemas.openxmlformats.org/officeDocument/2006/relationships/image" Target="../media/image2.jpeg" /><Relationship Id="rId5" Type="http://schemas.openxmlformats.org/officeDocument/2006/relationships/theme" Target="../theme/theme5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slideLayout" Target="../slideLayouts/slideLayout23.xml" /><Relationship Id="rId3" Type="http://schemas.openxmlformats.org/officeDocument/2006/relationships/theme" Target="../theme/theme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1026" name=""/>
          <p:cNvGrpSpPr/>
          <p:nvPr/>
        </p:nvGrpSpPr>
        <p:grpSpPr>
          <a:xfrm>
            <a:off x="0" y="3902075"/>
            <a:ext cx="3400425" cy="2949575"/>
            <a:chExt cx="2142" cy="1858"/>
          </a:xfrm>
        </p:grpSpPr>
        <p:sp>
          <p:nvSpPr>
            <p:cNvPr id="1027" name="未知"/>
            <p:cNvSpPr/>
            <p:nvPr/>
          </p:nvSpPr>
          <p:spPr>
            <a:xfrm>
              <a:off x="0" y="50"/>
              <a:ext cx="2142" cy="1804"/>
            </a:xfrm>
            <a:custGeom>
              <a:rect l="l" t="t" r="r" b="b"/>
              <a:pathLst>
                <a:path w="2135" h="1804">
                  <a:moveTo>
                    <a:pt x="329" y="66"/>
                  </a:moveTo>
                  <a:lnTo>
                    <a:pt x="161" y="3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61" y="42"/>
                  </a:lnTo>
                  <a:lnTo>
                    <a:pt x="323" y="78"/>
                  </a:lnTo>
                  <a:lnTo>
                    <a:pt x="556" y="150"/>
                  </a:lnTo>
                  <a:lnTo>
                    <a:pt x="777" y="245"/>
                  </a:lnTo>
                  <a:lnTo>
                    <a:pt x="993" y="365"/>
                  </a:lnTo>
                  <a:lnTo>
                    <a:pt x="1196" y="503"/>
                  </a:lnTo>
                  <a:lnTo>
                    <a:pt x="1381" y="653"/>
                  </a:lnTo>
                  <a:lnTo>
                    <a:pt x="1555" y="827"/>
                  </a:lnTo>
                  <a:lnTo>
                    <a:pt x="1710" y="1019"/>
                  </a:lnTo>
                  <a:lnTo>
                    <a:pt x="1854" y="1229"/>
                  </a:lnTo>
                  <a:lnTo>
                    <a:pt x="1937" y="1366"/>
                  </a:lnTo>
                  <a:lnTo>
                    <a:pt x="2009" y="1510"/>
                  </a:lnTo>
                  <a:lnTo>
                    <a:pt x="2069" y="1654"/>
                  </a:lnTo>
                  <a:lnTo>
                    <a:pt x="2123" y="1804"/>
                  </a:lnTo>
                  <a:lnTo>
                    <a:pt x="2135" y="1804"/>
                  </a:lnTo>
                  <a:lnTo>
                    <a:pt x="2081" y="1654"/>
                  </a:lnTo>
                  <a:lnTo>
                    <a:pt x="2021" y="1510"/>
                  </a:lnTo>
                  <a:lnTo>
                    <a:pt x="1949" y="1366"/>
                  </a:lnTo>
                  <a:lnTo>
                    <a:pt x="1866" y="1223"/>
                  </a:lnTo>
                  <a:lnTo>
                    <a:pt x="1722" y="1013"/>
                  </a:lnTo>
                  <a:lnTo>
                    <a:pt x="1561" y="821"/>
                  </a:lnTo>
                  <a:lnTo>
                    <a:pt x="1387" y="647"/>
                  </a:lnTo>
                  <a:lnTo>
                    <a:pt x="1202" y="491"/>
                  </a:lnTo>
                  <a:lnTo>
                    <a:pt x="999" y="353"/>
                  </a:lnTo>
                  <a:lnTo>
                    <a:pt x="783" y="239"/>
                  </a:lnTo>
                  <a:lnTo>
                    <a:pt x="562" y="138"/>
                  </a:lnTo>
                  <a:lnTo>
                    <a:pt x="329" y="66"/>
                  </a:lnTo>
                  <a:lnTo>
                    <a:pt x="329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28" name="未知"/>
            <p:cNvSpPr/>
            <p:nvPr/>
          </p:nvSpPr>
          <p:spPr>
            <a:xfrm>
              <a:off x="0" y="0"/>
              <a:ext cx="1854" cy="1858"/>
            </a:xfrm>
            <a:custGeom>
              <a:rect l="l" t="t" r="r" b="b"/>
              <a:pathLst>
                <a:path w="1853" h="1858">
                  <a:moveTo>
                    <a:pt x="1854" y="1858"/>
                  </a:moveTo>
                  <a:lnTo>
                    <a:pt x="0" y="1858"/>
                  </a:lnTo>
                  <a:lnTo>
                    <a:pt x="0" y="0"/>
                  </a:lnTo>
                  <a:lnTo>
                    <a:pt x="1854" y="1858"/>
                  </a:lnTo>
                  <a:lnTo>
                    <a:pt x="1854" y="185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189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29" name="未知"/>
            <p:cNvSpPr/>
            <p:nvPr/>
          </p:nvSpPr>
          <p:spPr>
            <a:xfrm>
              <a:off x="0" y="277"/>
              <a:ext cx="1745" cy="1577"/>
            </a:xfrm>
            <a:custGeom>
              <a:rect l="l" t="t" r="r" b="b"/>
              <a:pathLst>
                <a:path w="1745" h="1577">
                  <a:moveTo>
                    <a:pt x="1640" y="1377"/>
                  </a:moveTo>
                  <a:lnTo>
                    <a:pt x="1692" y="1479"/>
                  </a:lnTo>
                  <a:lnTo>
                    <a:pt x="1732" y="1577"/>
                  </a:lnTo>
                  <a:lnTo>
                    <a:pt x="1745" y="1577"/>
                  </a:lnTo>
                  <a:lnTo>
                    <a:pt x="1703" y="1469"/>
                  </a:lnTo>
                  <a:lnTo>
                    <a:pt x="1649" y="1367"/>
                  </a:lnTo>
                  <a:lnTo>
                    <a:pt x="1535" y="1157"/>
                  </a:lnTo>
                  <a:lnTo>
                    <a:pt x="1395" y="951"/>
                  </a:lnTo>
                  <a:lnTo>
                    <a:pt x="1236" y="756"/>
                  </a:lnTo>
                  <a:lnTo>
                    <a:pt x="1061" y="582"/>
                  </a:lnTo>
                  <a:lnTo>
                    <a:pt x="876" y="426"/>
                  </a:lnTo>
                  <a:lnTo>
                    <a:pt x="672" y="294"/>
                  </a:lnTo>
                  <a:lnTo>
                    <a:pt x="455" y="174"/>
                  </a:lnTo>
                  <a:lnTo>
                    <a:pt x="234" y="7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2" y="89"/>
                  </a:lnTo>
                  <a:lnTo>
                    <a:pt x="446" y="185"/>
                  </a:lnTo>
                  <a:lnTo>
                    <a:pt x="662" y="305"/>
                  </a:lnTo>
                  <a:lnTo>
                    <a:pt x="866" y="437"/>
                  </a:lnTo>
                  <a:lnTo>
                    <a:pt x="1052" y="593"/>
                  </a:lnTo>
                  <a:lnTo>
                    <a:pt x="1226" y="767"/>
                  </a:lnTo>
                  <a:lnTo>
                    <a:pt x="1385" y="960"/>
                  </a:lnTo>
                  <a:lnTo>
                    <a:pt x="1526" y="1167"/>
                  </a:lnTo>
                  <a:lnTo>
                    <a:pt x="1640" y="1377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30" name="未知"/>
            <p:cNvSpPr/>
            <p:nvPr/>
          </p:nvSpPr>
          <p:spPr>
            <a:xfrm>
              <a:off x="0" y="86"/>
              <a:ext cx="1745" cy="1768"/>
            </a:xfrm>
            <a:custGeom>
              <a:rect l="l" t="t" r="r" b="b"/>
              <a:pathLst>
                <a:path w="1745" h="1768">
                  <a:moveTo>
                    <a:pt x="0" y="0"/>
                  </a:moveTo>
                  <a:lnTo>
                    <a:pt x="0" y="12"/>
                  </a:lnTo>
                  <a:lnTo>
                    <a:pt x="210" y="88"/>
                  </a:lnTo>
                  <a:lnTo>
                    <a:pt x="426" y="190"/>
                  </a:lnTo>
                  <a:lnTo>
                    <a:pt x="630" y="304"/>
                  </a:lnTo>
                  <a:lnTo>
                    <a:pt x="818" y="442"/>
                  </a:lnTo>
                  <a:lnTo>
                    <a:pt x="998" y="592"/>
                  </a:lnTo>
                  <a:lnTo>
                    <a:pt x="1164" y="766"/>
                  </a:lnTo>
                  <a:lnTo>
                    <a:pt x="1310" y="942"/>
                  </a:lnTo>
                  <a:lnTo>
                    <a:pt x="1454" y="1146"/>
                  </a:lnTo>
                  <a:lnTo>
                    <a:pt x="1536" y="1298"/>
                  </a:lnTo>
                  <a:lnTo>
                    <a:pt x="1614" y="1456"/>
                  </a:lnTo>
                  <a:lnTo>
                    <a:pt x="1682" y="1616"/>
                  </a:lnTo>
                  <a:lnTo>
                    <a:pt x="1733" y="1768"/>
                  </a:lnTo>
                  <a:lnTo>
                    <a:pt x="1745" y="1768"/>
                  </a:lnTo>
                  <a:lnTo>
                    <a:pt x="1691" y="1606"/>
                  </a:lnTo>
                  <a:lnTo>
                    <a:pt x="1623" y="1445"/>
                  </a:lnTo>
                  <a:lnTo>
                    <a:pt x="1547" y="1288"/>
                  </a:lnTo>
                  <a:lnTo>
                    <a:pt x="1463" y="1136"/>
                  </a:lnTo>
                  <a:lnTo>
                    <a:pt x="1320" y="932"/>
                  </a:lnTo>
                  <a:lnTo>
                    <a:pt x="1173" y="755"/>
                  </a:lnTo>
                  <a:lnTo>
                    <a:pt x="1008" y="581"/>
                  </a:lnTo>
                  <a:lnTo>
                    <a:pt x="827" y="431"/>
                  </a:lnTo>
                  <a:lnTo>
                    <a:pt x="642" y="293"/>
                  </a:lnTo>
                  <a:lnTo>
                    <a:pt x="437" y="179"/>
                  </a:lnTo>
                  <a:lnTo>
                    <a:pt x="222" y="7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31" name=""/>
            <p:cNvSpPr/>
            <p:nvPr/>
          </p:nvSpPr>
          <p:spPr>
            <a:xfrm>
              <a:off x="209" y="326"/>
              <a:ext cx="86" cy="86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32" name=""/>
            <p:cNvSpPr/>
            <p:nvPr/>
          </p:nvSpPr>
          <p:spPr>
            <a:xfrm>
              <a:off x="1536" y="1426"/>
              <a:ext cx="92" cy="9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033" name=""/>
            <p:cNvSpPr/>
            <p:nvPr/>
          </p:nvSpPr>
          <p:spPr>
            <a:xfrm>
              <a:off x="791" y="265"/>
              <a:ext cx="121" cy="12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034" name=""/>
          <p:cNvSpPr/>
          <p:nvPr>
            <p:ph type="title"/>
          </p:nvPr>
        </p:nvSpPr>
        <p:spPr>
          <a:xfrm>
            <a:off x="457200" y="277812"/>
            <a:ext cx="8229600" cy="1139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5" name=""/>
          <p:cNvSpPr/>
          <p:nvPr>
            <p:ph type="body" idx="1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l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5000"/>
              <a:buFont typeface="Wingdings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36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037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657A10F2-E7D9-480D-86BF-7C2236C1A802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038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99CE8C69-4AC3-4EDD-8D01-C34C20CD9BFD}" type="slidenum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>*</a:t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95" r:id="rId3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0" sz="32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l"/>
        <a:defRPr kumimoji="0" sz="28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l"/>
        <a:defRPr kumimoji="0" sz="24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itchFamily="2" charset="2"/>
        <a:buChar char="l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 pitchFamily="34" charset="0"/>
          <a:ea typeface="宋体" pitchFamily="2" charset="-122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4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43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44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zh-CN" sz="1400"/>
          </a:p>
        </p:txBody>
      </p:sp>
      <p:sp>
        <p:nvSpPr>
          <p:cNvPr id="10245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6C346BAE-EB1F-4B5D-963F-5D6FB85BBB3D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0246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B1AFF3E-3EBD-477A-B24F-B749228A0685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8194" name=""/>
          <p:cNvGrpSpPr/>
          <p:nvPr/>
        </p:nvGrpSpPr>
        <p:grpSpPr>
          <a:xfrm>
            <a:off x="457200" y="992188"/>
            <a:ext cx="8153400" cy="1600200"/>
            <a:chExt cx="5136" cy="1008"/>
          </a:xfrm>
        </p:grpSpPr>
        <p:sp>
          <p:nvSpPr>
            <p:cNvPr id="8195" name=""/>
            <p:cNvSpPr/>
            <p:nvPr/>
          </p:nvSpPr>
          <p:spPr>
            <a:xfrm>
              <a:off x="3307" y="0"/>
              <a:ext cx="1829" cy="1008"/>
            </a:xfrm>
            <a:custGeom>
              <a:avLst>
                <a:gd name="adj0" fmla="val 81910356"/>
                <a:gd name="adj1" fmla="val 27557833"/>
              </a:avLst>
              <a:gdLst>
                <a:gd name="GT10" fmla="*/ adj0 21600 100000"/>
                <a:gd name="GT11" fmla="*/ adj1 21600 100000"/>
                <a:gd name="GT12" fmla="*/ 21600 w 21912"/>
                <a:gd name="GT13" fmla="+- l GT12 0"/>
                <a:gd name="GT14" fmla="*/ 21600 h 43200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300" y="0"/>
                </a:cxn>
                <a:cxn ang="0">
                  <a:pos x="0" y="43198"/>
                </a:cxn>
                <a:cxn ang="0">
                  <a:pos x="312" y="21600"/>
                </a:cxn>
              </a:cxnLst>
              <a:rect l="l" t="t" r="GT13" b="GT15"/>
              <a:pathLst>
                <a:path w="21912" h="43200" fill="none">
                  <a:moveTo>
                    <a:pt x="300" y="0"/>
                  </a:moveTo>
                  <a:arcTo wR="21600" hR="21600" stAng="-5401910" swAng="10851567"/>
                </a:path>
                <a:path w="21912" h="43200" stroke="0">
                  <a:moveTo>
                    <a:pt x="300" y="0"/>
                  </a:moveTo>
                  <a:arcTo wR="21600" hR="21600" stAng="-5401910" swAng="10851567"/>
                  <a:lnTo>
                    <a:pt x="312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663300"/>
                </a:gs>
              </a:gsLst>
              <a:lin ang="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8196" name=""/>
            <p:cNvSpPr/>
            <p:nvPr/>
          </p:nvSpPr>
          <p:spPr>
            <a:xfrm>
              <a:off x="3260" y="104"/>
              <a:ext cx="1831" cy="800"/>
            </a:xfrm>
            <a:custGeom>
              <a:avLst>
                <a:gd name="adj0" fmla="val 81910361"/>
                <a:gd name="adj1" fmla="val 27567551"/>
              </a:avLst>
              <a:gdLst>
                <a:gd name="GT10" fmla="*/ adj0 21600 100000"/>
                <a:gd name="GT11" fmla="*/ adj1 21600 100000"/>
                <a:gd name="GT12" fmla="*/ 21600 w 21924"/>
                <a:gd name="GT13" fmla="+- l GT12 0"/>
                <a:gd name="GT14" fmla="*/ 21600 h 43200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312" y="0"/>
                </a:cxn>
                <a:cxn ang="0">
                  <a:pos x="0" y="43198"/>
                </a:cxn>
                <a:cxn ang="0">
                  <a:pos x="324" y="21600"/>
                </a:cxn>
              </a:cxnLst>
              <a:rect l="l" t="t" r="GT13" b="GT15"/>
              <a:pathLst>
                <a:path w="21924" h="43200" fill="none">
                  <a:moveTo>
                    <a:pt x="312" y="0"/>
                  </a:moveTo>
                  <a:arcTo wR="21600" hR="21600" stAng="-5401910" swAng="10853477"/>
                </a:path>
                <a:path w="21924" h="43200" stroke="0">
                  <a:moveTo>
                    <a:pt x="312" y="0"/>
                  </a:moveTo>
                  <a:arcTo wR="21600" hR="21600" stAng="-5401910" swAng="10853477"/>
                  <a:lnTo>
                    <a:pt x="324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894400"/>
                </a:gs>
              </a:gsLst>
              <a:lin ang="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8197" name=""/>
            <p:cNvSpPr/>
            <p:nvPr/>
          </p:nvSpPr>
          <p:spPr>
            <a:xfrm>
              <a:off x="3233" y="243"/>
              <a:ext cx="1830" cy="522"/>
            </a:xfrm>
            <a:custGeom>
              <a:avLst>
                <a:gd name="adj0" fmla="val 81910356"/>
                <a:gd name="adj1" fmla="val 27568046"/>
              </a:avLst>
              <a:gdLst>
                <a:gd name="GT10" fmla="*/ adj0 21600 100000"/>
                <a:gd name="GT11" fmla="*/ adj1 21600 100000"/>
                <a:gd name="GT12" fmla="*/ 21600 w 21925"/>
                <a:gd name="GT13" fmla="+- l GT12 0"/>
                <a:gd name="GT14" fmla="*/ 21600 h 43200"/>
                <a:gd name="GT15" fmla="+- t GT14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313" y="0"/>
                </a:cxn>
                <a:cxn ang="0">
                  <a:pos x="0" y="43198"/>
                </a:cxn>
                <a:cxn ang="0">
                  <a:pos x="325" y="21600"/>
                </a:cxn>
              </a:cxnLst>
              <a:rect l="l" t="t" r="GT13" b="GT15"/>
              <a:pathLst>
                <a:path w="21925" h="43200" fill="none">
                  <a:moveTo>
                    <a:pt x="313" y="0"/>
                  </a:moveTo>
                  <a:arcTo wR="21600" hR="21600" stAng="-5401910" swAng="10853636"/>
                </a:path>
                <a:path w="21925" h="43200" stroke="0">
                  <a:moveTo>
                    <a:pt x="313" y="0"/>
                  </a:moveTo>
                  <a:arcTo wR="21600" hR="21600" stAng="-5401910" swAng="10853636"/>
                  <a:lnTo>
                    <a:pt x="325" y="2160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B75B00"/>
                </a:gs>
              </a:gsLst>
              <a:lin ang="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8198" name=""/>
            <p:cNvSpPr/>
            <p:nvPr/>
          </p:nvSpPr>
          <p:spPr>
            <a:xfrm>
              <a:off x="0" y="451"/>
              <a:ext cx="4988" cy="104"/>
            </a:xfrm>
            <a:prstGeom prst="roundRect">
              <a:avLst>
                <a:gd name="adj" fmla="val 49995"/>
              </a:avLst>
            </a:prstGeom>
            <a:gradFill rotWithShape="0">
              <a:gsLst>
                <a:gs pos="0">
                  <a:srgbClr val="000000"/>
                </a:gs>
                <a:gs pos="20000">
                  <a:srgbClr val="000040"/>
                </a:gs>
                <a:gs pos="50000">
                  <a:srgbClr val="400040"/>
                </a:gs>
                <a:gs pos="75000">
                  <a:srgbClr val="8F0040"/>
                </a:gs>
                <a:gs pos="89999">
                  <a:srgbClr val="F27300"/>
                </a:gs>
                <a:gs pos="100000">
                  <a:srgbClr val="FFBF00"/>
                </a:gs>
              </a:gsLst>
              <a:lin ang="0" scaled="1"/>
            </a:gradFill>
            <a:ln>
              <a:noFill/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8199" name=""/>
          <p:cNvSpPr/>
          <p:nvPr>
            <p:ph type="title"/>
          </p:nvPr>
        </p:nvSpPr>
        <p:spPr>
          <a:xfrm>
            <a:off x="685800" y="3810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b" anchorCtr="0"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1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200" name=""/>
          <p:cNvSpPr/>
          <p:nvPr>
            <p:ph type="body" idx="1"/>
          </p:nvPr>
        </p:nvSpPr>
        <p:spPr>
          <a:xfrm>
            <a:off x="685800" y="20574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8201" name=""/>
          <p:cNvSpPr/>
          <p:nvPr>
            <p:ph type="dt" sz="half" idx="2"/>
          </p:nvPr>
        </p:nvSpPr>
        <p:spPr>
          <a:xfrm>
            <a:off x="685800" y="63246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zh-CN" sz="1400"/>
          </a:p>
        </p:txBody>
      </p:sp>
      <p:sp>
        <p:nvSpPr>
          <p:cNvPr id="8202" name=""/>
          <p:cNvSpPr/>
          <p:nvPr>
            <p:ph type="ftr" sz="quarter" idx="3"/>
          </p:nvPr>
        </p:nvSpPr>
        <p:spPr>
          <a:xfrm>
            <a:off x="3124200" y="6324600"/>
            <a:ext cx="28956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847AF34C-A93B-494A-BBB9-FD8884F3E22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8203" name=""/>
          <p:cNvSpPr/>
          <p:nvPr>
            <p:ph type="sldNum" sz="quarter" idx="4"/>
          </p:nvPr>
        </p:nvSpPr>
        <p:spPr>
          <a:xfrm>
            <a:off x="6553200" y="63246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14C0358-E05E-4DC7-B818-B9645B046A39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</p:sldLayoutIdLst>
  <p:transition/>
  <p:timing/>
  <p:txStyles>
    <p:titleStyle>
      <a:lvl1pPr marL="0" indent="0" algn="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1" u="none" baseline="0">
          <a:solidFill>
            <a:schemeClr val="tx2"/>
          </a:solidFill>
          <a:latin typeface="Times New Roman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0" sz="32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–"/>
        <a:defRPr kumimoji="0" sz="28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0" sz="24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–"/>
        <a:defRPr kumimoji="0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Tx/>
        <a:buFontTx/>
        <a:buChar char="•"/>
        <a:defRPr kumimoji="0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5122" name=""/>
          <p:cNvSpPr/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123" name=""/>
          <p:cNvSpPr/>
          <p:nvPr>
            <p:ph type="body" idx="1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124" name=""/>
          <p:cNvSpPr/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zh-CN" sz="1400"/>
          </a:p>
        </p:txBody>
      </p:sp>
      <p:sp>
        <p:nvSpPr>
          <p:cNvPr id="5125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CDAEEE19-23CE-4D71-B7E8-6C1D2DABCADC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126" name=""/>
          <p:cNvSpPr/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F2C93A7-DD3E-4E72-8E17-DA9FC90079F7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v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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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7170" name=""/>
          <p:cNvSpPr/>
          <p:nvPr>
            <p:ph type="title"/>
          </p:nvPr>
        </p:nvSpPr>
        <p:spPr>
          <a:xfrm>
            <a:off x="666750" y="247650"/>
            <a:ext cx="7772400" cy="83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1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7171" name=""/>
          <p:cNvSpPr/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7172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zh-CN" sz="1400"/>
          </a:p>
        </p:txBody>
      </p:sp>
      <p:sp>
        <p:nvSpPr>
          <p:cNvPr id="7173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03CDF620-9A44-4760-8D7C-FA65580FBA0B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7174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3A7CC20-9AA4-4BBC-A271-5AAF17FA34A2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1" i="0" u="none" baseline="0">
          <a:solidFill>
            <a:schemeClr val="tx2"/>
          </a:solidFill>
          <a:latin typeface="Times New Roman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w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13.wmf" /><Relationship Id="rId6" Type="http://schemas.openxmlformats.org/officeDocument/2006/relationships/oleObject" Target="../embeddings/oleObject2.bin" TargetMode="Internal" /><Relationship Id="rId7" Type="http://schemas.openxmlformats.org/officeDocument/2006/relationships/image" Target="../media/image14.wmf" /><Relationship Id="rId8" Type="http://schemas.openxmlformats.org/officeDocument/2006/relationships/vmlDrawing" Target="../drawings/vmlDrawing1.vml" /><Relationship Id="rId9" Type="http://schemas.openxmlformats.org/officeDocument/2006/relationships/audio" Target="../media/media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hyperlink" Target="&#20984;&#36879;&#38236;&#25104;&#20687;&#35268;&#24459;&#26368;&#20339;&#29256;.swf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audio" Target="../media/media2.wav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2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4.png" /><Relationship Id="rId3" Type="http://schemas.openxmlformats.org/officeDocument/2006/relationships/image" Target="../media/image2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310021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/>
        </p:nvSpPr>
        <p:spPr>
          <a:xfrm>
            <a:off x="247650" y="638175"/>
            <a:ext cx="8870950" cy="1189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7200">
                <a:latin typeface="隶书" pitchFamily="1" charset="-122"/>
                <a:ea typeface="隶书" pitchFamily="1" charset="-122"/>
              </a:rPr>
              <a:t>第三章 透镜及其应用</a:t>
            </a:r>
            <a:endParaRPr lang="zh-CN" altLang="en-US" sz="7200">
              <a:latin typeface="隶书" pitchFamily="1" charset="-122"/>
              <a:ea typeface="隶书" pitchFamily="1" charset="-122"/>
            </a:endParaRPr>
          </a:p>
        </p:txBody>
      </p:sp>
      <p:pic>
        <p:nvPicPr>
          <p:cNvPr id="1433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211638" y="2924175"/>
            <a:ext cx="508214" cy="508214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059112" y="1052512"/>
            <a:ext cx="454174" cy="454174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4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434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CE6F7A3-8708-44A7-B323-142894E374E8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4343" name="TextBox 1434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362" name=""/>
          <p:cNvGrpSpPr/>
          <p:nvPr/>
        </p:nvGrpSpPr>
        <p:grpSpPr>
          <a:xfrm>
            <a:off x="1014412" y="180975"/>
            <a:ext cx="5060950" cy="579438"/>
            <a:chExt cx="3188" cy="365"/>
          </a:xfrm>
        </p:grpSpPr>
        <p:sp>
          <p:nvSpPr>
            <p:cNvPr id="15363" name=""/>
            <p:cNvSpPr/>
            <p:nvPr/>
          </p:nvSpPr>
          <p:spPr>
            <a:xfrm>
              <a:off x="0" y="0"/>
              <a:ext cx="3188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3200" b="1">
                  <a:solidFill>
                    <a:srgbClr val="FFFF00"/>
                  </a:solidFill>
                  <a:latin typeface="Tahoma" pitchFamily="34" charset="0"/>
                  <a:ea typeface="方正水柱简体" pitchFamily="2" charset="-122"/>
                </a:rPr>
                <a:t>第三章　透镜及其应用复习</a:t>
              </a:r>
              <a:endParaRPr lang="zh-CN" altLang="en-US" sz="3200" b="1">
                <a:solidFill>
                  <a:srgbClr val="FFFF00"/>
                </a:solidFill>
                <a:latin typeface="Tahoma" pitchFamily="34" charset="0"/>
                <a:ea typeface="方正水柱简体" pitchFamily="2" charset="-122"/>
              </a:endParaRPr>
            </a:p>
          </p:txBody>
        </p:sp>
        <p:cxnSp>
          <p:nvCxnSpPr>
            <p:cNvPr id="15364" name=""/>
            <p:cNvCxnSpPr/>
            <p:nvPr/>
          </p:nvCxnSpPr>
          <p:spPr>
            <a:xfrm>
              <a:off x="64" y="341"/>
              <a:ext cx="2222" cy="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</p:spPr>
        </p:cxnSp>
      </p:grpSp>
      <p:pic>
        <p:nvPicPr>
          <p:cNvPr id="1536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260350"/>
            <a:ext cx="502649" cy="502649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6" name=""/>
          <p:cNvSpPr/>
          <p:nvPr/>
        </p:nvSpPr>
        <p:spPr>
          <a:xfrm>
            <a:off x="268288" y="2997200"/>
            <a:ext cx="549275" cy="692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透镜</a:t>
            </a:r>
            <a:endParaRPr lang="zh-CN" altLang="en-US" sz="2400" b="1"/>
          </a:p>
        </p:txBody>
      </p:sp>
      <p:sp>
        <p:nvSpPr>
          <p:cNvPr id="15367" name=""/>
          <p:cNvSpPr/>
          <p:nvPr/>
        </p:nvSpPr>
        <p:spPr>
          <a:xfrm>
            <a:off x="827088" y="2349500"/>
            <a:ext cx="144462" cy="2376488"/>
          </a:xfrm>
          <a:prstGeom prst="leftBrace">
            <a:avLst>
              <a:gd name="adj1" fmla="val 137088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5368" name=""/>
          <p:cNvSpPr/>
          <p:nvPr/>
        </p:nvSpPr>
        <p:spPr>
          <a:xfrm>
            <a:off x="971550" y="2112962"/>
            <a:ext cx="17160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透镜种类</a:t>
            </a:r>
            <a:endParaRPr lang="zh-CN" altLang="en-US" sz="2400" b="1"/>
          </a:p>
        </p:txBody>
      </p:sp>
      <p:sp>
        <p:nvSpPr>
          <p:cNvPr id="15369" name=""/>
          <p:cNvSpPr/>
          <p:nvPr/>
        </p:nvSpPr>
        <p:spPr>
          <a:xfrm>
            <a:off x="2916238" y="1484312"/>
            <a:ext cx="144462" cy="1871662"/>
          </a:xfrm>
          <a:prstGeom prst="leftBrace">
            <a:avLst>
              <a:gd name="adj1" fmla="val 107967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5370" name=""/>
          <p:cNvSpPr/>
          <p:nvPr/>
        </p:nvSpPr>
        <p:spPr>
          <a:xfrm>
            <a:off x="2987675" y="1320800"/>
            <a:ext cx="11033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凸透镜</a:t>
            </a:r>
            <a:endParaRPr lang="zh-CN" altLang="en-US" sz="2400" b="1"/>
          </a:p>
        </p:txBody>
      </p:sp>
      <p:sp>
        <p:nvSpPr>
          <p:cNvPr id="15371" name=""/>
          <p:cNvSpPr/>
          <p:nvPr/>
        </p:nvSpPr>
        <p:spPr>
          <a:xfrm>
            <a:off x="4211638" y="1125538"/>
            <a:ext cx="152400" cy="914400"/>
          </a:xfrm>
          <a:prstGeom prst="leftBrace">
            <a:avLst>
              <a:gd name="adj1" fmla="val 50000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5372" name=""/>
          <p:cNvSpPr/>
          <p:nvPr/>
        </p:nvSpPr>
        <p:spPr>
          <a:xfrm>
            <a:off x="4316412" y="960438"/>
            <a:ext cx="41671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定义：中间厚、边缘簿透镜</a:t>
            </a:r>
            <a:endParaRPr lang="zh-CN" altLang="en-US" sz="2400" b="1"/>
          </a:p>
        </p:txBody>
      </p:sp>
      <p:sp>
        <p:nvSpPr>
          <p:cNvPr id="15373" name=""/>
          <p:cNvSpPr/>
          <p:nvPr/>
        </p:nvSpPr>
        <p:spPr>
          <a:xfrm>
            <a:off x="4356100" y="1825625"/>
            <a:ext cx="11033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符号：</a:t>
            </a:r>
            <a:endParaRPr lang="zh-CN" altLang="en-US" sz="2400" b="1"/>
          </a:p>
        </p:txBody>
      </p:sp>
      <p:pic>
        <p:nvPicPr>
          <p:cNvPr id="1537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5580062" y="1700212"/>
            <a:ext cx="371921" cy="843021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75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6804025" y="1628775"/>
            <a:ext cx="247583" cy="907291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76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7812088" y="1773238"/>
            <a:ext cx="461628" cy="76630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77" name=""/>
          <p:cNvSpPr/>
          <p:nvPr/>
        </p:nvSpPr>
        <p:spPr>
          <a:xfrm>
            <a:off x="2987675" y="3265488"/>
            <a:ext cx="11033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凹透镜</a:t>
            </a:r>
            <a:endParaRPr lang="zh-CN" altLang="en-US" sz="2400" b="1"/>
          </a:p>
        </p:txBody>
      </p:sp>
      <p:sp>
        <p:nvSpPr>
          <p:cNvPr id="15378" name=""/>
          <p:cNvSpPr/>
          <p:nvPr/>
        </p:nvSpPr>
        <p:spPr>
          <a:xfrm>
            <a:off x="4211638" y="3141662"/>
            <a:ext cx="152400" cy="914400"/>
          </a:xfrm>
          <a:prstGeom prst="leftBrace">
            <a:avLst>
              <a:gd name="adj1" fmla="val 50000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5379" name=""/>
          <p:cNvSpPr/>
          <p:nvPr/>
        </p:nvSpPr>
        <p:spPr>
          <a:xfrm>
            <a:off x="4316412" y="2976562"/>
            <a:ext cx="41671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定义：中间簿、边缘厚透镜</a:t>
            </a:r>
            <a:endParaRPr lang="zh-CN" altLang="en-US" sz="2400" b="1"/>
          </a:p>
        </p:txBody>
      </p:sp>
      <p:sp>
        <p:nvSpPr>
          <p:cNvPr id="15380" name=""/>
          <p:cNvSpPr/>
          <p:nvPr/>
        </p:nvSpPr>
        <p:spPr>
          <a:xfrm>
            <a:off x="4284662" y="3716338"/>
            <a:ext cx="12557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符号：</a:t>
            </a:r>
            <a:endParaRPr lang="zh-CN" altLang="en-US" sz="2400" b="1"/>
          </a:p>
        </p:txBody>
      </p:sp>
      <p:pic>
        <p:nvPicPr>
          <p:cNvPr id="15381" name=""/>
          <p:cNvPicPr/>
          <p:nvPr/>
        </p:nvPicPr>
        <p:blipFill>
          <a:blip r:embed="rId6"/>
          <a:stretch>
            <a:fillRect/>
          </a:stretch>
        </p:blipFill>
        <p:spPr>
          <a:xfrm>
            <a:off x="5867400" y="3573462"/>
            <a:ext cx="302142" cy="71415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82" name=""/>
          <p:cNvPicPr/>
          <p:nvPr/>
        </p:nvPicPr>
        <p:blipFill>
          <a:blip r:embed="rId7"/>
          <a:stretch>
            <a:fillRect/>
          </a:stretch>
        </p:blipFill>
        <p:spPr>
          <a:xfrm>
            <a:off x="7092950" y="3573462"/>
            <a:ext cx="279258" cy="76565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83" name=""/>
          <p:cNvSpPr/>
          <p:nvPr/>
        </p:nvSpPr>
        <p:spPr>
          <a:xfrm>
            <a:off x="971550" y="4849812"/>
            <a:ext cx="1944688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透镜对光线作用</a:t>
            </a:r>
            <a:endParaRPr lang="zh-CN" altLang="en-US" sz="2400" b="1"/>
          </a:p>
        </p:txBody>
      </p:sp>
      <p:sp>
        <p:nvSpPr>
          <p:cNvPr id="15384" name=""/>
          <p:cNvSpPr/>
          <p:nvPr/>
        </p:nvSpPr>
        <p:spPr>
          <a:xfrm>
            <a:off x="2987675" y="4868862"/>
            <a:ext cx="152400" cy="914400"/>
          </a:xfrm>
          <a:prstGeom prst="leftBrace">
            <a:avLst>
              <a:gd name="adj1" fmla="val 50000"/>
              <a:gd name="adj2" fmla="val 50000"/>
            </a:avLst>
          </a:prstGeom>
          <a:noFill/>
          <a:ln>
            <a:solidFill>
              <a:schemeClr val="tx1"/>
            </a:solidFill>
            <a:round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5385" name=""/>
          <p:cNvSpPr/>
          <p:nvPr/>
        </p:nvSpPr>
        <p:spPr>
          <a:xfrm>
            <a:off x="3276600" y="4705350"/>
            <a:ext cx="32480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凸透镜对光有会聚作用</a:t>
            </a:r>
            <a:endParaRPr lang="zh-CN" altLang="en-US" sz="2400" b="1"/>
          </a:p>
        </p:txBody>
      </p:sp>
      <p:sp>
        <p:nvSpPr>
          <p:cNvPr id="15386" name=""/>
          <p:cNvSpPr/>
          <p:nvPr/>
        </p:nvSpPr>
        <p:spPr>
          <a:xfrm>
            <a:off x="3276600" y="5497512"/>
            <a:ext cx="32480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凹透镜对光有发散作用</a:t>
            </a:r>
            <a:endParaRPr lang="zh-CN" altLang="en-US" sz="2400" b="1"/>
          </a:p>
        </p:txBody>
      </p:sp>
      <p:pic>
        <p:nvPicPr>
          <p:cNvPr id="15387" name="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838200"/>
            <a:ext cx="9144000" cy="60198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</a:ln>
          <a:effectLst/>
        </p:spPr>
      </p:pic>
      <p:sp>
        <p:nvSpPr>
          <p:cNvPr id="1538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538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63CDC7D-0EC1-4802-BFEC-B97D132218F5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5390" name="TextBox 1538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7" dur="1000" fill="hold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2" dur="1000" fill="hold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17" dur="1000" fill="hold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2" dur="500" fill="hold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7" dur="500" fill="hold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32" dur="1000" fill="hold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dur="1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37" dur="1000" fill="hold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dur="1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42" dur="1000" fill="hold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47" dur="500" fill="hold"/>
                                        <p:tgtEl>
                                          <p:spTgt spid="15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 additive="base">
                                        <p:cTn id="52" dur="500" fill="hold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57" dur="500" fill="hold"/>
                                        <p:tgtEl>
                                          <p:spTgt spid="15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62" dur="500" fill="hold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67" dur="1000" fill="hold"/>
                                        <p:tgtEl>
                                          <p:spTgt spid="15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dur="10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72" dur="1000" fill="hold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77" dur="500" fill="hold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82" dur="500" fill="hold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 additive="base">
                                        <p:cTn id="87" dur="500" fill="hold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29" presetClass="entr" presetSubtype="0" dur="10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15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4" dur="1000" fill="hold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99" dur="1000" fill="hold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dur="10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06" dur="1000" fill="hold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55" presetClass="entr" presetSubtype="0" dur="10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15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13" dur="1000" fill="hold"/>
                                        <p:tgtEl>
                                          <p:spTgt spid="15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8" grpId="0"/>
      <p:bldP spid="15370" grpId="1"/>
      <p:bldP spid="15372" grpId="2"/>
      <p:bldP spid="15373" grpId="3"/>
      <p:bldP spid="15377" grpId="5"/>
      <p:bldP spid="15379" grpId="6"/>
      <p:bldP spid="15380" grpId="7"/>
      <p:bldP spid="15383" grpId="8"/>
      <p:bldP spid="15385" grpId="9"/>
      <p:bldP spid="15386" grpId="1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386" name=""/>
          <p:cNvGrpSpPr/>
          <p:nvPr/>
        </p:nvGrpSpPr>
        <p:grpSpPr>
          <a:xfrm>
            <a:off x="1014412" y="233362"/>
            <a:ext cx="4451350" cy="519112"/>
            <a:chExt cx="2804" cy="327"/>
          </a:xfrm>
        </p:grpSpPr>
        <p:sp>
          <p:nvSpPr>
            <p:cNvPr id="16387" name=""/>
            <p:cNvSpPr/>
            <p:nvPr/>
          </p:nvSpPr>
          <p:spPr>
            <a:xfrm>
              <a:off x="0" y="0"/>
              <a:ext cx="2804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800" b="1">
                  <a:solidFill>
                    <a:srgbClr val="FFFF00"/>
                  </a:solidFill>
                  <a:latin typeface="Tahoma" pitchFamily="34" charset="0"/>
                  <a:ea typeface="方正水柱简体" pitchFamily="2" charset="-122"/>
                </a:rPr>
                <a:t>第三章　透镜及其应用复习</a:t>
              </a:r>
              <a:endParaRPr lang="zh-CN" altLang="en-US" sz="2800" b="1">
                <a:solidFill>
                  <a:srgbClr val="FFFF00"/>
                </a:solidFill>
                <a:latin typeface="Tahoma" pitchFamily="34" charset="0"/>
                <a:ea typeface="方正水柱简体" pitchFamily="2" charset="-122"/>
              </a:endParaRPr>
            </a:p>
          </p:txBody>
        </p:sp>
        <p:cxnSp>
          <p:nvCxnSpPr>
            <p:cNvPr id="16388" name=""/>
            <p:cNvCxnSpPr/>
            <p:nvPr/>
          </p:nvCxnSpPr>
          <p:spPr>
            <a:xfrm>
              <a:off x="64" y="308"/>
              <a:ext cx="2222" cy="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</p:spPr>
        </p:cxnSp>
      </p:grpSp>
      <p:pic>
        <p:nvPicPr>
          <p:cNvPr id="1638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260350"/>
            <a:ext cx="504659" cy="504659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390" name=""/>
          <p:cNvSpPr/>
          <p:nvPr/>
        </p:nvSpPr>
        <p:spPr>
          <a:xfrm>
            <a:off x="0" y="1412875"/>
            <a:ext cx="3851275" cy="2287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凸透镜</a:t>
            </a:r>
            <a:endParaRPr lang="zh-CN" altLang="en-US" sz="4800">
              <a:solidFill>
                <a:srgbClr val="FF00FF"/>
              </a:solidFill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48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　对光线有</a:t>
            </a:r>
            <a:endParaRPr lang="zh-CN" altLang="en-US" sz="4800">
              <a:solidFill>
                <a:srgbClr val="FF00FF"/>
              </a:solidFill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48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　　</a:t>
            </a:r>
            <a:r>
              <a:rPr lang="zh-CN" altLang="en-US" sz="4800">
                <a:solidFill>
                  <a:srgbClr val="FFFF00"/>
                </a:solidFill>
                <a:latin typeface="Garamond" pitchFamily="18" charset="0"/>
                <a:ea typeface="隶书" pitchFamily="1" charset="-122"/>
              </a:rPr>
              <a:t>会聚</a:t>
            </a:r>
            <a:r>
              <a:rPr lang="zh-CN" altLang="en-US" sz="48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作用</a:t>
            </a:r>
            <a:endParaRPr lang="zh-CN" altLang="en-US" sz="4800">
              <a:solidFill>
                <a:srgbClr val="FF00FF"/>
              </a:solidFill>
              <a:latin typeface="Garamond" pitchFamily="18" charset="0"/>
              <a:ea typeface="隶书" pitchFamily="1" charset="-122"/>
            </a:endParaRPr>
          </a:p>
        </p:txBody>
      </p:sp>
      <p:grpSp>
        <p:nvGrpSpPr>
          <p:cNvPr id="16391" name=""/>
          <p:cNvGrpSpPr/>
          <p:nvPr/>
        </p:nvGrpSpPr>
        <p:grpSpPr>
          <a:xfrm>
            <a:off x="3851275" y="3141662"/>
            <a:ext cx="5083175" cy="3384550"/>
            <a:chExt cx="3202" cy="2132"/>
          </a:xfrm>
        </p:grpSpPr>
        <p:pic>
          <p:nvPicPr>
            <p:cNvPr id="16392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3202" cy="2132"/>
            </a:xfrm>
            <a:prstGeom prst="rect">
              <a:avLst/>
            </a:prstGeom>
            <a:noFill/>
            <a:ln>
              <a:solidFill>
                <a:schemeClr val="bg2"/>
              </a:solidFill>
              <a:miter lim="800000"/>
            </a:ln>
          </p:spPr>
        </p:pic>
        <p:cxnSp>
          <p:nvCxnSpPr>
            <p:cNvPr id="16393" name=""/>
            <p:cNvCxnSpPr/>
            <p:nvPr/>
          </p:nvCxnSpPr>
          <p:spPr>
            <a:xfrm>
              <a:off x="46" y="998"/>
              <a:ext cx="3130" cy="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prstDash val="lgDashDot"/>
              <a:miter lim="800000"/>
            </a:ln>
          </p:spPr>
        </p:cxnSp>
      </p:grpSp>
      <p:grpSp>
        <p:nvGrpSpPr>
          <p:cNvPr id="16394" name=""/>
          <p:cNvGrpSpPr/>
          <p:nvPr/>
        </p:nvGrpSpPr>
        <p:grpSpPr>
          <a:xfrm>
            <a:off x="3995738" y="3860800"/>
            <a:ext cx="2016125" cy="1871662"/>
            <a:chExt cx="1215" cy="1179"/>
          </a:xfrm>
        </p:grpSpPr>
        <p:grpSp>
          <p:nvGrpSpPr>
            <p:cNvPr id="16395" name=""/>
            <p:cNvGrpSpPr/>
            <p:nvPr/>
          </p:nvGrpSpPr>
          <p:grpSpPr>
            <a:xfrm>
              <a:off x="81" y="0"/>
              <a:ext cx="1134" cy="0"/>
              <a:chExt cx="1134" cy="0"/>
            </a:xfrm>
          </p:grpSpPr>
          <p:cxnSp>
            <p:nvCxnSpPr>
              <p:cNvPr id="16396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6397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6398" name=""/>
            <p:cNvGrpSpPr/>
            <p:nvPr/>
          </p:nvGrpSpPr>
          <p:grpSpPr>
            <a:xfrm>
              <a:off x="35" y="272"/>
              <a:ext cx="1134" cy="0"/>
              <a:chExt cx="1134" cy="0"/>
            </a:xfrm>
          </p:grpSpPr>
          <p:cxnSp>
            <p:nvCxnSpPr>
              <p:cNvPr id="16399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6400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6401" name=""/>
            <p:cNvGrpSpPr/>
            <p:nvPr/>
          </p:nvGrpSpPr>
          <p:grpSpPr>
            <a:xfrm>
              <a:off x="0" y="544"/>
              <a:ext cx="1134" cy="0"/>
              <a:chExt cx="1134" cy="0"/>
            </a:xfrm>
          </p:grpSpPr>
          <p:cxnSp>
            <p:nvCxnSpPr>
              <p:cNvPr id="16402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6403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6404" name=""/>
            <p:cNvGrpSpPr/>
            <p:nvPr/>
          </p:nvGrpSpPr>
          <p:grpSpPr>
            <a:xfrm>
              <a:off x="25" y="861"/>
              <a:ext cx="1134" cy="0"/>
              <a:chExt cx="1134" cy="0"/>
            </a:xfrm>
          </p:grpSpPr>
          <p:cxnSp>
            <p:nvCxnSpPr>
              <p:cNvPr id="16405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6406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6407" name=""/>
            <p:cNvGrpSpPr/>
            <p:nvPr/>
          </p:nvGrpSpPr>
          <p:grpSpPr>
            <a:xfrm>
              <a:off x="81" y="1179"/>
              <a:ext cx="1134" cy="0"/>
              <a:chExt cx="1134" cy="0"/>
            </a:xfrm>
          </p:grpSpPr>
          <p:cxnSp>
            <p:nvCxnSpPr>
              <p:cNvPr id="16408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6409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</p:grpSp>
      <p:grpSp>
        <p:nvGrpSpPr>
          <p:cNvPr id="16410" name=""/>
          <p:cNvGrpSpPr/>
          <p:nvPr/>
        </p:nvGrpSpPr>
        <p:grpSpPr>
          <a:xfrm>
            <a:off x="5867400" y="3860800"/>
            <a:ext cx="2473325" cy="1943100"/>
            <a:chExt cx="1558" cy="1224"/>
          </a:xfrm>
        </p:grpSpPr>
        <p:cxnSp>
          <p:nvCxnSpPr>
            <p:cNvPr id="16411" name=""/>
            <p:cNvCxnSpPr/>
            <p:nvPr/>
          </p:nvCxnSpPr>
          <p:spPr>
            <a:xfrm rot="2160000" flipV="1">
              <a:off x="511" y="545"/>
              <a:ext cx="931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grpSp>
          <p:nvGrpSpPr>
            <p:cNvPr id="16412" name=""/>
            <p:cNvGrpSpPr/>
            <p:nvPr/>
          </p:nvGrpSpPr>
          <p:grpSpPr>
            <a:xfrm>
              <a:off x="0" y="0"/>
              <a:ext cx="1558" cy="1224"/>
              <a:chExt cx="1558" cy="1224"/>
            </a:xfrm>
          </p:grpSpPr>
          <p:grpSp>
            <p:nvGrpSpPr>
              <p:cNvPr id="16413" name=""/>
              <p:cNvGrpSpPr/>
              <p:nvPr/>
            </p:nvGrpSpPr>
            <p:grpSpPr>
              <a:xfrm>
                <a:off x="353" y="544"/>
                <a:ext cx="1179" cy="0"/>
                <a:chExt cx="1179" cy="0"/>
              </a:xfrm>
            </p:grpSpPr>
            <p:cxnSp>
              <p:nvCxnSpPr>
                <p:cNvPr id="16414" name=""/>
                <p:cNvCxnSpPr/>
                <p:nvPr/>
              </p:nvCxnSpPr>
              <p:spPr>
                <a:xfrm>
                  <a:off x="0" y="0"/>
                  <a:ext cx="363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6415" name=""/>
                <p:cNvCxnSpPr/>
                <p:nvPr/>
              </p:nvCxnSpPr>
              <p:spPr>
                <a:xfrm>
                  <a:off x="227" y="0"/>
                  <a:ext cx="952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  <p:cxnSp>
            <p:nvCxnSpPr>
              <p:cNvPr id="16416" name=""/>
              <p:cNvCxnSpPr/>
              <p:nvPr/>
            </p:nvCxnSpPr>
            <p:spPr>
              <a:xfrm rot="2100000">
                <a:off x="272" y="217"/>
                <a:ext cx="514" cy="7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grpSp>
            <p:nvGrpSpPr>
              <p:cNvPr id="16417" name=""/>
              <p:cNvGrpSpPr/>
              <p:nvPr/>
            </p:nvGrpSpPr>
            <p:grpSpPr>
              <a:xfrm rot="16980000">
                <a:off x="169" y="501"/>
                <a:ext cx="1124" cy="322"/>
                <a:chExt cx="797" cy="227"/>
              </a:xfrm>
            </p:grpSpPr>
            <p:cxnSp>
              <p:nvCxnSpPr>
                <p:cNvPr id="16418" name=""/>
                <p:cNvCxnSpPr/>
                <p:nvPr/>
              </p:nvCxnSpPr>
              <p:spPr>
                <a:xfrm rot="2100000">
                  <a:off x="0" y="0"/>
                  <a:ext cx="350" cy="5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6419" name=""/>
                <p:cNvCxnSpPr/>
                <p:nvPr/>
              </p:nvCxnSpPr>
              <p:spPr>
                <a:xfrm rot="2160000" flipV="1">
                  <a:off x="163" y="227"/>
                  <a:ext cx="634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  <p:grpSp>
            <p:nvGrpSpPr>
              <p:cNvPr id="16420" name=""/>
              <p:cNvGrpSpPr/>
              <p:nvPr/>
            </p:nvGrpSpPr>
            <p:grpSpPr>
              <a:xfrm rot="20280000">
                <a:off x="377" y="551"/>
                <a:ext cx="1181" cy="288"/>
                <a:chExt cx="1044" cy="0"/>
              </a:xfrm>
            </p:grpSpPr>
            <p:cxnSp>
              <p:nvCxnSpPr>
                <p:cNvPr id="16421" name=""/>
                <p:cNvCxnSpPr/>
                <p:nvPr/>
              </p:nvCxnSpPr>
              <p:spPr>
                <a:xfrm>
                  <a:off x="0" y="0"/>
                  <a:ext cx="318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6422" name=""/>
                <p:cNvCxnSpPr/>
                <p:nvPr/>
              </p:nvCxnSpPr>
              <p:spPr>
                <a:xfrm>
                  <a:off x="227" y="0"/>
                  <a:ext cx="817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  <p:grpSp>
            <p:nvGrpSpPr>
              <p:cNvPr id="16423" name=""/>
              <p:cNvGrpSpPr/>
              <p:nvPr/>
            </p:nvGrpSpPr>
            <p:grpSpPr>
              <a:xfrm rot="900000">
                <a:off x="291" y="518"/>
                <a:ext cx="1181" cy="288"/>
                <a:chExt cx="1044" cy="0"/>
              </a:xfrm>
            </p:grpSpPr>
            <p:cxnSp>
              <p:nvCxnSpPr>
                <p:cNvPr id="16424" name=""/>
                <p:cNvCxnSpPr/>
                <p:nvPr/>
              </p:nvCxnSpPr>
              <p:spPr>
                <a:xfrm>
                  <a:off x="0" y="0"/>
                  <a:ext cx="318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16425" name=""/>
                <p:cNvCxnSpPr/>
                <p:nvPr/>
              </p:nvCxnSpPr>
              <p:spPr>
                <a:xfrm>
                  <a:off x="227" y="0"/>
                  <a:ext cx="817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  <p:grpSp>
            <p:nvGrpSpPr>
              <p:cNvPr id="16426" name=""/>
              <p:cNvGrpSpPr/>
              <p:nvPr/>
            </p:nvGrpSpPr>
            <p:grpSpPr>
              <a:xfrm>
                <a:off x="0" y="0"/>
                <a:ext cx="454" cy="1179"/>
                <a:chExt cx="454" cy="1179"/>
              </a:xfrm>
            </p:grpSpPr>
            <p:cxnSp>
              <p:nvCxnSpPr>
                <p:cNvPr id="16427" name=""/>
                <p:cNvCxnSpPr/>
                <p:nvPr/>
              </p:nvCxnSpPr>
              <p:spPr>
                <a:xfrm>
                  <a:off x="91" y="0"/>
                  <a:ext cx="272" cy="9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16428" name=""/>
                <p:cNvCxnSpPr/>
                <p:nvPr/>
              </p:nvCxnSpPr>
              <p:spPr>
                <a:xfrm>
                  <a:off x="45" y="272"/>
                  <a:ext cx="318" cy="91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16429" name=""/>
                <p:cNvCxnSpPr/>
                <p:nvPr/>
              </p:nvCxnSpPr>
              <p:spPr>
                <a:xfrm flipV="1">
                  <a:off x="91" y="1088"/>
                  <a:ext cx="227" cy="91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16430" name=""/>
                <p:cNvCxnSpPr/>
                <p:nvPr/>
              </p:nvCxnSpPr>
              <p:spPr>
                <a:xfrm flipV="1">
                  <a:off x="45" y="771"/>
                  <a:ext cx="318" cy="9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16431" name=""/>
                <p:cNvCxnSpPr/>
                <p:nvPr/>
              </p:nvCxnSpPr>
              <p:spPr>
                <a:xfrm>
                  <a:off x="0" y="544"/>
                  <a:ext cx="454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</p:grpSp>
      </p:grpSp>
      <p:sp>
        <p:nvSpPr>
          <p:cNvPr id="16432" name=""/>
          <p:cNvSpPr/>
          <p:nvPr/>
        </p:nvSpPr>
        <p:spPr>
          <a:xfrm>
            <a:off x="5940425" y="4797425"/>
            <a:ext cx="236538" cy="288925"/>
          </a:xfrm>
          <a:solidFill>
            <a:srgbClr val="FFFFFF"/>
          </a:solidFill>
          <a:ln>
            <a:solidFill>
              <a:prstClr val="black"/>
            </a:solidFill>
            <a:miter lim="800000"/>
          </a:ln>
          <a:effectLst/>
        </p:spPr>
        <p:txBody>
          <a:bodyPr fromWordArt="1">
            <a:prstTxWarp prst="textPlain">
              <a:avLst/>
            </a:prstTxWarp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>
                <a:ln>
                  <a:solidFill>
                    <a:prstClr val="black"/>
                  </a:solidFill>
                </a:ln>
                <a:solidFill>
                  <a:srgbClr val="FFFFFF"/>
                </a:solidFill>
                <a:effectLst/>
                <a:latin typeface="宋体" charset="-122"/>
              </a:rPr>
              <a:t>o</a:t>
            </a:r>
          </a:p>
        </p:txBody>
      </p:sp>
      <p:sp>
        <p:nvSpPr>
          <p:cNvPr id="16433" name=""/>
          <p:cNvSpPr/>
          <p:nvPr/>
        </p:nvSpPr>
        <p:spPr>
          <a:xfrm flipH="1">
            <a:off x="6156325" y="4652962"/>
            <a:ext cx="71438" cy="73025"/>
          </a:xfrm>
          <a:solidFill>
            <a:srgbClr val="000000"/>
          </a:solidFill>
          <a:ln w="38100">
            <a:solidFill>
              <a:srgbClr val="FF0000"/>
            </a:solidFill>
            <a:miter lim="800000"/>
          </a:ln>
          <a:effectLst/>
        </p:spPr>
        <p:txBody>
          <a:bodyPr fromWordArt="1">
            <a:prstTxWarp prst="textSlantUp">
              <a:avLst/>
            </a:prstTxWarp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800" b="1" kern="10">
                <a:ln w="38100">
                  <a:solidFill>
                    <a:srgbClr val="FF0000"/>
                  </a:solidFill>
                </a:ln>
                <a:solidFill>
                  <a:srgbClr val="000000"/>
                </a:solidFill>
                <a:effectLst/>
                <a:latin typeface="宋体" charset="-122"/>
              </a:rPr>
              <a:t>o</a:t>
            </a:r>
          </a:p>
        </p:txBody>
      </p:sp>
      <p:sp>
        <p:nvSpPr>
          <p:cNvPr id="1643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643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203A3C9-F4F3-4698-8247-1267C095DB46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6436" name="TextBox 1643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7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666699 [5]"/>
                                          </p:val>
                                        </p:tav>
                                        <p:tav tm="50000">
                                          <p:val>
                                            <p:strVal val="#ffffcc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8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666699 [5]"/>
                                          </p:val>
                                        </p:tav>
                                        <p:tav tm="50000">
                                          <p:val>
                                            <p:strVal val="#ffffcc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9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28" dur="1000" fill="hold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3" dur="1000" fill="hold"/>
                                        <p:tgtEl>
                                          <p:spTgt spid="16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0" name=""/>
          <p:cNvGrpSpPr/>
          <p:nvPr/>
        </p:nvGrpSpPr>
        <p:grpSpPr>
          <a:xfrm>
            <a:off x="1014412" y="233362"/>
            <a:ext cx="4451350" cy="519112"/>
            <a:chExt cx="2804" cy="327"/>
          </a:xfrm>
        </p:grpSpPr>
        <p:sp>
          <p:nvSpPr>
            <p:cNvPr id="17411" name=""/>
            <p:cNvSpPr/>
            <p:nvPr/>
          </p:nvSpPr>
          <p:spPr>
            <a:xfrm>
              <a:off x="0" y="0"/>
              <a:ext cx="2804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800" b="1">
                  <a:solidFill>
                    <a:srgbClr val="FFFF00"/>
                  </a:solidFill>
                  <a:latin typeface="Tahoma" pitchFamily="34" charset="0"/>
                  <a:ea typeface="方正水柱简体" pitchFamily="2" charset="-122"/>
                </a:rPr>
                <a:t>第三章　透镜及其应用复习</a:t>
              </a:r>
              <a:endParaRPr lang="zh-CN" altLang="en-US" sz="2800" b="1">
                <a:solidFill>
                  <a:srgbClr val="FFFF00"/>
                </a:solidFill>
                <a:latin typeface="Tahoma" pitchFamily="34" charset="0"/>
                <a:ea typeface="方正水柱简体" pitchFamily="2" charset="-122"/>
              </a:endParaRPr>
            </a:p>
          </p:txBody>
        </p:sp>
        <p:cxnSp>
          <p:nvCxnSpPr>
            <p:cNvPr id="17412" name=""/>
            <p:cNvCxnSpPr/>
            <p:nvPr/>
          </p:nvCxnSpPr>
          <p:spPr>
            <a:xfrm>
              <a:off x="64" y="308"/>
              <a:ext cx="2222" cy="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</p:spPr>
        </p:cxnSp>
      </p:grpSp>
      <p:pic>
        <p:nvPicPr>
          <p:cNvPr id="1741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260350"/>
            <a:ext cx="507396" cy="507396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4" name=""/>
          <p:cNvSpPr/>
          <p:nvPr/>
        </p:nvSpPr>
        <p:spPr>
          <a:xfrm>
            <a:off x="0" y="1268412"/>
            <a:ext cx="3841750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凹透镜对光</a:t>
            </a:r>
            <a:endParaRPr lang="zh-CN" altLang="en-US" sz="4800">
              <a:solidFill>
                <a:srgbClr val="FF00FF"/>
              </a:solidFill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48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　有</a:t>
            </a:r>
            <a:r>
              <a:rPr lang="zh-CN" altLang="en-US" sz="4800">
                <a:solidFill>
                  <a:srgbClr val="FFFF00"/>
                </a:solidFill>
                <a:latin typeface="Garamond" pitchFamily="18" charset="0"/>
                <a:ea typeface="隶书" pitchFamily="1" charset="-122"/>
              </a:rPr>
              <a:t>发散</a:t>
            </a:r>
            <a:r>
              <a:rPr lang="zh-CN" altLang="en-US" sz="48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作用</a:t>
            </a:r>
            <a:endParaRPr lang="zh-CN" altLang="en-US" sz="4800">
              <a:solidFill>
                <a:srgbClr val="FF00FF"/>
              </a:solidFill>
              <a:latin typeface="Garamond" pitchFamily="18" charset="0"/>
              <a:ea typeface="隶书" pitchFamily="1" charset="-122"/>
            </a:endParaRPr>
          </a:p>
        </p:txBody>
      </p:sp>
      <p:grpSp>
        <p:nvGrpSpPr>
          <p:cNvPr id="17415" name=""/>
          <p:cNvGrpSpPr/>
          <p:nvPr/>
        </p:nvGrpSpPr>
        <p:grpSpPr>
          <a:xfrm>
            <a:off x="3924300" y="2420938"/>
            <a:ext cx="5219700" cy="4248150"/>
            <a:chExt cx="3288" cy="2676"/>
          </a:xfrm>
        </p:grpSpPr>
        <p:grpSp>
          <p:nvGrpSpPr>
            <p:cNvPr id="17416" name=""/>
            <p:cNvGrpSpPr/>
            <p:nvPr/>
          </p:nvGrpSpPr>
          <p:grpSpPr>
            <a:xfrm>
              <a:off x="0" y="0"/>
              <a:ext cx="3288" cy="2676"/>
              <a:chExt cx="3288" cy="2404"/>
            </a:xfrm>
          </p:grpSpPr>
          <p:grpSp>
            <p:nvGrpSpPr>
              <p:cNvPr id="17417" name=""/>
              <p:cNvGrpSpPr/>
              <p:nvPr/>
            </p:nvGrpSpPr>
            <p:grpSpPr>
              <a:xfrm>
                <a:off x="0" y="0"/>
                <a:ext cx="3288" cy="2404"/>
                <a:chExt cx="3288" cy="2404"/>
              </a:xfrm>
            </p:grpSpPr>
            <p:pic>
              <p:nvPicPr>
                <p:cNvPr id="17418" name=""/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0" y="0"/>
                  <a:ext cx="3288" cy="2404"/>
                </a:xfrm>
                <a:prstGeom prst="rect">
                  <a:avLst/>
                </a:prstGeom>
                <a:noFill/>
                <a:ln>
                  <a:solidFill>
                    <a:schemeClr val="bg2"/>
                  </a:solidFill>
                  <a:miter lim="800000"/>
                </a:ln>
              </p:spPr>
            </p:pic>
            <p:pic>
              <p:nvPicPr>
                <p:cNvPr id="17419" name="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680" y="45"/>
                  <a:ext cx="1860" cy="2313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</p:pic>
          </p:grpSp>
          <p:cxnSp>
            <p:nvCxnSpPr>
              <p:cNvPr id="17420" name=""/>
              <p:cNvCxnSpPr/>
              <p:nvPr/>
            </p:nvCxnSpPr>
            <p:spPr>
              <a:xfrm>
                <a:off x="90" y="1134"/>
                <a:ext cx="313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prstDash val="lgDashDot"/>
                <a:miter lim="800000"/>
              </a:ln>
            </p:spPr>
          </p:cxnSp>
        </p:grpSp>
        <p:sp>
          <p:nvSpPr>
            <p:cNvPr id="17421" name=""/>
            <p:cNvSpPr/>
            <p:nvPr/>
          </p:nvSpPr>
          <p:spPr>
            <a:xfrm>
              <a:off x="1548" y="1234"/>
              <a:ext cx="44" cy="45"/>
            </a:xfrm>
            <a:solidFill>
              <a:srgbClr val="FFFFFF"/>
            </a:solidFill>
            <a:ln>
              <a:solidFill>
                <a:prstClr val="black"/>
              </a:solidFill>
              <a:miter lim="800000"/>
            </a:ln>
            <a:effectLst/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algn="ctr"/>
              <a:r>
                <a:rPr sz="3600">
                  <a:ln>
                    <a:solidFill>
                      <a:prstClr val="black"/>
                    </a:solidFill>
                  </a:ln>
                  <a:solidFill>
                    <a:srgbClr val="FFFFFF"/>
                  </a:solidFill>
                  <a:effectLst/>
                  <a:latin typeface="Arial"/>
                </a:rPr>
                <a:t>O</a:t>
              </a:r>
            </a:p>
          </p:txBody>
        </p:sp>
        <p:sp>
          <p:nvSpPr>
            <p:cNvPr id="17422" name=""/>
            <p:cNvSpPr/>
            <p:nvPr/>
          </p:nvSpPr>
          <p:spPr>
            <a:xfrm>
              <a:off x="1542" y="1315"/>
              <a:ext cx="90" cy="136"/>
            </a:xfrm>
            <a:solidFill>
              <a:srgbClr val="FFFFFF"/>
            </a:solidFill>
            <a:ln>
              <a:solidFill>
                <a:prstClr val="black"/>
              </a:solidFill>
              <a:miter lim="800000"/>
            </a:ln>
            <a:effectLst/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algn="ctr"/>
              <a:r>
                <a:rPr sz="3600">
                  <a:ln>
                    <a:solidFill>
                      <a:prstClr val="black"/>
                    </a:solidFill>
                  </a:ln>
                  <a:solidFill>
                    <a:srgbClr val="FFFFFF"/>
                  </a:solidFill>
                  <a:effectLst/>
                  <a:latin typeface="宋体" charset="-122"/>
                </a:rPr>
                <a:t>O</a:t>
              </a:r>
            </a:p>
          </p:txBody>
        </p:sp>
      </p:grpSp>
      <p:grpSp>
        <p:nvGrpSpPr>
          <p:cNvPr id="17423" name=""/>
          <p:cNvGrpSpPr/>
          <p:nvPr/>
        </p:nvGrpSpPr>
        <p:grpSpPr>
          <a:xfrm>
            <a:off x="4211638" y="3573462"/>
            <a:ext cx="2128838" cy="1822450"/>
            <a:chExt cx="1341" cy="1148"/>
          </a:xfrm>
        </p:grpSpPr>
        <p:grpSp>
          <p:nvGrpSpPr>
            <p:cNvPr id="17424" name=""/>
            <p:cNvGrpSpPr/>
            <p:nvPr/>
          </p:nvGrpSpPr>
          <p:grpSpPr>
            <a:xfrm flipV="1">
              <a:off x="0" y="0"/>
              <a:ext cx="1245" cy="45"/>
              <a:chExt cx="1180" cy="0"/>
            </a:xfrm>
          </p:grpSpPr>
          <p:cxnSp>
            <p:nvCxnSpPr>
              <p:cNvPr id="17425" name=""/>
              <p:cNvCxnSpPr/>
              <p:nvPr/>
            </p:nvCxnSpPr>
            <p:spPr>
              <a:xfrm>
                <a:off x="0" y="0"/>
                <a:ext cx="590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26" name=""/>
              <p:cNvCxnSpPr/>
              <p:nvPr/>
            </p:nvCxnSpPr>
            <p:spPr>
              <a:xfrm>
                <a:off x="545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7427" name=""/>
            <p:cNvGrpSpPr/>
            <p:nvPr/>
          </p:nvGrpSpPr>
          <p:grpSpPr>
            <a:xfrm flipV="1">
              <a:off x="15" y="272"/>
              <a:ext cx="1290" cy="55"/>
              <a:chExt cx="1250" cy="0"/>
            </a:xfrm>
          </p:grpSpPr>
          <p:cxnSp>
            <p:nvCxnSpPr>
              <p:cNvPr id="17428" name=""/>
              <p:cNvCxnSpPr/>
              <p:nvPr/>
            </p:nvCxnSpPr>
            <p:spPr>
              <a:xfrm>
                <a:off x="0" y="0"/>
                <a:ext cx="54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29" name=""/>
              <p:cNvCxnSpPr/>
              <p:nvPr/>
            </p:nvCxnSpPr>
            <p:spPr>
              <a:xfrm>
                <a:off x="525" y="0"/>
                <a:ext cx="72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7430" name=""/>
            <p:cNvGrpSpPr/>
            <p:nvPr/>
          </p:nvGrpSpPr>
          <p:grpSpPr>
            <a:xfrm>
              <a:off x="50" y="544"/>
              <a:ext cx="1291" cy="0"/>
              <a:chExt cx="1291" cy="0"/>
            </a:xfrm>
          </p:grpSpPr>
          <p:cxnSp>
            <p:nvCxnSpPr>
              <p:cNvPr id="17431" name=""/>
              <p:cNvCxnSpPr/>
              <p:nvPr/>
            </p:nvCxnSpPr>
            <p:spPr>
              <a:xfrm>
                <a:off x="0" y="0"/>
                <a:ext cx="54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32" name=""/>
              <p:cNvCxnSpPr/>
              <p:nvPr/>
            </p:nvCxnSpPr>
            <p:spPr>
              <a:xfrm>
                <a:off x="520" y="0"/>
                <a:ext cx="771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7433" name=""/>
            <p:cNvGrpSpPr/>
            <p:nvPr/>
          </p:nvGrpSpPr>
          <p:grpSpPr>
            <a:xfrm flipV="1">
              <a:off x="15" y="826"/>
              <a:ext cx="1326" cy="45"/>
              <a:chExt cx="1250" cy="0"/>
            </a:xfrm>
          </p:grpSpPr>
          <p:cxnSp>
            <p:nvCxnSpPr>
              <p:cNvPr id="17434" name=""/>
              <p:cNvCxnSpPr/>
              <p:nvPr/>
            </p:nvCxnSpPr>
            <p:spPr>
              <a:xfrm>
                <a:off x="0" y="0"/>
                <a:ext cx="54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35" name=""/>
              <p:cNvCxnSpPr/>
              <p:nvPr/>
            </p:nvCxnSpPr>
            <p:spPr>
              <a:xfrm>
                <a:off x="525" y="0"/>
                <a:ext cx="72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7436" name=""/>
            <p:cNvGrpSpPr/>
            <p:nvPr/>
          </p:nvGrpSpPr>
          <p:grpSpPr>
            <a:xfrm flipV="1">
              <a:off x="15" y="1098"/>
              <a:ext cx="1291" cy="50"/>
              <a:chExt cx="1180" cy="0"/>
            </a:xfrm>
          </p:grpSpPr>
          <p:cxnSp>
            <p:nvCxnSpPr>
              <p:cNvPr id="17437" name=""/>
              <p:cNvCxnSpPr/>
              <p:nvPr/>
            </p:nvCxnSpPr>
            <p:spPr>
              <a:xfrm>
                <a:off x="0" y="0"/>
                <a:ext cx="590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38" name=""/>
              <p:cNvCxnSpPr/>
              <p:nvPr/>
            </p:nvCxnSpPr>
            <p:spPr>
              <a:xfrm>
                <a:off x="545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</p:grpSp>
      <p:grpSp>
        <p:nvGrpSpPr>
          <p:cNvPr id="17439" name=""/>
          <p:cNvGrpSpPr/>
          <p:nvPr/>
        </p:nvGrpSpPr>
        <p:grpSpPr>
          <a:xfrm>
            <a:off x="6156325" y="2708275"/>
            <a:ext cx="2414588" cy="3514725"/>
            <a:chExt cx="1521" cy="2214"/>
          </a:xfrm>
        </p:grpSpPr>
        <p:cxnSp>
          <p:nvCxnSpPr>
            <p:cNvPr id="17440" name=""/>
            <p:cNvCxnSpPr/>
            <p:nvPr/>
          </p:nvCxnSpPr>
          <p:spPr>
            <a:xfrm rot="21540000" flipV="1">
              <a:off x="0" y="289"/>
              <a:ext cx="524" cy="28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cxnSp>
          <p:nvCxnSpPr>
            <p:cNvPr id="17441" name=""/>
            <p:cNvCxnSpPr/>
            <p:nvPr/>
          </p:nvCxnSpPr>
          <p:spPr>
            <a:xfrm>
              <a:off x="80" y="1665"/>
              <a:ext cx="262" cy="12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cxnSp>
          <p:nvCxnSpPr>
            <p:cNvPr id="17442" name=""/>
            <p:cNvCxnSpPr/>
            <p:nvPr/>
          </p:nvCxnSpPr>
          <p:spPr>
            <a:xfrm flipV="1">
              <a:off x="70" y="743"/>
              <a:ext cx="227" cy="9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grpSp>
          <p:nvGrpSpPr>
            <p:cNvPr id="17443" name=""/>
            <p:cNvGrpSpPr/>
            <p:nvPr/>
          </p:nvGrpSpPr>
          <p:grpSpPr>
            <a:xfrm>
              <a:off x="117" y="1105"/>
              <a:ext cx="1404" cy="1"/>
              <a:chExt cx="1404" cy="1"/>
            </a:xfrm>
          </p:grpSpPr>
          <p:cxnSp>
            <p:nvCxnSpPr>
              <p:cNvPr id="17444" name=""/>
              <p:cNvCxnSpPr/>
              <p:nvPr/>
            </p:nvCxnSpPr>
            <p:spPr>
              <a:xfrm rot="10800000" flipH="1">
                <a:off x="0" y="1"/>
                <a:ext cx="766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45" name=""/>
              <p:cNvCxnSpPr/>
              <p:nvPr/>
            </p:nvCxnSpPr>
            <p:spPr>
              <a:xfrm rot="10800000" flipH="1">
                <a:off x="701" y="0"/>
                <a:ext cx="703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7446" name=""/>
            <p:cNvGrpSpPr/>
            <p:nvPr/>
          </p:nvGrpSpPr>
          <p:grpSpPr>
            <a:xfrm>
              <a:off x="444" y="0"/>
              <a:ext cx="753" cy="213"/>
              <a:chExt cx="753" cy="213"/>
            </a:xfrm>
          </p:grpSpPr>
          <p:cxnSp>
            <p:nvCxnSpPr>
              <p:cNvPr id="17447" name=""/>
              <p:cNvCxnSpPr/>
              <p:nvPr/>
            </p:nvCxnSpPr>
            <p:spPr>
              <a:xfrm rot="19620000" flipV="1">
                <a:off x="0" y="212"/>
                <a:ext cx="363" cy="1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48" name=""/>
              <p:cNvCxnSpPr/>
              <p:nvPr/>
            </p:nvCxnSpPr>
            <p:spPr>
              <a:xfrm rot="19560000">
                <a:off x="254" y="0"/>
                <a:ext cx="499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7449" name=""/>
            <p:cNvGrpSpPr/>
            <p:nvPr/>
          </p:nvGrpSpPr>
          <p:grpSpPr>
            <a:xfrm>
              <a:off x="283" y="1934"/>
              <a:ext cx="1059" cy="280"/>
              <a:chExt cx="1059" cy="280"/>
            </a:xfrm>
          </p:grpSpPr>
          <p:cxnSp>
            <p:nvCxnSpPr>
              <p:cNvPr id="17450" name=""/>
              <p:cNvCxnSpPr/>
              <p:nvPr/>
            </p:nvCxnSpPr>
            <p:spPr>
              <a:xfrm rot="1800000">
                <a:off x="0" y="0"/>
                <a:ext cx="620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51" name=""/>
              <p:cNvCxnSpPr/>
              <p:nvPr/>
            </p:nvCxnSpPr>
            <p:spPr>
              <a:xfrm rot="1800000">
                <a:off x="491" y="280"/>
                <a:ext cx="568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7452" name=""/>
            <p:cNvGrpSpPr/>
            <p:nvPr/>
          </p:nvGrpSpPr>
          <p:grpSpPr>
            <a:xfrm>
              <a:off x="265" y="397"/>
              <a:ext cx="1147" cy="226"/>
              <a:chExt cx="1147" cy="226"/>
            </a:xfrm>
          </p:grpSpPr>
          <p:cxnSp>
            <p:nvCxnSpPr>
              <p:cNvPr id="17453" name=""/>
              <p:cNvCxnSpPr/>
              <p:nvPr/>
            </p:nvCxnSpPr>
            <p:spPr>
              <a:xfrm rot="20340000" flipV="1">
                <a:off x="0" y="211"/>
                <a:ext cx="654" cy="15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54" name=""/>
              <p:cNvCxnSpPr/>
              <p:nvPr/>
            </p:nvCxnSpPr>
            <p:spPr>
              <a:xfrm rot="20340000" flipV="1">
                <a:off x="558" y="0"/>
                <a:ext cx="589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17455" name=""/>
            <p:cNvGrpSpPr/>
            <p:nvPr/>
          </p:nvGrpSpPr>
          <p:grpSpPr>
            <a:xfrm>
              <a:off x="247" y="1510"/>
              <a:ext cx="1232" cy="213"/>
              <a:chExt cx="1232" cy="213"/>
            </a:xfrm>
          </p:grpSpPr>
          <p:cxnSp>
            <p:nvCxnSpPr>
              <p:cNvPr id="17456" name=""/>
              <p:cNvCxnSpPr/>
              <p:nvPr/>
            </p:nvCxnSpPr>
            <p:spPr>
              <a:xfrm rot="1260000" flipV="1">
                <a:off x="0" y="0"/>
                <a:ext cx="678" cy="22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17457" name=""/>
              <p:cNvCxnSpPr/>
              <p:nvPr/>
            </p:nvCxnSpPr>
            <p:spPr>
              <a:xfrm rot="1260000" flipV="1">
                <a:off x="586" y="213"/>
                <a:ext cx="646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cxnSp>
          <p:nvCxnSpPr>
            <p:cNvPr id="17458" name=""/>
            <p:cNvCxnSpPr/>
            <p:nvPr/>
          </p:nvCxnSpPr>
          <p:spPr>
            <a:xfrm>
              <a:off x="116" y="1378"/>
              <a:ext cx="181" cy="4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</p:grpSp>
      <p:sp>
        <p:nvSpPr>
          <p:cNvPr id="1745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746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28B5917-781B-4156-8B5E-7E803F3D09B2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7461" name="TextBox 1746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1" dur="500" fill="hold"/>
                                        <p:tgtEl>
                                          <p:spTgt spid="17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6" dur="500" fill="hold"/>
                                        <p:tgtEl>
                                          <p:spTgt spid="17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434" name=""/>
          <p:cNvGrpSpPr/>
          <p:nvPr/>
        </p:nvGrpSpPr>
        <p:grpSpPr>
          <a:xfrm>
            <a:off x="1476375" y="3789362"/>
            <a:ext cx="1798638" cy="287338"/>
            <a:chExt cx="1133" cy="181"/>
          </a:xfrm>
        </p:grpSpPr>
        <p:grpSp>
          <p:nvGrpSpPr>
            <p:cNvPr id="18435" name=""/>
            <p:cNvGrpSpPr/>
            <p:nvPr/>
          </p:nvGrpSpPr>
          <p:grpSpPr>
            <a:xfrm rot="2160000">
              <a:off x="544" y="181"/>
              <a:ext cx="589" cy="0"/>
              <a:chExt cx="589" cy="0"/>
            </a:xfrm>
          </p:grpSpPr>
          <p:cxnSp>
            <p:nvCxnSpPr>
              <p:cNvPr id="18436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37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  <p:grpSp>
          <p:nvGrpSpPr>
            <p:cNvPr id="18438" name=""/>
            <p:cNvGrpSpPr/>
            <p:nvPr/>
          </p:nvGrpSpPr>
          <p:grpSpPr>
            <a:xfrm>
              <a:off x="0" y="0"/>
              <a:ext cx="589" cy="1"/>
              <a:chExt cx="589" cy="0"/>
            </a:xfrm>
          </p:grpSpPr>
          <p:cxnSp>
            <p:nvCxnSpPr>
              <p:cNvPr id="18439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40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</p:grpSp>
      <p:sp>
        <p:nvSpPr>
          <p:cNvPr id="18441" name=""/>
          <p:cNvSpPr/>
          <p:nvPr/>
        </p:nvSpPr>
        <p:spPr>
          <a:xfrm>
            <a:off x="1476375" y="1484312"/>
            <a:ext cx="6551612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8139C"/>
                </a:solidFill>
                <a:latin typeface="Times New Roman" pitchFamily="18" charset="0"/>
              </a:rPr>
              <a:t>在图中填写上适当光学元件</a:t>
            </a:r>
            <a:endParaRPr lang="zh-CN" altLang="en-US" sz="3200" b="1">
              <a:solidFill>
                <a:srgbClr val="08139C"/>
              </a:solidFill>
              <a:latin typeface="Times New Roman" pitchFamily="18" charset="0"/>
            </a:endParaRPr>
          </a:p>
        </p:txBody>
      </p:sp>
      <p:grpSp>
        <p:nvGrpSpPr>
          <p:cNvPr id="18442" name=""/>
          <p:cNvGrpSpPr/>
          <p:nvPr/>
        </p:nvGrpSpPr>
        <p:grpSpPr>
          <a:xfrm>
            <a:off x="3781425" y="3789362"/>
            <a:ext cx="1798638" cy="287338"/>
            <a:chExt cx="1133" cy="181"/>
          </a:xfrm>
        </p:grpSpPr>
        <p:grpSp>
          <p:nvGrpSpPr>
            <p:cNvPr id="18443" name=""/>
            <p:cNvGrpSpPr/>
            <p:nvPr/>
          </p:nvGrpSpPr>
          <p:grpSpPr>
            <a:xfrm rot="2160000">
              <a:off x="544" y="181"/>
              <a:ext cx="589" cy="0"/>
              <a:chExt cx="589" cy="0"/>
            </a:xfrm>
          </p:grpSpPr>
          <p:cxnSp>
            <p:nvCxnSpPr>
              <p:cNvPr id="18444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45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  <p:grpSp>
          <p:nvGrpSpPr>
            <p:cNvPr id="18446" name=""/>
            <p:cNvGrpSpPr/>
            <p:nvPr/>
          </p:nvGrpSpPr>
          <p:grpSpPr>
            <a:xfrm>
              <a:off x="0" y="0"/>
              <a:ext cx="589" cy="1"/>
              <a:chExt cx="589" cy="0"/>
            </a:xfrm>
          </p:grpSpPr>
          <p:cxnSp>
            <p:nvCxnSpPr>
              <p:cNvPr id="18447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48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</p:grpSp>
      <p:grpSp>
        <p:nvGrpSpPr>
          <p:cNvPr id="18449" name=""/>
          <p:cNvGrpSpPr/>
          <p:nvPr/>
        </p:nvGrpSpPr>
        <p:grpSpPr>
          <a:xfrm>
            <a:off x="6157912" y="3789362"/>
            <a:ext cx="1798638" cy="287338"/>
            <a:chExt cx="1133" cy="181"/>
          </a:xfrm>
        </p:grpSpPr>
        <p:grpSp>
          <p:nvGrpSpPr>
            <p:cNvPr id="18450" name=""/>
            <p:cNvGrpSpPr/>
            <p:nvPr/>
          </p:nvGrpSpPr>
          <p:grpSpPr>
            <a:xfrm rot="2160000">
              <a:off x="544" y="181"/>
              <a:ext cx="589" cy="0"/>
              <a:chExt cx="589" cy="0"/>
            </a:xfrm>
          </p:grpSpPr>
          <p:cxnSp>
            <p:nvCxnSpPr>
              <p:cNvPr id="18451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52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  <p:grpSp>
          <p:nvGrpSpPr>
            <p:cNvPr id="18453" name=""/>
            <p:cNvGrpSpPr/>
            <p:nvPr/>
          </p:nvGrpSpPr>
          <p:grpSpPr>
            <a:xfrm>
              <a:off x="0" y="0"/>
              <a:ext cx="589" cy="1"/>
              <a:chExt cx="589" cy="0"/>
            </a:xfrm>
          </p:grpSpPr>
          <p:cxnSp>
            <p:nvCxnSpPr>
              <p:cNvPr id="18454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55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</p:grpSp>
      <p:grpSp>
        <p:nvGrpSpPr>
          <p:cNvPr id="18456" name=""/>
          <p:cNvGrpSpPr/>
          <p:nvPr/>
        </p:nvGrpSpPr>
        <p:grpSpPr>
          <a:xfrm>
            <a:off x="1619250" y="3429000"/>
            <a:ext cx="1670050" cy="863600"/>
            <a:chExt cx="1052" cy="544"/>
          </a:xfrm>
        </p:grpSpPr>
        <p:cxnSp>
          <p:nvCxnSpPr>
            <p:cNvPr id="18457" name=""/>
            <p:cNvCxnSpPr/>
            <p:nvPr/>
          </p:nvCxnSpPr>
          <p:spPr>
            <a:xfrm flipH="1">
              <a:off x="417" y="227"/>
              <a:ext cx="90" cy="317"/>
            </a:xfrm>
            <a:prstGeom prst="line">
              <a:avLst/>
            </a:prstGeom>
            <a:noFill/>
            <a:ln w="57150">
              <a:solidFill>
                <a:srgbClr val="15A202"/>
              </a:solidFill>
              <a:miter lim="800000"/>
            </a:ln>
            <a:effectLst/>
          </p:spPr>
        </p:cxnSp>
        <p:cxnSp>
          <p:nvCxnSpPr>
            <p:cNvPr id="18458" name=""/>
            <p:cNvCxnSpPr/>
            <p:nvPr/>
          </p:nvCxnSpPr>
          <p:spPr>
            <a:xfrm>
              <a:off x="0" y="18"/>
              <a:ext cx="1043" cy="409"/>
            </a:xfrm>
            <a:prstGeom prst="line">
              <a:avLst/>
            </a:prstGeom>
            <a:noFill/>
            <a:ln w="57150">
              <a:solidFill>
                <a:srgbClr val="15A202"/>
              </a:solidFill>
              <a:miter lim="800000"/>
            </a:ln>
            <a:effectLst/>
          </p:spPr>
        </p:cxnSp>
        <p:cxnSp>
          <p:nvCxnSpPr>
            <p:cNvPr id="18459" name=""/>
            <p:cNvCxnSpPr/>
            <p:nvPr/>
          </p:nvCxnSpPr>
          <p:spPr>
            <a:xfrm flipV="1">
              <a:off x="190" y="0"/>
              <a:ext cx="181" cy="45"/>
            </a:xfrm>
            <a:prstGeom prst="line">
              <a:avLst/>
            </a:prstGeom>
            <a:noFill/>
            <a:ln w="57150">
              <a:solidFill>
                <a:srgbClr val="15A202"/>
              </a:solidFill>
              <a:miter lim="800000"/>
            </a:ln>
            <a:effectLst/>
          </p:spPr>
        </p:cxnSp>
        <p:cxnSp>
          <p:nvCxnSpPr>
            <p:cNvPr id="18460" name=""/>
            <p:cNvCxnSpPr/>
            <p:nvPr/>
          </p:nvCxnSpPr>
          <p:spPr>
            <a:xfrm flipV="1">
              <a:off x="417" y="91"/>
              <a:ext cx="181" cy="45"/>
            </a:xfrm>
            <a:prstGeom prst="line">
              <a:avLst/>
            </a:prstGeom>
            <a:noFill/>
            <a:ln w="57150">
              <a:solidFill>
                <a:srgbClr val="15A202"/>
              </a:solidFill>
              <a:miter lim="800000"/>
            </a:ln>
            <a:effectLst/>
          </p:spPr>
        </p:cxnSp>
        <p:cxnSp>
          <p:nvCxnSpPr>
            <p:cNvPr id="18461" name=""/>
            <p:cNvCxnSpPr/>
            <p:nvPr/>
          </p:nvCxnSpPr>
          <p:spPr>
            <a:xfrm flipV="1">
              <a:off x="644" y="181"/>
              <a:ext cx="181" cy="45"/>
            </a:xfrm>
            <a:prstGeom prst="line">
              <a:avLst/>
            </a:prstGeom>
            <a:noFill/>
            <a:ln w="57150">
              <a:solidFill>
                <a:srgbClr val="15A202"/>
              </a:solidFill>
              <a:miter lim="800000"/>
            </a:ln>
            <a:effectLst/>
          </p:spPr>
        </p:cxnSp>
        <p:cxnSp>
          <p:nvCxnSpPr>
            <p:cNvPr id="18462" name=""/>
            <p:cNvCxnSpPr/>
            <p:nvPr/>
          </p:nvCxnSpPr>
          <p:spPr>
            <a:xfrm flipV="1">
              <a:off x="871" y="272"/>
              <a:ext cx="181" cy="45"/>
            </a:xfrm>
            <a:prstGeom prst="line">
              <a:avLst/>
            </a:prstGeom>
            <a:noFill/>
            <a:ln w="57150">
              <a:solidFill>
                <a:srgbClr val="15A202"/>
              </a:solidFill>
              <a:miter lim="800000"/>
            </a:ln>
            <a:effectLst/>
          </p:spPr>
        </p:cxnSp>
      </p:grpSp>
      <p:grpSp>
        <p:nvGrpSpPr>
          <p:cNvPr id="18463" name=""/>
          <p:cNvGrpSpPr/>
          <p:nvPr/>
        </p:nvGrpSpPr>
        <p:grpSpPr>
          <a:xfrm>
            <a:off x="3419475" y="3286125"/>
            <a:ext cx="2376488" cy="2087562"/>
            <a:chExt cx="1497" cy="1315"/>
          </a:xfrm>
        </p:grpSpPr>
        <p:cxnSp>
          <p:nvCxnSpPr>
            <p:cNvPr id="18464" name=""/>
            <p:cNvCxnSpPr/>
            <p:nvPr/>
          </p:nvCxnSpPr>
          <p:spPr>
            <a:xfrm>
              <a:off x="0" y="634"/>
              <a:ext cx="1497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prstDash val="dashDot"/>
              <a:miter lim="800000"/>
            </a:ln>
            <a:effectLst/>
          </p:spPr>
        </p:cxnSp>
        <p:sp>
          <p:nvSpPr>
            <p:cNvPr id="18465" name=""/>
            <p:cNvSpPr/>
            <p:nvPr/>
          </p:nvSpPr>
          <p:spPr>
            <a:xfrm>
              <a:off x="771" y="0"/>
              <a:ext cx="182" cy="1315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rgbClr val="15A202"/>
              </a:solidFill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8466" name=""/>
          <p:cNvGrpSpPr/>
          <p:nvPr/>
        </p:nvGrpSpPr>
        <p:grpSpPr>
          <a:xfrm>
            <a:off x="5868988" y="2492375"/>
            <a:ext cx="2519362" cy="1585912"/>
            <a:chExt cx="1587" cy="999"/>
          </a:xfrm>
        </p:grpSpPr>
        <p:cxnSp>
          <p:nvCxnSpPr>
            <p:cNvPr id="18467" name=""/>
            <p:cNvCxnSpPr/>
            <p:nvPr/>
          </p:nvCxnSpPr>
          <p:spPr>
            <a:xfrm>
              <a:off x="0" y="499"/>
              <a:ext cx="1587" cy="0"/>
            </a:xfrm>
            <a:prstGeom prst="line">
              <a:avLst/>
            </a:prstGeom>
            <a:noFill/>
            <a:ln w="57150">
              <a:solidFill>
                <a:srgbClr val="15A202"/>
              </a:solidFill>
              <a:prstDash val="dashDot"/>
              <a:miter lim="800000"/>
            </a:ln>
            <a:effectLst/>
          </p:spPr>
        </p:cxnSp>
        <p:sp>
          <p:nvSpPr>
            <p:cNvPr id="18468" name="未知"/>
            <p:cNvSpPr/>
            <p:nvPr/>
          </p:nvSpPr>
          <p:spPr>
            <a:xfrm>
              <a:off x="681" y="0"/>
              <a:ext cx="226" cy="999"/>
            </a:xfrm>
            <a:custGeom>
              <a:rect l="l" t="t" r="r" b="b"/>
              <a:pathLst>
                <a:path w="220" h="951">
                  <a:moveTo>
                    <a:pt x="3" y="6"/>
                  </a:moveTo>
                  <a:lnTo>
                    <a:pt x="192" y="0"/>
                  </a:lnTo>
                  <a:cubicBezTo>
                    <a:pt x="220" y="26"/>
                    <a:pt x="180" y="112"/>
                    <a:pt x="174" y="164"/>
                  </a:cubicBezTo>
                  <a:cubicBezTo>
                    <a:pt x="168" y="216"/>
                    <a:pt x="158" y="253"/>
                    <a:pt x="155" y="311"/>
                  </a:cubicBezTo>
                  <a:cubicBezTo>
                    <a:pt x="152" y="369"/>
                    <a:pt x="150" y="433"/>
                    <a:pt x="155" y="512"/>
                  </a:cubicBezTo>
                  <a:cubicBezTo>
                    <a:pt x="160" y="591"/>
                    <a:pt x="174" y="713"/>
                    <a:pt x="183" y="786"/>
                  </a:cubicBezTo>
                  <a:lnTo>
                    <a:pt x="210" y="951"/>
                  </a:lnTo>
                  <a:lnTo>
                    <a:pt x="0" y="951"/>
                  </a:lnTo>
                  <a:lnTo>
                    <a:pt x="55" y="813"/>
                  </a:lnTo>
                  <a:lnTo>
                    <a:pt x="64" y="557"/>
                  </a:lnTo>
                  <a:cubicBezTo>
                    <a:pt x="64" y="481"/>
                    <a:pt x="58" y="403"/>
                    <a:pt x="55" y="356"/>
                  </a:cubicBezTo>
                  <a:lnTo>
                    <a:pt x="46" y="274"/>
                  </a:lnTo>
                  <a:lnTo>
                    <a:pt x="27" y="219"/>
                  </a:lnTo>
                  <a:lnTo>
                    <a:pt x="36" y="210"/>
                  </a:lnTo>
                  <a:lnTo>
                    <a:pt x="27" y="183"/>
                  </a:lnTo>
                  <a:lnTo>
                    <a:pt x="3" y="6"/>
                  </a:lnTo>
                  <a:close/>
                </a:path>
              </a:pathLst>
            </a:custGeom>
            <a:noFill/>
            <a:ln w="38100" cap="flat" cmpd="sng">
              <a:solidFill>
                <a:srgbClr val="15A202"/>
              </a:solidFill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8469" name=""/>
          <p:cNvGrpSpPr/>
          <p:nvPr/>
        </p:nvGrpSpPr>
        <p:grpSpPr>
          <a:xfrm>
            <a:off x="1835150" y="5445125"/>
            <a:ext cx="1798638" cy="287338"/>
            <a:chExt cx="1133" cy="181"/>
          </a:xfrm>
        </p:grpSpPr>
        <p:grpSp>
          <p:nvGrpSpPr>
            <p:cNvPr id="18470" name=""/>
            <p:cNvGrpSpPr/>
            <p:nvPr/>
          </p:nvGrpSpPr>
          <p:grpSpPr>
            <a:xfrm rot="2160000">
              <a:off x="544" y="181"/>
              <a:ext cx="589" cy="0"/>
              <a:chExt cx="589" cy="0"/>
            </a:xfrm>
          </p:grpSpPr>
          <p:cxnSp>
            <p:nvCxnSpPr>
              <p:cNvPr id="18471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72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  <p:grpSp>
          <p:nvGrpSpPr>
            <p:cNvPr id="18473" name=""/>
            <p:cNvGrpSpPr/>
            <p:nvPr/>
          </p:nvGrpSpPr>
          <p:grpSpPr>
            <a:xfrm>
              <a:off x="0" y="0"/>
              <a:ext cx="589" cy="1"/>
              <a:chExt cx="589" cy="0"/>
            </a:xfrm>
          </p:grpSpPr>
          <p:cxnSp>
            <p:nvCxnSpPr>
              <p:cNvPr id="18474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75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</p:grpSp>
      <p:grpSp>
        <p:nvGrpSpPr>
          <p:cNvPr id="18476" name=""/>
          <p:cNvGrpSpPr/>
          <p:nvPr/>
        </p:nvGrpSpPr>
        <p:grpSpPr>
          <a:xfrm>
            <a:off x="5292725" y="5661025"/>
            <a:ext cx="1798638" cy="287338"/>
            <a:chExt cx="1133" cy="181"/>
          </a:xfrm>
        </p:grpSpPr>
        <p:grpSp>
          <p:nvGrpSpPr>
            <p:cNvPr id="18477" name=""/>
            <p:cNvGrpSpPr/>
            <p:nvPr/>
          </p:nvGrpSpPr>
          <p:grpSpPr>
            <a:xfrm rot="2160000">
              <a:off x="544" y="181"/>
              <a:ext cx="589" cy="0"/>
              <a:chExt cx="589" cy="0"/>
            </a:xfrm>
          </p:grpSpPr>
          <p:cxnSp>
            <p:nvCxnSpPr>
              <p:cNvPr id="18478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79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  <p:grpSp>
          <p:nvGrpSpPr>
            <p:cNvPr id="18480" name=""/>
            <p:cNvGrpSpPr/>
            <p:nvPr/>
          </p:nvGrpSpPr>
          <p:grpSpPr>
            <a:xfrm>
              <a:off x="0" y="0"/>
              <a:ext cx="589" cy="1"/>
              <a:chExt cx="589" cy="0"/>
            </a:xfrm>
          </p:grpSpPr>
          <p:cxnSp>
            <p:nvCxnSpPr>
              <p:cNvPr id="18481" name=""/>
              <p:cNvCxnSpPr/>
              <p:nvPr/>
            </p:nvCxnSpPr>
            <p:spPr>
              <a:xfrm>
                <a:off x="0" y="0"/>
                <a:ext cx="317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  <a:tailEnd type="arrow"/>
              </a:ln>
              <a:effectLst/>
            </p:spPr>
          </p:cxnSp>
          <p:cxnSp>
            <p:nvCxnSpPr>
              <p:cNvPr id="18482" name=""/>
              <p:cNvCxnSpPr/>
              <p:nvPr/>
            </p:nvCxnSpPr>
            <p:spPr>
              <a:xfrm>
                <a:off x="317" y="0"/>
                <a:ext cx="272" cy="0"/>
              </a:xfrm>
              <a:prstGeom prst="line">
                <a:avLst/>
              </a:prstGeom>
              <a:noFill/>
              <a:ln w="38100">
                <a:solidFill>
                  <a:srgbClr val="F5395D"/>
                </a:solidFill>
                <a:miter lim="800000"/>
              </a:ln>
              <a:effectLst/>
            </p:spPr>
          </p:cxnSp>
        </p:grpSp>
      </p:grpSp>
      <p:grpSp>
        <p:nvGrpSpPr>
          <p:cNvPr id="18483" name=""/>
          <p:cNvGrpSpPr/>
          <p:nvPr/>
        </p:nvGrpSpPr>
        <p:grpSpPr>
          <a:xfrm rot="2160000">
            <a:off x="5148262" y="4579938"/>
            <a:ext cx="2519362" cy="1585912"/>
            <a:chExt cx="1587" cy="999"/>
          </a:xfrm>
        </p:grpSpPr>
        <p:cxnSp>
          <p:nvCxnSpPr>
            <p:cNvPr id="18484" name=""/>
            <p:cNvCxnSpPr/>
            <p:nvPr/>
          </p:nvCxnSpPr>
          <p:spPr>
            <a:xfrm>
              <a:off x="0" y="499"/>
              <a:ext cx="1587" cy="0"/>
            </a:xfrm>
            <a:prstGeom prst="line">
              <a:avLst/>
            </a:prstGeom>
            <a:noFill/>
            <a:ln w="57150">
              <a:solidFill>
                <a:srgbClr val="15A202"/>
              </a:solidFill>
              <a:prstDash val="dashDot"/>
              <a:miter lim="800000"/>
            </a:ln>
            <a:effectLst/>
          </p:spPr>
        </p:cxnSp>
        <p:sp>
          <p:nvSpPr>
            <p:cNvPr id="18485" name="未知"/>
            <p:cNvSpPr/>
            <p:nvPr/>
          </p:nvSpPr>
          <p:spPr>
            <a:xfrm>
              <a:off x="681" y="0"/>
              <a:ext cx="226" cy="999"/>
            </a:xfrm>
            <a:custGeom>
              <a:rect l="l" t="t" r="r" b="b"/>
              <a:pathLst>
                <a:path w="220" h="951">
                  <a:moveTo>
                    <a:pt x="3" y="6"/>
                  </a:moveTo>
                  <a:lnTo>
                    <a:pt x="192" y="0"/>
                  </a:lnTo>
                  <a:cubicBezTo>
                    <a:pt x="220" y="26"/>
                    <a:pt x="180" y="112"/>
                    <a:pt x="174" y="164"/>
                  </a:cubicBezTo>
                  <a:cubicBezTo>
                    <a:pt x="168" y="216"/>
                    <a:pt x="158" y="253"/>
                    <a:pt x="155" y="311"/>
                  </a:cubicBezTo>
                  <a:cubicBezTo>
                    <a:pt x="152" y="369"/>
                    <a:pt x="150" y="433"/>
                    <a:pt x="155" y="512"/>
                  </a:cubicBezTo>
                  <a:cubicBezTo>
                    <a:pt x="160" y="591"/>
                    <a:pt x="174" y="713"/>
                    <a:pt x="183" y="786"/>
                  </a:cubicBezTo>
                  <a:lnTo>
                    <a:pt x="210" y="951"/>
                  </a:lnTo>
                  <a:lnTo>
                    <a:pt x="0" y="951"/>
                  </a:lnTo>
                  <a:lnTo>
                    <a:pt x="55" y="813"/>
                  </a:lnTo>
                  <a:lnTo>
                    <a:pt x="64" y="557"/>
                  </a:lnTo>
                  <a:cubicBezTo>
                    <a:pt x="64" y="481"/>
                    <a:pt x="58" y="403"/>
                    <a:pt x="55" y="356"/>
                  </a:cubicBezTo>
                  <a:lnTo>
                    <a:pt x="46" y="274"/>
                  </a:lnTo>
                  <a:lnTo>
                    <a:pt x="27" y="219"/>
                  </a:lnTo>
                  <a:lnTo>
                    <a:pt x="36" y="210"/>
                  </a:lnTo>
                  <a:lnTo>
                    <a:pt x="27" y="183"/>
                  </a:lnTo>
                  <a:lnTo>
                    <a:pt x="3" y="6"/>
                  </a:lnTo>
                  <a:close/>
                </a:path>
              </a:pathLst>
            </a:custGeom>
            <a:noFill/>
            <a:ln w="38100" cap="flat" cmpd="sng">
              <a:solidFill>
                <a:srgbClr val="15A202"/>
              </a:solidFill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8486" name=""/>
          <p:cNvGrpSpPr/>
          <p:nvPr/>
        </p:nvGrpSpPr>
        <p:grpSpPr>
          <a:xfrm rot="2400000">
            <a:off x="1116012" y="4725988"/>
            <a:ext cx="2376488" cy="2087562"/>
            <a:chExt cx="1497" cy="1315"/>
          </a:xfrm>
        </p:grpSpPr>
        <p:cxnSp>
          <p:nvCxnSpPr>
            <p:cNvPr id="18487" name=""/>
            <p:cNvCxnSpPr/>
            <p:nvPr/>
          </p:nvCxnSpPr>
          <p:spPr>
            <a:xfrm>
              <a:off x="0" y="634"/>
              <a:ext cx="1497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prstDash val="dashDot"/>
              <a:miter lim="800000"/>
            </a:ln>
            <a:effectLst/>
          </p:spPr>
        </p:cxnSp>
        <p:sp>
          <p:nvSpPr>
            <p:cNvPr id="18488" name=""/>
            <p:cNvSpPr/>
            <p:nvPr/>
          </p:nvSpPr>
          <p:spPr>
            <a:xfrm>
              <a:off x="771" y="0"/>
              <a:ext cx="182" cy="1315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rgbClr val="15A202"/>
              </a:solidFill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848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849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6A2E898-BD34-4B66-A9DF-5902F4FFA24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8491" name="TextBox 1849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458" name=""/>
          <p:cNvGrpSpPr/>
          <p:nvPr/>
        </p:nvGrpSpPr>
        <p:grpSpPr>
          <a:xfrm>
            <a:off x="1014412" y="233362"/>
            <a:ext cx="4451350" cy="519112"/>
            <a:chExt cx="2804" cy="327"/>
          </a:xfrm>
        </p:grpSpPr>
        <p:sp>
          <p:nvSpPr>
            <p:cNvPr id="19459" name=""/>
            <p:cNvSpPr/>
            <p:nvPr/>
          </p:nvSpPr>
          <p:spPr>
            <a:xfrm>
              <a:off x="0" y="0"/>
              <a:ext cx="2804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800" b="1">
                  <a:solidFill>
                    <a:srgbClr val="FFFF00"/>
                  </a:solidFill>
                  <a:latin typeface="Tahoma" pitchFamily="34" charset="0"/>
                  <a:ea typeface="方正水柱简体" pitchFamily="2" charset="-122"/>
                </a:rPr>
                <a:t>第三章　透镜及其应用复习</a:t>
              </a:r>
              <a:endParaRPr lang="zh-CN" altLang="en-US" sz="2800" b="1">
                <a:solidFill>
                  <a:srgbClr val="FFFF00"/>
                </a:solidFill>
                <a:latin typeface="Tahoma" pitchFamily="34" charset="0"/>
                <a:ea typeface="方正水柱简体" pitchFamily="2" charset="-122"/>
              </a:endParaRPr>
            </a:p>
          </p:txBody>
        </p:sp>
        <p:cxnSp>
          <p:nvCxnSpPr>
            <p:cNvPr id="19460" name=""/>
            <p:cNvCxnSpPr/>
            <p:nvPr/>
          </p:nvCxnSpPr>
          <p:spPr>
            <a:xfrm>
              <a:off x="64" y="308"/>
              <a:ext cx="2222" cy="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</p:spPr>
        </p:cxnSp>
      </p:grpSp>
      <p:pic>
        <p:nvPicPr>
          <p:cNvPr id="19461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23850" y="260350"/>
            <a:ext cx="500772" cy="50077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62" name=""/>
          <p:cNvSpPr/>
          <p:nvPr/>
        </p:nvSpPr>
        <p:spPr>
          <a:xfrm>
            <a:off x="395288" y="1073150"/>
            <a:ext cx="75279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F69898"/>
                </a:solidFill>
                <a:ea typeface="隶书" pitchFamily="1" charset="-122"/>
              </a:rPr>
              <a:t>透镜光心、焦点、焦距及三条特殊光线</a:t>
            </a:r>
            <a:endParaRPr lang="zh-CN" altLang="en-US" sz="3200" b="1">
              <a:solidFill>
                <a:srgbClr val="F69898"/>
              </a:solidFill>
              <a:ea typeface="隶书" pitchFamily="1" charset="-122"/>
            </a:endParaRPr>
          </a:p>
        </p:txBody>
      </p:sp>
      <p:sp>
        <p:nvSpPr>
          <p:cNvPr id="19463" name=""/>
          <p:cNvSpPr/>
          <p:nvPr/>
        </p:nvSpPr>
        <p:spPr>
          <a:xfrm>
            <a:off x="0" y="2276475"/>
            <a:ext cx="931227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1</a:t>
            </a:r>
            <a:r>
              <a:rPr lang="zh-CN" altLang="en-US" sz="2800" b="1"/>
              <a:t>、光心：透镜中心叫光心；过光心光线，方向不变。</a:t>
            </a:r>
            <a:endParaRPr lang="zh-CN" altLang="en-US" sz="2800" b="1"/>
          </a:p>
        </p:txBody>
      </p:sp>
      <p:graphicFrame>
        <p:nvGraphicFramePr>
          <p:cNvPr id="19464" name=""/>
          <p:cNvGraphicFramePr>
            <a:graphicFrameLocks noChangeAspect="1"/>
          </p:cNvGraphicFramePr>
          <p:nvPr/>
        </p:nvGraphicFramePr>
        <p:xfrm>
          <a:off x="1763712" y="4076700"/>
          <a:ext cx="271462" cy="18002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progId="Flash.Movie">
                  <p:embed/>
                </p:oleObj>
              </mc:Choice>
              <mc:Fallback>
                <p:oleObj r:id="rId4" progId="Flash.Movi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63712" y="4076700"/>
                        <a:ext cx="271462" cy="18002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9465" name=""/>
          <p:cNvCxnSpPr/>
          <p:nvPr/>
        </p:nvCxnSpPr>
        <p:spPr>
          <a:xfrm>
            <a:off x="539750" y="5013325"/>
            <a:ext cx="3048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cxnSp>
        <p:nvCxnSpPr>
          <p:cNvPr id="19466" name=""/>
          <p:cNvCxnSpPr/>
          <p:nvPr/>
        </p:nvCxnSpPr>
        <p:spPr>
          <a:xfrm flipV="1">
            <a:off x="900112" y="4581525"/>
            <a:ext cx="1981200" cy="838200"/>
          </a:xfrm>
          <a:prstGeom prst="line">
            <a:avLst/>
          </a:prstGeom>
          <a:noFill/>
          <a:ln w="38100">
            <a:solidFill>
              <a:schemeClr val="accent1"/>
            </a:solidFill>
            <a:miter lim="800000"/>
            <a:tailEnd type="triangle"/>
          </a:ln>
          <a:effectLst/>
        </p:spPr>
      </p:cxnSp>
      <p:cxnSp>
        <p:nvCxnSpPr>
          <p:cNvPr id="19467" name=""/>
          <p:cNvCxnSpPr/>
          <p:nvPr/>
        </p:nvCxnSpPr>
        <p:spPr>
          <a:xfrm>
            <a:off x="1042988" y="4581525"/>
            <a:ext cx="1752600" cy="838200"/>
          </a:xfrm>
          <a:prstGeom prst="line">
            <a:avLst/>
          </a:prstGeom>
          <a:noFill/>
          <a:ln w="38100">
            <a:solidFill>
              <a:srgbClr val="3333FF"/>
            </a:solidFill>
            <a:miter lim="800000"/>
            <a:tailEnd type="triangle"/>
          </a:ln>
          <a:effectLst/>
        </p:spPr>
      </p:cxnSp>
      <p:sp>
        <p:nvSpPr>
          <p:cNvPr id="19468" name=""/>
          <p:cNvSpPr/>
          <p:nvPr/>
        </p:nvSpPr>
        <p:spPr>
          <a:xfrm>
            <a:off x="1908175" y="4941888"/>
            <a:ext cx="71438" cy="73025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19469" name=""/>
          <p:cNvGraphicFramePr>
            <a:graphicFrameLocks noChangeAspect="1"/>
          </p:cNvGraphicFramePr>
          <p:nvPr/>
        </p:nvGraphicFramePr>
        <p:xfrm>
          <a:off x="5940425" y="4365625"/>
          <a:ext cx="627062" cy="13668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6" progId="Flash.Movie">
                  <p:embed/>
                </p:oleObj>
              </mc:Choice>
              <mc:Fallback>
                <p:oleObj r:id="rId6" progId="Flash.Movi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940425" y="4365625"/>
                        <a:ext cx="627062" cy="13668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9470" name=""/>
          <p:cNvCxnSpPr/>
          <p:nvPr/>
        </p:nvCxnSpPr>
        <p:spPr>
          <a:xfrm flipH="1">
            <a:off x="4859338" y="5084762"/>
            <a:ext cx="2663825" cy="23812"/>
          </a:xfrm>
          <a:prstGeom prst="line">
            <a:avLst/>
          </a:prstGeom>
          <a:noFill/>
          <a:ln w="19050">
            <a:solidFill>
              <a:schemeClr val="tx1"/>
            </a:solidFill>
            <a:miter lim="800000"/>
          </a:ln>
        </p:spPr>
      </p:cxnSp>
      <p:cxnSp>
        <p:nvCxnSpPr>
          <p:cNvPr id="19471" name=""/>
          <p:cNvCxnSpPr/>
          <p:nvPr/>
        </p:nvCxnSpPr>
        <p:spPr>
          <a:xfrm flipV="1">
            <a:off x="6227762" y="4508500"/>
            <a:ext cx="1143000" cy="609600"/>
          </a:xfrm>
          <a:prstGeom prst="line">
            <a:avLst/>
          </a:prstGeom>
          <a:noFill/>
          <a:ln w="38100">
            <a:solidFill>
              <a:srgbClr val="66FF33"/>
            </a:solidFill>
            <a:miter lim="800000"/>
            <a:tailEnd type="triangle"/>
          </a:ln>
        </p:spPr>
      </p:cxnSp>
      <p:cxnSp>
        <p:nvCxnSpPr>
          <p:cNvPr id="19472" name=""/>
          <p:cNvCxnSpPr/>
          <p:nvPr/>
        </p:nvCxnSpPr>
        <p:spPr>
          <a:xfrm>
            <a:off x="6227762" y="5084762"/>
            <a:ext cx="1295400" cy="685800"/>
          </a:xfrm>
          <a:prstGeom prst="line">
            <a:avLst/>
          </a:prstGeom>
          <a:noFill/>
          <a:ln w="38100">
            <a:solidFill>
              <a:srgbClr val="FF3300"/>
            </a:solidFill>
            <a:miter lim="800000"/>
            <a:tailEnd type="triangle"/>
          </a:ln>
        </p:spPr>
      </p:cxnSp>
      <p:cxnSp>
        <p:nvCxnSpPr>
          <p:cNvPr id="19473" name=""/>
          <p:cNvCxnSpPr/>
          <p:nvPr/>
        </p:nvCxnSpPr>
        <p:spPr>
          <a:xfrm flipV="1">
            <a:off x="5148262" y="5084762"/>
            <a:ext cx="1143000" cy="647700"/>
          </a:xfrm>
          <a:prstGeom prst="line">
            <a:avLst/>
          </a:prstGeom>
          <a:noFill/>
          <a:ln w="38100">
            <a:solidFill>
              <a:srgbClr val="66FF33"/>
            </a:solidFill>
            <a:miter lim="800000"/>
            <a:tailEnd type="triangle"/>
          </a:ln>
        </p:spPr>
      </p:cxnSp>
      <p:cxnSp>
        <p:nvCxnSpPr>
          <p:cNvPr id="19474" name=""/>
          <p:cNvCxnSpPr/>
          <p:nvPr/>
        </p:nvCxnSpPr>
        <p:spPr>
          <a:xfrm>
            <a:off x="5003800" y="4437062"/>
            <a:ext cx="1295400" cy="685800"/>
          </a:xfrm>
          <a:prstGeom prst="line">
            <a:avLst/>
          </a:prstGeom>
          <a:noFill/>
          <a:ln w="38100">
            <a:solidFill>
              <a:srgbClr val="FF3300"/>
            </a:solidFill>
            <a:miter lim="800000"/>
            <a:tailEnd type="triangle"/>
          </a:ln>
        </p:spPr>
      </p:cxnSp>
      <p:sp>
        <p:nvSpPr>
          <p:cNvPr id="19475" name=""/>
          <p:cNvSpPr/>
          <p:nvPr/>
        </p:nvSpPr>
        <p:spPr>
          <a:xfrm>
            <a:off x="6227762" y="5084762"/>
            <a:ext cx="71438" cy="71438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947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947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C426E85-7DD3-44C7-8044-5C556A86EF31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9478" name="TextBox 1947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22" presetClass="entr" presetSubtype="8" dur="200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4" dur="2000" fill="hold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9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9" dur="500" fill="hold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9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2" dur="500" fill="hold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9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7" dur="500" fill="hold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9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41" dur="500" fill="hold"/>
                                        <p:tgtEl>
                                          <p:spTgt spid="194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9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1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45" dur="500" fill="hold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9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82" name=""/>
          <p:cNvGrpSpPr/>
          <p:nvPr/>
        </p:nvGrpSpPr>
        <p:grpSpPr>
          <a:xfrm>
            <a:off x="1014412" y="233362"/>
            <a:ext cx="4451350" cy="519112"/>
            <a:chExt cx="2804" cy="327"/>
          </a:xfrm>
        </p:grpSpPr>
        <p:sp>
          <p:nvSpPr>
            <p:cNvPr id="20483" name=""/>
            <p:cNvSpPr/>
            <p:nvPr/>
          </p:nvSpPr>
          <p:spPr>
            <a:xfrm>
              <a:off x="0" y="0"/>
              <a:ext cx="2804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800" b="1">
                  <a:solidFill>
                    <a:srgbClr val="FFFF00"/>
                  </a:solidFill>
                  <a:latin typeface="Tahoma" pitchFamily="34" charset="0"/>
                  <a:ea typeface="方正水柱简体" pitchFamily="2" charset="-122"/>
                </a:rPr>
                <a:t>第三章　透镜及其应用复习</a:t>
              </a:r>
              <a:endParaRPr lang="zh-CN" altLang="en-US" sz="2800" b="1">
                <a:solidFill>
                  <a:srgbClr val="FFFF00"/>
                </a:solidFill>
                <a:latin typeface="Tahoma" pitchFamily="34" charset="0"/>
                <a:ea typeface="方正水柱简体" pitchFamily="2" charset="-122"/>
              </a:endParaRPr>
            </a:p>
          </p:txBody>
        </p:sp>
        <p:cxnSp>
          <p:nvCxnSpPr>
            <p:cNvPr id="20484" name=""/>
            <p:cNvCxnSpPr/>
            <p:nvPr/>
          </p:nvCxnSpPr>
          <p:spPr>
            <a:xfrm>
              <a:off x="64" y="308"/>
              <a:ext cx="2222" cy="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</p:spPr>
        </p:cxnSp>
      </p:grpSp>
      <p:pic>
        <p:nvPicPr>
          <p:cNvPr id="2048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23850" y="260350"/>
            <a:ext cx="512094" cy="512094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86" name=""/>
          <p:cNvSpPr/>
          <p:nvPr/>
        </p:nvSpPr>
        <p:spPr>
          <a:xfrm>
            <a:off x="447675" y="1116012"/>
            <a:ext cx="44894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/>
              <a:t>2</a:t>
            </a:r>
            <a:r>
              <a:rPr lang="zh-CN" altLang="en-US" sz="3200" b="1"/>
              <a:t>、凸透镜焦点、焦距</a:t>
            </a:r>
            <a:endParaRPr lang="zh-CN" altLang="en-US" sz="3200" b="1"/>
          </a:p>
        </p:txBody>
      </p:sp>
      <p:sp>
        <p:nvSpPr>
          <p:cNvPr id="20487" name=""/>
          <p:cNvSpPr/>
          <p:nvPr/>
        </p:nvSpPr>
        <p:spPr>
          <a:xfrm>
            <a:off x="395288" y="1844675"/>
            <a:ext cx="3384550" cy="2289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>
                <a:latin typeface="Garamond" pitchFamily="18" charset="0"/>
                <a:ea typeface="隶书" pitchFamily="1" charset="-122"/>
              </a:rPr>
              <a:t>凸透镜能使平行</a:t>
            </a:r>
            <a:endParaRPr lang="zh-CN" altLang="en-US" sz="36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600">
                <a:latin typeface="Garamond" pitchFamily="18" charset="0"/>
                <a:ea typeface="隶书" pitchFamily="1" charset="-122"/>
              </a:rPr>
              <a:t>于主光轴光会</a:t>
            </a:r>
            <a:endParaRPr lang="zh-CN" altLang="en-US" sz="36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600">
                <a:latin typeface="Garamond" pitchFamily="18" charset="0"/>
                <a:ea typeface="隶书" pitchFamily="1" charset="-122"/>
              </a:rPr>
              <a:t>聚在一点，这个</a:t>
            </a:r>
            <a:endParaRPr lang="zh-CN" altLang="en-US" sz="36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600">
                <a:latin typeface="Garamond" pitchFamily="18" charset="0"/>
                <a:ea typeface="隶书" pitchFamily="1" charset="-122"/>
              </a:rPr>
              <a:t>点叫做</a:t>
            </a:r>
            <a:r>
              <a:rPr lang="zh-CN" altLang="en-US" sz="3600">
                <a:solidFill>
                  <a:srgbClr val="FFFF00"/>
                </a:solidFill>
                <a:latin typeface="Garamond" pitchFamily="18" charset="0"/>
                <a:ea typeface="隶书" pitchFamily="1" charset="-122"/>
              </a:rPr>
              <a:t>焦点</a:t>
            </a:r>
            <a:r>
              <a:rPr lang="zh-CN" altLang="en-US" sz="3600">
                <a:latin typeface="Garamond" pitchFamily="18" charset="0"/>
                <a:ea typeface="隶书" pitchFamily="1" charset="-122"/>
              </a:rPr>
              <a:t>，</a:t>
            </a:r>
            <a:endParaRPr lang="zh-CN" altLang="en-US" sz="3600">
              <a:latin typeface="Garamond" pitchFamily="18" charset="0"/>
              <a:ea typeface="隶书" pitchFamily="1" charset="-122"/>
            </a:endParaRPr>
          </a:p>
        </p:txBody>
      </p:sp>
      <p:sp>
        <p:nvSpPr>
          <p:cNvPr id="20488" name=""/>
          <p:cNvSpPr/>
          <p:nvPr/>
        </p:nvSpPr>
        <p:spPr>
          <a:xfrm>
            <a:off x="179388" y="3500438"/>
            <a:ext cx="3924300" cy="20145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                         焦</a:t>
            </a:r>
            <a:endParaRPr lang="zh-CN" altLang="en-US" sz="3600">
              <a:solidFill>
                <a:srgbClr val="FF00FF"/>
              </a:solidFill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6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  点</a:t>
            </a:r>
            <a:r>
              <a:rPr lang="zh-CN" altLang="en-US" sz="3600">
                <a:latin typeface="Garamond" pitchFamily="18" charset="0"/>
                <a:ea typeface="隶书" pitchFamily="1" charset="-122"/>
              </a:rPr>
              <a:t>到</a:t>
            </a:r>
            <a:r>
              <a:rPr lang="zh-CN" altLang="en-US" sz="3600">
                <a:solidFill>
                  <a:srgbClr val="FF00FF"/>
                </a:solidFill>
                <a:latin typeface="Garamond" pitchFamily="18" charset="0"/>
                <a:ea typeface="隶书" pitchFamily="1" charset="-122"/>
              </a:rPr>
              <a:t>光心</a:t>
            </a:r>
            <a:r>
              <a:rPr lang="zh-CN" altLang="en-US" sz="3600">
                <a:latin typeface="Garamond" pitchFamily="18" charset="0"/>
                <a:ea typeface="隶书" pitchFamily="1" charset="-122"/>
              </a:rPr>
              <a:t>距离</a:t>
            </a:r>
            <a:endParaRPr lang="zh-CN" altLang="en-US" sz="36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600">
                <a:latin typeface="Garamond" pitchFamily="18" charset="0"/>
                <a:ea typeface="隶书" pitchFamily="1" charset="-122"/>
              </a:rPr>
              <a:t>  叫做</a:t>
            </a:r>
            <a:r>
              <a:rPr lang="zh-CN" altLang="en-US" sz="3600">
                <a:solidFill>
                  <a:srgbClr val="FFFF00"/>
                </a:solidFill>
                <a:latin typeface="Garamond" pitchFamily="18" charset="0"/>
                <a:ea typeface="隶书" pitchFamily="1" charset="-122"/>
              </a:rPr>
              <a:t>焦距</a:t>
            </a:r>
            <a:r>
              <a:rPr lang="zh-CN" altLang="en-US" sz="3600">
                <a:latin typeface="Garamond" pitchFamily="18" charset="0"/>
                <a:ea typeface="隶书" pitchFamily="1" charset="-122"/>
              </a:rPr>
              <a:t>。</a:t>
            </a:r>
            <a:endParaRPr lang="zh-CN" altLang="en-US" sz="3600">
              <a:latin typeface="Garamond" pitchFamily="18" charset="0"/>
              <a:ea typeface="隶书" pitchFamily="1" charset="-122"/>
            </a:endParaRPr>
          </a:p>
          <a:p>
            <a:pPr lvl="0"/>
            <a:endParaRPr lang="zh-CN" altLang="en-US">
              <a:latin typeface="Garamond" pitchFamily="18" charset="0"/>
            </a:endParaRPr>
          </a:p>
        </p:txBody>
      </p:sp>
      <p:pic>
        <p:nvPicPr>
          <p:cNvPr id="20489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4060825" y="3473450"/>
            <a:ext cx="4964456" cy="3305503"/>
          </a:xfrm>
          <a:prstGeom prst="rect">
            <a:avLst/>
          </a:prstGeom>
          <a:noFill/>
          <a:ln>
            <a:solidFill>
              <a:schemeClr val="bg2"/>
            </a:solidFill>
            <a:miter lim="800000"/>
          </a:ln>
        </p:spPr>
      </p:pic>
      <p:sp>
        <p:nvSpPr>
          <p:cNvPr id="20490" name=""/>
          <p:cNvSpPr/>
          <p:nvPr/>
        </p:nvSpPr>
        <p:spPr>
          <a:xfrm>
            <a:off x="6300788" y="5373688"/>
            <a:ext cx="174625" cy="287338"/>
          </a:xfrm>
          <a:solidFill>
            <a:srgbClr val="FFFFFF"/>
          </a:solidFill>
          <a:ln>
            <a:solidFill>
              <a:prstClr val="black"/>
            </a:solidFill>
            <a:miter lim="800000"/>
          </a:ln>
          <a:effectLst/>
        </p:spPr>
        <p:txBody>
          <a:bodyPr fromWordArt="1">
            <a:prstTxWarp prst="textPlain">
              <a:avLst/>
            </a:prstTxWarp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>
                <a:ln>
                  <a:solidFill>
                    <a:prstClr val="black"/>
                  </a:solidFill>
                </a:ln>
                <a:solidFill>
                  <a:srgbClr val="FFFFFF"/>
                </a:solidFill>
                <a:effectLst/>
                <a:latin typeface="宋体" charset="-122"/>
              </a:rPr>
              <a:t>o</a:t>
            </a:r>
          </a:p>
        </p:txBody>
      </p:sp>
      <p:grpSp>
        <p:nvGrpSpPr>
          <p:cNvPr id="20491" name=""/>
          <p:cNvGrpSpPr/>
          <p:nvPr/>
        </p:nvGrpSpPr>
        <p:grpSpPr>
          <a:xfrm>
            <a:off x="4211638" y="4365625"/>
            <a:ext cx="2016125" cy="1871662"/>
            <a:chExt cx="1215" cy="1179"/>
          </a:xfrm>
        </p:grpSpPr>
        <p:grpSp>
          <p:nvGrpSpPr>
            <p:cNvPr id="20492" name=""/>
            <p:cNvGrpSpPr/>
            <p:nvPr/>
          </p:nvGrpSpPr>
          <p:grpSpPr>
            <a:xfrm>
              <a:off x="81" y="0"/>
              <a:ext cx="1134" cy="0"/>
              <a:chExt cx="1134" cy="0"/>
            </a:xfrm>
          </p:grpSpPr>
          <p:cxnSp>
            <p:nvCxnSpPr>
              <p:cNvPr id="20493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0494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0495" name=""/>
            <p:cNvGrpSpPr/>
            <p:nvPr/>
          </p:nvGrpSpPr>
          <p:grpSpPr>
            <a:xfrm>
              <a:off x="35" y="272"/>
              <a:ext cx="1134" cy="0"/>
              <a:chExt cx="1134" cy="0"/>
            </a:xfrm>
          </p:grpSpPr>
          <p:cxnSp>
            <p:nvCxnSpPr>
              <p:cNvPr id="20496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0497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0498" name=""/>
            <p:cNvGrpSpPr/>
            <p:nvPr/>
          </p:nvGrpSpPr>
          <p:grpSpPr>
            <a:xfrm>
              <a:off x="0" y="544"/>
              <a:ext cx="1134" cy="0"/>
              <a:chExt cx="1134" cy="0"/>
            </a:xfrm>
          </p:grpSpPr>
          <p:cxnSp>
            <p:nvCxnSpPr>
              <p:cNvPr id="20499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0500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0501" name=""/>
            <p:cNvGrpSpPr/>
            <p:nvPr/>
          </p:nvGrpSpPr>
          <p:grpSpPr>
            <a:xfrm>
              <a:off x="25" y="861"/>
              <a:ext cx="1134" cy="0"/>
              <a:chExt cx="1134" cy="0"/>
            </a:xfrm>
          </p:grpSpPr>
          <p:cxnSp>
            <p:nvCxnSpPr>
              <p:cNvPr id="20502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0503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0504" name=""/>
            <p:cNvGrpSpPr/>
            <p:nvPr/>
          </p:nvGrpSpPr>
          <p:grpSpPr>
            <a:xfrm>
              <a:off x="81" y="1179"/>
              <a:ext cx="1134" cy="0"/>
              <a:chExt cx="1134" cy="0"/>
            </a:xfrm>
          </p:grpSpPr>
          <p:cxnSp>
            <p:nvCxnSpPr>
              <p:cNvPr id="20505" name=""/>
              <p:cNvCxnSpPr/>
              <p:nvPr/>
            </p:nvCxnSpPr>
            <p:spPr>
              <a:xfrm>
                <a:off x="0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0506" name=""/>
              <p:cNvCxnSpPr/>
              <p:nvPr/>
            </p:nvCxnSpPr>
            <p:spPr>
              <a:xfrm>
                <a:off x="499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</p:grpSp>
      <p:grpSp>
        <p:nvGrpSpPr>
          <p:cNvPr id="20507" name=""/>
          <p:cNvGrpSpPr/>
          <p:nvPr/>
        </p:nvGrpSpPr>
        <p:grpSpPr>
          <a:xfrm>
            <a:off x="6084888" y="4365625"/>
            <a:ext cx="2473325" cy="1943100"/>
            <a:chExt cx="1558" cy="1224"/>
          </a:xfrm>
        </p:grpSpPr>
        <p:cxnSp>
          <p:nvCxnSpPr>
            <p:cNvPr id="20508" name=""/>
            <p:cNvCxnSpPr/>
            <p:nvPr/>
          </p:nvCxnSpPr>
          <p:spPr>
            <a:xfrm rot="2160000" flipV="1">
              <a:off x="511" y="545"/>
              <a:ext cx="931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grpSp>
          <p:nvGrpSpPr>
            <p:cNvPr id="20509" name=""/>
            <p:cNvGrpSpPr/>
            <p:nvPr/>
          </p:nvGrpSpPr>
          <p:grpSpPr>
            <a:xfrm>
              <a:off x="0" y="0"/>
              <a:ext cx="1558" cy="1224"/>
              <a:chExt cx="1558" cy="1224"/>
            </a:xfrm>
          </p:grpSpPr>
          <p:grpSp>
            <p:nvGrpSpPr>
              <p:cNvPr id="20510" name=""/>
              <p:cNvGrpSpPr/>
              <p:nvPr/>
            </p:nvGrpSpPr>
            <p:grpSpPr>
              <a:xfrm>
                <a:off x="353" y="544"/>
                <a:ext cx="1179" cy="0"/>
                <a:chExt cx="1179" cy="0"/>
              </a:xfrm>
            </p:grpSpPr>
            <p:cxnSp>
              <p:nvCxnSpPr>
                <p:cNvPr id="20511" name=""/>
                <p:cNvCxnSpPr/>
                <p:nvPr/>
              </p:nvCxnSpPr>
              <p:spPr>
                <a:xfrm>
                  <a:off x="0" y="0"/>
                  <a:ext cx="363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0512" name=""/>
                <p:cNvCxnSpPr/>
                <p:nvPr/>
              </p:nvCxnSpPr>
              <p:spPr>
                <a:xfrm>
                  <a:off x="227" y="0"/>
                  <a:ext cx="952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  <p:cxnSp>
            <p:nvCxnSpPr>
              <p:cNvPr id="20513" name=""/>
              <p:cNvCxnSpPr/>
              <p:nvPr/>
            </p:nvCxnSpPr>
            <p:spPr>
              <a:xfrm rot="2100000">
                <a:off x="272" y="217"/>
                <a:ext cx="514" cy="7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grpSp>
            <p:nvGrpSpPr>
              <p:cNvPr id="20514" name=""/>
              <p:cNvGrpSpPr/>
              <p:nvPr/>
            </p:nvGrpSpPr>
            <p:grpSpPr>
              <a:xfrm rot="16980000">
                <a:off x="169" y="501"/>
                <a:ext cx="1124" cy="322"/>
                <a:chExt cx="797" cy="227"/>
              </a:xfrm>
            </p:grpSpPr>
            <p:cxnSp>
              <p:nvCxnSpPr>
                <p:cNvPr id="20515" name=""/>
                <p:cNvCxnSpPr/>
                <p:nvPr/>
              </p:nvCxnSpPr>
              <p:spPr>
                <a:xfrm rot="2100000">
                  <a:off x="0" y="0"/>
                  <a:ext cx="350" cy="5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0516" name=""/>
                <p:cNvCxnSpPr/>
                <p:nvPr/>
              </p:nvCxnSpPr>
              <p:spPr>
                <a:xfrm rot="2160000" flipV="1">
                  <a:off x="163" y="227"/>
                  <a:ext cx="634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  <p:grpSp>
            <p:nvGrpSpPr>
              <p:cNvPr id="20517" name=""/>
              <p:cNvGrpSpPr/>
              <p:nvPr/>
            </p:nvGrpSpPr>
            <p:grpSpPr>
              <a:xfrm rot="20280000">
                <a:off x="377" y="551"/>
                <a:ext cx="1181" cy="288"/>
                <a:chExt cx="1044" cy="0"/>
              </a:xfrm>
            </p:grpSpPr>
            <p:cxnSp>
              <p:nvCxnSpPr>
                <p:cNvPr id="20518" name=""/>
                <p:cNvCxnSpPr/>
                <p:nvPr/>
              </p:nvCxnSpPr>
              <p:spPr>
                <a:xfrm>
                  <a:off x="0" y="0"/>
                  <a:ext cx="318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0519" name=""/>
                <p:cNvCxnSpPr/>
                <p:nvPr/>
              </p:nvCxnSpPr>
              <p:spPr>
                <a:xfrm>
                  <a:off x="227" y="0"/>
                  <a:ext cx="817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  <p:grpSp>
            <p:nvGrpSpPr>
              <p:cNvPr id="20520" name=""/>
              <p:cNvGrpSpPr/>
              <p:nvPr/>
            </p:nvGrpSpPr>
            <p:grpSpPr>
              <a:xfrm rot="900000">
                <a:off x="291" y="518"/>
                <a:ext cx="1181" cy="288"/>
                <a:chExt cx="1044" cy="0"/>
              </a:xfrm>
            </p:grpSpPr>
            <p:cxnSp>
              <p:nvCxnSpPr>
                <p:cNvPr id="20521" name=""/>
                <p:cNvCxnSpPr/>
                <p:nvPr/>
              </p:nvCxnSpPr>
              <p:spPr>
                <a:xfrm>
                  <a:off x="0" y="0"/>
                  <a:ext cx="318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  <a:tailEnd type="stealth" w="lg" len="lg"/>
                </a:ln>
              </p:spPr>
            </p:cxnSp>
            <p:cxnSp>
              <p:nvCxnSpPr>
                <p:cNvPr id="20522" name=""/>
                <p:cNvCxnSpPr/>
                <p:nvPr/>
              </p:nvCxnSpPr>
              <p:spPr>
                <a:xfrm>
                  <a:off x="227" y="0"/>
                  <a:ext cx="817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  <p:grpSp>
            <p:nvGrpSpPr>
              <p:cNvPr id="20523" name=""/>
              <p:cNvGrpSpPr/>
              <p:nvPr/>
            </p:nvGrpSpPr>
            <p:grpSpPr>
              <a:xfrm>
                <a:off x="0" y="0"/>
                <a:ext cx="454" cy="1179"/>
                <a:chExt cx="454" cy="1179"/>
              </a:xfrm>
            </p:grpSpPr>
            <p:cxnSp>
              <p:nvCxnSpPr>
                <p:cNvPr id="20524" name=""/>
                <p:cNvCxnSpPr/>
                <p:nvPr/>
              </p:nvCxnSpPr>
              <p:spPr>
                <a:xfrm>
                  <a:off x="91" y="0"/>
                  <a:ext cx="272" cy="9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20525" name=""/>
                <p:cNvCxnSpPr/>
                <p:nvPr/>
              </p:nvCxnSpPr>
              <p:spPr>
                <a:xfrm>
                  <a:off x="45" y="272"/>
                  <a:ext cx="318" cy="91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20526" name=""/>
                <p:cNvCxnSpPr/>
                <p:nvPr/>
              </p:nvCxnSpPr>
              <p:spPr>
                <a:xfrm flipV="1">
                  <a:off x="91" y="1088"/>
                  <a:ext cx="227" cy="91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20527" name=""/>
                <p:cNvCxnSpPr/>
                <p:nvPr/>
              </p:nvCxnSpPr>
              <p:spPr>
                <a:xfrm flipV="1">
                  <a:off x="45" y="771"/>
                  <a:ext cx="318" cy="9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20528" name=""/>
                <p:cNvCxnSpPr/>
                <p:nvPr/>
              </p:nvCxnSpPr>
              <p:spPr>
                <a:xfrm>
                  <a:off x="0" y="544"/>
                  <a:ext cx="454" cy="0"/>
                </a:xfrm>
                <a:prstGeom prst="line">
                  <a:avLst/>
                </a:prstGeom>
                <a:noFill/>
                <a:ln w="38100">
                  <a:solidFill>
                    <a:srgbClr val="FF0000"/>
                  </a:solidFill>
                  <a:miter lim="800000"/>
                </a:ln>
              </p:spPr>
            </p:cxnSp>
          </p:grpSp>
        </p:grpSp>
      </p:grpSp>
      <p:sp>
        <p:nvSpPr>
          <p:cNvPr id="20529" name=""/>
          <p:cNvSpPr/>
          <p:nvPr/>
        </p:nvSpPr>
        <p:spPr>
          <a:xfrm flipH="1">
            <a:off x="6300788" y="5229225"/>
            <a:ext cx="71438" cy="73025"/>
          </a:xfrm>
          <a:solidFill>
            <a:srgbClr val="000000"/>
          </a:solidFill>
          <a:ln w="38100">
            <a:solidFill>
              <a:srgbClr val="FF0000"/>
            </a:solidFill>
            <a:miter lim="800000"/>
          </a:ln>
          <a:effectLst/>
        </p:spPr>
        <p:txBody>
          <a:bodyPr fromWordArt="1">
            <a:prstTxWarp prst="textSlantUp">
              <a:avLst/>
            </a:prstTxWarp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800" b="1" kern="10">
                <a:ln w="38100">
                  <a:solidFill>
                    <a:srgbClr val="FF0000"/>
                  </a:solidFill>
                </a:ln>
                <a:solidFill>
                  <a:srgbClr val="000000"/>
                </a:solidFill>
                <a:effectLst/>
                <a:latin typeface="宋体" charset="-122"/>
              </a:rPr>
              <a:t>o</a:t>
            </a:r>
          </a:p>
        </p:txBody>
      </p:sp>
      <p:sp>
        <p:nvSpPr>
          <p:cNvPr id="20530" name=""/>
          <p:cNvSpPr/>
          <p:nvPr/>
        </p:nvSpPr>
        <p:spPr>
          <a:xfrm>
            <a:off x="7524750" y="4724400"/>
            <a:ext cx="203200" cy="184150"/>
          </a:xfrm>
          <a:solidFill>
            <a:srgbClr val="000000"/>
          </a:solidFill>
          <a:ln>
            <a:solidFill>
              <a:prstClr val="black"/>
            </a:solidFill>
            <a:miter lim="800000"/>
          </a:ln>
          <a:effectLst/>
        </p:spPr>
        <p:txBody>
          <a:bodyPr fromWordArt="1">
            <a:prstTxWarp prst="textPlain">
              <a:avLst/>
            </a:prstTxWarp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4800">
                <a:ln>
                  <a:solidFill>
                    <a:prstClr val="black"/>
                  </a:solidFill>
                </a:ln>
                <a:solidFill>
                  <a:srgbClr val="000000"/>
                </a:solidFill>
                <a:effectLst/>
                <a:latin typeface="宋体" charset="-122"/>
              </a:rPr>
              <a:t>F</a:t>
            </a:r>
          </a:p>
        </p:txBody>
      </p:sp>
      <p:grpSp>
        <p:nvGrpSpPr>
          <p:cNvPr id="20531" name=""/>
          <p:cNvGrpSpPr/>
          <p:nvPr/>
        </p:nvGrpSpPr>
        <p:grpSpPr>
          <a:xfrm>
            <a:off x="6372225" y="5057775"/>
            <a:ext cx="1231900" cy="1800225"/>
            <a:chExt cx="776" cy="1134"/>
          </a:xfrm>
        </p:grpSpPr>
        <p:cxnSp>
          <p:nvCxnSpPr>
            <p:cNvPr id="20532" name=""/>
            <p:cNvCxnSpPr/>
            <p:nvPr/>
          </p:nvCxnSpPr>
          <p:spPr>
            <a:xfrm flipH="1">
              <a:off x="776" y="0"/>
              <a:ext cx="0" cy="1134"/>
            </a:xfrm>
            <a:prstGeom prst="line">
              <a:avLst/>
            </a:prstGeom>
            <a:noFill/>
            <a:ln>
              <a:solidFill>
                <a:schemeClr val="bg2"/>
              </a:solidFill>
              <a:miter lim="800000"/>
            </a:ln>
          </p:spPr>
        </p:cxnSp>
        <p:cxnSp>
          <p:nvCxnSpPr>
            <p:cNvPr id="20533" name=""/>
            <p:cNvCxnSpPr/>
            <p:nvPr/>
          </p:nvCxnSpPr>
          <p:spPr>
            <a:xfrm>
              <a:off x="5" y="1026"/>
              <a:ext cx="767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  <a:headEnd type="stealth" w="sm" len="lg"/>
              <a:tailEnd type="stealth" w="sm" len="lg"/>
            </a:ln>
          </p:spPr>
        </p:cxnSp>
        <p:sp>
          <p:nvSpPr>
            <p:cNvPr id="20534" name=""/>
            <p:cNvSpPr/>
            <p:nvPr/>
          </p:nvSpPr>
          <p:spPr>
            <a:xfrm rot="5400000">
              <a:off x="279" y="839"/>
              <a:ext cx="113" cy="135"/>
            </a:xfrm>
            <a:solidFill>
              <a:srgbClr val="000000"/>
            </a:solidFill>
            <a:ln>
              <a:solidFill>
                <a:prstClr val="black"/>
              </a:solidFill>
              <a:miter lim="800000"/>
            </a:ln>
            <a:effectLst/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algn="ctr"/>
              <a:r>
                <a:rPr sz="3600">
                  <a:ln>
                    <a:solidFill>
                      <a:prstClr val="black"/>
                    </a:solidFill>
                  </a:ln>
                  <a:solidFill>
                    <a:srgbClr val="000000"/>
                  </a:solidFill>
                  <a:effectLst/>
                  <a:latin typeface="Monotype Corsiva"/>
                </a:rPr>
                <a:t>f</a:t>
              </a:r>
            </a:p>
          </p:txBody>
        </p:sp>
        <p:cxnSp>
          <p:nvCxnSpPr>
            <p:cNvPr id="20535" name=""/>
            <p:cNvCxnSpPr/>
            <p:nvPr/>
          </p:nvCxnSpPr>
          <p:spPr>
            <a:xfrm flipH="1">
              <a:off x="0" y="943"/>
              <a:ext cx="16" cy="191"/>
            </a:xfrm>
            <a:prstGeom prst="line">
              <a:avLst/>
            </a:prstGeom>
            <a:noFill/>
            <a:ln>
              <a:solidFill>
                <a:schemeClr val="bg2"/>
              </a:solidFill>
              <a:miter lim="800000"/>
            </a:ln>
          </p:spPr>
        </p:cxnSp>
      </p:grpSp>
      <p:sp>
        <p:nvSpPr>
          <p:cNvPr id="2053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053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E7FB311-79EA-4D9C-BEC8-AF113086DC7D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0538" name="TextBox 2053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75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7" grpId="0"/>
      <p:bldP spid="2048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506" name=""/>
          <p:cNvGrpSpPr/>
          <p:nvPr/>
        </p:nvGrpSpPr>
        <p:grpSpPr>
          <a:xfrm>
            <a:off x="1014412" y="233362"/>
            <a:ext cx="4451350" cy="519112"/>
            <a:chExt cx="2804" cy="327"/>
          </a:xfrm>
        </p:grpSpPr>
        <p:sp>
          <p:nvSpPr>
            <p:cNvPr id="21507" name=""/>
            <p:cNvSpPr/>
            <p:nvPr/>
          </p:nvSpPr>
          <p:spPr>
            <a:xfrm>
              <a:off x="0" y="0"/>
              <a:ext cx="2804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800" b="1">
                  <a:solidFill>
                    <a:srgbClr val="FFFF00"/>
                  </a:solidFill>
                  <a:latin typeface="Tahoma" pitchFamily="34" charset="0"/>
                  <a:ea typeface="方正水柱简体" pitchFamily="2" charset="-122"/>
                </a:rPr>
                <a:t>第三章　透镜及其应用复习</a:t>
              </a:r>
              <a:endParaRPr lang="zh-CN" altLang="en-US" sz="2800" b="1">
                <a:solidFill>
                  <a:srgbClr val="FFFF00"/>
                </a:solidFill>
                <a:latin typeface="Tahoma" pitchFamily="34" charset="0"/>
                <a:ea typeface="方正水柱简体" pitchFamily="2" charset="-122"/>
              </a:endParaRPr>
            </a:p>
          </p:txBody>
        </p:sp>
        <p:cxnSp>
          <p:nvCxnSpPr>
            <p:cNvPr id="21508" name=""/>
            <p:cNvCxnSpPr/>
            <p:nvPr/>
          </p:nvCxnSpPr>
          <p:spPr>
            <a:xfrm>
              <a:off x="64" y="308"/>
              <a:ext cx="2222" cy="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</p:spPr>
        </p:cxnSp>
      </p:grpSp>
      <p:pic>
        <p:nvPicPr>
          <p:cNvPr id="2150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260350"/>
            <a:ext cx="499787" cy="4997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10" name=""/>
          <p:cNvSpPr/>
          <p:nvPr/>
        </p:nvSpPr>
        <p:spPr>
          <a:xfrm>
            <a:off x="0" y="981075"/>
            <a:ext cx="339883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凹透镜焦点、焦距</a:t>
            </a:r>
            <a:endParaRPr lang="zh-CN" altLang="en-US" sz="2800" b="1"/>
          </a:p>
        </p:txBody>
      </p:sp>
      <p:sp>
        <p:nvSpPr>
          <p:cNvPr id="21511" name=""/>
          <p:cNvSpPr/>
          <p:nvPr/>
        </p:nvSpPr>
        <p:spPr>
          <a:xfrm>
            <a:off x="179388" y="1916112"/>
            <a:ext cx="4165600" cy="4148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800">
                <a:solidFill>
                  <a:schemeClr val="tx2"/>
                </a:solidFill>
                <a:latin typeface="Garamond" pitchFamily="18" charset="0"/>
                <a:ea typeface="隶书" pitchFamily="1" charset="-122"/>
              </a:rPr>
              <a:t> </a:t>
            </a:r>
            <a:r>
              <a:rPr lang="zh-CN" altLang="en-US" sz="3800">
                <a:solidFill>
                  <a:schemeClr val="tx2"/>
                </a:solidFill>
                <a:latin typeface="Garamond" pitchFamily="18" charset="0"/>
              </a:rPr>
              <a:t>凹透镜</a:t>
            </a:r>
            <a:r>
              <a:rPr lang="zh-CN" altLang="en-US" sz="3800">
                <a:latin typeface="Garamond" pitchFamily="18" charset="0"/>
                <a:ea typeface="隶书" pitchFamily="1" charset="-122"/>
              </a:rPr>
              <a:t>能使平行于</a:t>
            </a:r>
            <a:endParaRPr lang="zh-CN" altLang="en-US" sz="38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800">
                <a:latin typeface="Garamond" pitchFamily="18" charset="0"/>
                <a:ea typeface="隶书" pitchFamily="1" charset="-122"/>
              </a:rPr>
              <a:t>主光轴光发散，</a:t>
            </a:r>
            <a:endParaRPr lang="zh-CN" altLang="en-US" sz="38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800">
                <a:latin typeface="Garamond" pitchFamily="18" charset="0"/>
                <a:ea typeface="隶书" pitchFamily="1" charset="-122"/>
              </a:rPr>
              <a:t>发散光线反向延</a:t>
            </a:r>
            <a:endParaRPr lang="zh-CN" altLang="en-US" sz="38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800">
                <a:latin typeface="Garamond" pitchFamily="18" charset="0"/>
                <a:ea typeface="隶书" pitchFamily="1" charset="-122"/>
              </a:rPr>
              <a:t>长线交于一点，这</a:t>
            </a:r>
            <a:endParaRPr lang="zh-CN" altLang="en-US" sz="38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800">
                <a:latin typeface="Garamond" pitchFamily="18" charset="0"/>
                <a:ea typeface="隶书" pitchFamily="1" charset="-122"/>
              </a:rPr>
              <a:t>个点叫做</a:t>
            </a:r>
            <a:r>
              <a:rPr lang="zh-CN" altLang="en-US" sz="3800">
                <a:solidFill>
                  <a:srgbClr val="FFFF00"/>
                </a:solidFill>
                <a:latin typeface="Garamond" pitchFamily="18" charset="0"/>
                <a:ea typeface="隶书" pitchFamily="1" charset="-122"/>
              </a:rPr>
              <a:t>焦点</a:t>
            </a:r>
            <a:r>
              <a:rPr lang="zh-CN" altLang="en-US" sz="3800">
                <a:latin typeface="Garamond" pitchFamily="18" charset="0"/>
                <a:ea typeface="隶书" pitchFamily="1" charset="-122"/>
              </a:rPr>
              <a:t>。焦</a:t>
            </a:r>
            <a:endParaRPr lang="zh-CN" altLang="en-US" sz="38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800">
                <a:latin typeface="Garamond" pitchFamily="18" charset="0"/>
                <a:ea typeface="隶书" pitchFamily="1" charset="-122"/>
              </a:rPr>
              <a:t>点到光心距离叫</a:t>
            </a:r>
            <a:endParaRPr lang="zh-CN" altLang="en-US" sz="3800">
              <a:latin typeface="Garamond" pitchFamily="18" charset="0"/>
              <a:ea typeface="隶书" pitchFamily="1" charset="-122"/>
            </a:endParaRPr>
          </a:p>
          <a:p>
            <a:pPr lvl="0"/>
            <a:r>
              <a:rPr lang="zh-CN" altLang="en-US" sz="3800">
                <a:latin typeface="Garamond" pitchFamily="18" charset="0"/>
                <a:ea typeface="隶书" pitchFamily="1" charset="-122"/>
              </a:rPr>
              <a:t>做</a:t>
            </a:r>
            <a:r>
              <a:rPr lang="zh-CN" altLang="en-US" sz="3800">
                <a:solidFill>
                  <a:srgbClr val="F4E904"/>
                </a:solidFill>
                <a:latin typeface="Garamond" pitchFamily="18" charset="0"/>
                <a:ea typeface="隶书" pitchFamily="1" charset="-122"/>
              </a:rPr>
              <a:t>焦距</a:t>
            </a:r>
            <a:r>
              <a:rPr lang="zh-CN" altLang="en-US" sz="3800">
                <a:latin typeface="Garamond" pitchFamily="18" charset="0"/>
                <a:ea typeface="隶书" pitchFamily="1" charset="-122"/>
              </a:rPr>
              <a:t>。</a:t>
            </a:r>
            <a:endParaRPr lang="zh-CN" altLang="en-US" sz="3800">
              <a:latin typeface="Garamond" pitchFamily="18" charset="0"/>
              <a:ea typeface="隶书" pitchFamily="1" charset="-122"/>
            </a:endParaRPr>
          </a:p>
        </p:txBody>
      </p:sp>
      <p:grpSp>
        <p:nvGrpSpPr>
          <p:cNvPr id="21512" name=""/>
          <p:cNvGrpSpPr/>
          <p:nvPr/>
        </p:nvGrpSpPr>
        <p:grpSpPr>
          <a:xfrm>
            <a:off x="4500562" y="2609850"/>
            <a:ext cx="4643438" cy="4248150"/>
            <a:chExt cx="3288" cy="2676"/>
          </a:xfrm>
        </p:grpSpPr>
        <p:grpSp>
          <p:nvGrpSpPr>
            <p:cNvPr id="21513" name=""/>
            <p:cNvGrpSpPr/>
            <p:nvPr/>
          </p:nvGrpSpPr>
          <p:grpSpPr>
            <a:xfrm>
              <a:off x="0" y="0"/>
              <a:ext cx="3288" cy="2676"/>
              <a:chExt cx="3288" cy="2404"/>
            </a:xfrm>
          </p:grpSpPr>
          <p:grpSp>
            <p:nvGrpSpPr>
              <p:cNvPr id="21514" name=""/>
              <p:cNvGrpSpPr/>
              <p:nvPr/>
            </p:nvGrpSpPr>
            <p:grpSpPr>
              <a:xfrm>
                <a:off x="0" y="0"/>
                <a:ext cx="3288" cy="2404"/>
                <a:chExt cx="3288" cy="2404"/>
              </a:xfrm>
            </p:grpSpPr>
            <p:pic>
              <p:nvPicPr>
                <p:cNvPr id="21515" name=""/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0" y="0"/>
                  <a:ext cx="3288" cy="2404"/>
                </a:xfrm>
                <a:prstGeom prst="rect">
                  <a:avLst/>
                </a:prstGeom>
                <a:noFill/>
                <a:ln>
                  <a:solidFill>
                    <a:schemeClr val="bg2"/>
                  </a:solidFill>
                  <a:miter lim="800000"/>
                </a:ln>
              </p:spPr>
            </p:pic>
            <p:pic>
              <p:nvPicPr>
                <p:cNvPr id="21516" name="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680" y="45"/>
                  <a:ext cx="1860" cy="2313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</p:pic>
          </p:grpSp>
          <p:cxnSp>
            <p:nvCxnSpPr>
              <p:cNvPr id="21517" name=""/>
              <p:cNvCxnSpPr/>
              <p:nvPr/>
            </p:nvCxnSpPr>
            <p:spPr>
              <a:xfrm>
                <a:off x="90" y="1134"/>
                <a:ext cx="3130" cy="0"/>
              </a:xfrm>
              <a:prstGeom prst="line">
                <a:avLst/>
              </a:prstGeom>
              <a:noFill/>
              <a:ln w="28575">
                <a:solidFill>
                  <a:schemeClr val="bg2"/>
                </a:solidFill>
                <a:prstDash val="lgDashDot"/>
                <a:miter lim="800000"/>
              </a:ln>
            </p:spPr>
          </p:cxnSp>
        </p:grpSp>
        <p:sp>
          <p:nvSpPr>
            <p:cNvPr id="21518" name=""/>
            <p:cNvSpPr/>
            <p:nvPr/>
          </p:nvSpPr>
          <p:spPr>
            <a:xfrm>
              <a:off x="1548" y="1234"/>
              <a:ext cx="44" cy="45"/>
            </a:xfrm>
            <a:solidFill>
              <a:srgbClr val="FFFFFF"/>
            </a:solidFill>
            <a:ln>
              <a:solidFill>
                <a:prstClr val="black"/>
              </a:solidFill>
              <a:miter lim="800000"/>
            </a:ln>
            <a:effectLst/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algn="ctr"/>
              <a:r>
                <a:rPr sz="3600">
                  <a:ln>
                    <a:solidFill>
                      <a:prstClr val="black"/>
                    </a:solidFill>
                  </a:ln>
                  <a:solidFill>
                    <a:srgbClr val="FFFFFF"/>
                  </a:solidFill>
                  <a:effectLst/>
                  <a:latin typeface="Arial"/>
                </a:rPr>
                <a:t>O</a:t>
              </a:r>
            </a:p>
          </p:txBody>
        </p:sp>
        <p:sp>
          <p:nvSpPr>
            <p:cNvPr id="21519" name=""/>
            <p:cNvSpPr/>
            <p:nvPr/>
          </p:nvSpPr>
          <p:spPr>
            <a:xfrm>
              <a:off x="1542" y="1315"/>
              <a:ext cx="90" cy="136"/>
            </a:xfrm>
            <a:solidFill>
              <a:srgbClr val="FFFFFF"/>
            </a:solidFill>
            <a:ln>
              <a:solidFill>
                <a:prstClr val="black"/>
              </a:solidFill>
              <a:miter lim="800000"/>
            </a:ln>
            <a:effectLst/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algn="ctr"/>
              <a:r>
                <a:rPr sz="3600">
                  <a:ln>
                    <a:solidFill>
                      <a:prstClr val="black"/>
                    </a:solidFill>
                  </a:ln>
                  <a:solidFill>
                    <a:srgbClr val="FFFFFF"/>
                  </a:solidFill>
                  <a:effectLst/>
                  <a:latin typeface="宋体" charset="-122"/>
                </a:rPr>
                <a:t>O</a:t>
              </a:r>
            </a:p>
          </p:txBody>
        </p:sp>
      </p:grpSp>
      <p:grpSp>
        <p:nvGrpSpPr>
          <p:cNvPr id="21520" name=""/>
          <p:cNvGrpSpPr/>
          <p:nvPr/>
        </p:nvGrpSpPr>
        <p:grpSpPr>
          <a:xfrm>
            <a:off x="4500562" y="3716338"/>
            <a:ext cx="2128838" cy="1822450"/>
            <a:chExt cx="1341" cy="1148"/>
          </a:xfrm>
        </p:grpSpPr>
        <p:grpSp>
          <p:nvGrpSpPr>
            <p:cNvPr id="21521" name=""/>
            <p:cNvGrpSpPr/>
            <p:nvPr/>
          </p:nvGrpSpPr>
          <p:grpSpPr>
            <a:xfrm flipV="1">
              <a:off x="0" y="0"/>
              <a:ext cx="1245" cy="45"/>
              <a:chExt cx="1180" cy="0"/>
            </a:xfrm>
          </p:grpSpPr>
          <p:cxnSp>
            <p:nvCxnSpPr>
              <p:cNvPr id="21522" name=""/>
              <p:cNvCxnSpPr/>
              <p:nvPr/>
            </p:nvCxnSpPr>
            <p:spPr>
              <a:xfrm>
                <a:off x="0" y="0"/>
                <a:ext cx="590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23" name=""/>
              <p:cNvCxnSpPr/>
              <p:nvPr/>
            </p:nvCxnSpPr>
            <p:spPr>
              <a:xfrm>
                <a:off x="545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1524" name=""/>
            <p:cNvGrpSpPr/>
            <p:nvPr/>
          </p:nvGrpSpPr>
          <p:grpSpPr>
            <a:xfrm flipV="1">
              <a:off x="15" y="272"/>
              <a:ext cx="1290" cy="55"/>
              <a:chExt cx="1250" cy="0"/>
            </a:xfrm>
          </p:grpSpPr>
          <p:cxnSp>
            <p:nvCxnSpPr>
              <p:cNvPr id="21525" name=""/>
              <p:cNvCxnSpPr/>
              <p:nvPr/>
            </p:nvCxnSpPr>
            <p:spPr>
              <a:xfrm>
                <a:off x="0" y="0"/>
                <a:ext cx="54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26" name=""/>
              <p:cNvCxnSpPr/>
              <p:nvPr/>
            </p:nvCxnSpPr>
            <p:spPr>
              <a:xfrm>
                <a:off x="525" y="0"/>
                <a:ext cx="72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1527" name=""/>
            <p:cNvGrpSpPr/>
            <p:nvPr/>
          </p:nvGrpSpPr>
          <p:grpSpPr>
            <a:xfrm>
              <a:off x="50" y="544"/>
              <a:ext cx="1291" cy="0"/>
              <a:chExt cx="1291" cy="0"/>
            </a:xfrm>
          </p:grpSpPr>
          <p:cxnSp>
            <p:nvCxnSpPr>
              <p:cNvPr id="21528" name=""/>
              <p:cNvCxnSpPr/>
              <p:nvPr/>
            </p:nvCxnSpPr>
            <p:spPr>
              <a:xfrm>
                <a:off x="0" y="0"/>
                <a:ext cx="54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29" name=""/>
              <p:cNvCxnSpPr/>
              <p:nvPr/>
            </p:nvCxnSpPr>
            <p:spPr>
              <a:xfrm>
                <a:off x="520" y="0"/>
                <a:ext cx="771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1530" name=""/>
            <p:cNvGrpSpPr/>
            <p:nvPr/>
          </p:nvGrpSpPr>
          <p:grpSpPr>
            <a:xfrm flipV="1">
              <a:off x="15" y="826"/>
              <a:ext cx="1326" cy="45"/>
              <a:chExt cx="1250" cy="0"/>
            </a:xfrm>
          </p:grpSpPr>
          <p:cxnSp>
            <p:nvCxnSpPr>
              <p:cNvPr id="21531" name=""/>
              <p:cNvCxnSpPr/>
              <p:nvPr/>
            </p:nvCxnSpPr>
            <p:spPr>
              <a:xfrm>
                <a:off x="0" y="0"/>
                <a:ext cx="54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32" name=""/>
              <p:cNvCxnSpPr/>
              <p:nvPr/>
            </p:nvCxnSpPr>
            <p:spPr>
              <a:xfrm>
                <a:off x="525" y="0"/>
                <a:ext cx="72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1533" name=""/>
            <p:cNvGrpSpPr/>
            <p:nvPr/>
          </p:nvGrpSpPr>
          <p:grpSpPr>
            <a:xfrm flipV="1">
              <a:off x="15" y="1098"/>
              <a:ext cx="1291" cy="50"/>
              <a:chExt cx="1180" cy="0"/>
            </a:xfrm>
          </p:grpSpPr>
          <p:cxnSp>
            <p:nvCxnSpPr>
              <p:cNvPr id="21534" name=""/>
              <p:cNvCxnSpPr/>
              <p:nvPr/>
            </p:nvCxnSpPr>
            <p:spPr>
              <a:xfrm>
                <a:off x="0" y="0"/>
                <a:ext cx="590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35" name=""/>
              <p:cNvCxnSpPr/>
              <p:nvPr/>
            </p:nvCxnSpPr>
            <p:spPr>
              <a:xfrm>
                <a:off x="545" y="0"/>
                <a:ext cx="635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</p:grpSp>
      <p:grpSp>
        <p:nvGrpSpPr>
          <p:cNvPr id="21536" name=""/>
          <p:cNvGrpSpPr/>
          <p:nvPr/>
        </p:nvGrpSpPr>
        <p:grpSpPr>
          <a:xfrm>
            <a:off x="6443662" y="2852738"/>
            <a:ext cx="2414588" cy="3514725"/>
            <a:chExt cx="1521" cy="2214"/>
          </a:xfrm>
        </p:grpSpPr>
        <p:cxnSp>
          <p:nvCxnSpPr>
            <p:cNvPr id="21537" name=""/>
            <p:cNvCxnSpPr/>
            <p:nvPr/>
          </p:nvCxnSpPr>
          <p:spPr>
            <a:xfrm rot="21540000" flipV="1">
              <a:off x="0" y="289"/>
              <a:ext cx="524" cy="28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cxnSp>
          <p:nvCxnSpPr>
            <p:cNvPr id="21538" name=""/>
            <p:cNvCxnSpPr/>
            <p:nvPr/>
          </p:nvCxnSpPr>
          <p:spPr>
            <a:xfrm>
              <a:off x="80" y="1665"/>
              <a:ext cx="262" cy="12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cxnSp>
          <p:nvCxnSpPr>
            <p:cNvPr id="21539" name=""/>
            <p:cNvCxnSpPr/>
            <p:nvPr/>
          </p:nvCxnSpPr>
          <p:spPr>
            <a:xfrm flipV="1">
              <a:off x="70" y="743"/>
              <a:ext cx="227" cy="9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grpSp>
          <p:nvGrpSpPr>
            <p:cNvPr id="21540" name=""/>
            <p:cNvGrpSpPr/>
            <p:nvPr/>
          </p:nvGrpSpPr>
          <p:grpSpPr>
            <a:xfrm>
              <a:off x="117" y="1105"/>
              <a:ext cx="1404" cy="1"/>
              <a:chExt cx="1404" cy="1"/>
            </a:xfrm>
          </p:grpSpPr>
          <p:cxnSp>
            <p:nvCxnSpPr>
              <p:cNvPr id="21541" name=""/>
              <p:cNvCxnSpPr/>
              <p:nvPr/>
            </p:nvCxnSpPr>
            <p:spPr>
              <a:xfrm rot="10800000" flipH="1">
                <a:off x="0" y="1"/>
                <a:ext cx="766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42" name=""/>
              <p:cNvCxnSpPr/>
              <p:nvPr/>
            </p:nvCxnSpPr>
            <p:spPr>
              <a:xfrm rot="10800000" flipH="1">
                <a:off x="701" y="0"/>
                <a:ext cx="703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1543" name=""/>
            <p:cNvGrpSpPr/>
            <p:nvPr/>
          </p:nvGrpSpPr>
          <p:grpSpPr>
            <a:xfrm>
              <a:off x="444" y="0"/>
              <a:ext cx="753" cy="213"/>
              <a:chExt cx="753" cy="213"/>
            </a:xfrm>
          </p:grpSpPr>
          <p:cxnSp>
            <p:nvCxnSpPr>
              <p:cNvPr id="21544" name=""/>
              <p:cNvCxnSpPr/>
              <p:nvPr/>
            </p:nvCxnSpPr>
            <p:spPr>
              <a:xfrm rot="19620000" flipV="1">
                <a:off x="0" y="212"/>
                <a:ext cx="363" cy="1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45" name=""/>
              <p:cNvCxnSpPr/>
              <p:nvPr/>
            </p:nvCxnSpPr>
            <p:spPr>
              <a:xfrm rot="19560000">
                <a:off x="254" y="0"/>
                <a:ext cx="499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1546" name=""/>
            <p:cNvGrpSpPr/>
            <p:nvPr/>
          </p:nvGrpSpPr>
          <p:grpSpPr>
            <a:xfrm>
              <a:off x="283" y="1934"/>
              <a:ext cx="1059" cy="280"/>
              <a:chExt cx="1059" cy="280"/>
            </a:xfrm>
          </p:grpSpPr>
          <p:cxnSp>
            <p:nvCxnSpPr>
              <p:cNvPr id="21547" name=""/>
              <p:cNvCxnSpPr/>
              <p:nvPr/>
            </p:nvCxnSpPr>
            <p:spPr>
              <a:xfrm rot="1800000">
                <a:off x="0" y="0"/>
                <a:ext cx="620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48" name=""/>
              <p:cNvCxnSpPr/>
              <p:nvPr/>
            </p:nvCxnSpPr>
            <p:spPr>
              <a:xfrm rot="1800000">
                <a:off x="491" y="280"/>
                <a:ext cx="568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1549" name=""/>
            <p:cNvGrpSpPr/>
            <p:nvPr/>
          </p:nvGrpSpPr>
          <p:grpSpPr>
            <a:xfrm>
              <a:off x="265" y="397"/>
              <a:ext cx="1147" cy="226"/>
              <a:chExt cx="1147" cy="226"/>
            </a:xfrm>
          </p:grpSpPr>
          <p:cxnSp>
            <p:nvCxnSpPr>
              <p:cNvPr id="21550" name=""/>
              <p:cNvCxnSpPr/>
              <p:nvPr/>
            </p:nvCxnSpPr>
            <p:spPr>
              <a:xfrm rot="20340000" flipV="1">
                <a:off x="0" y="211"/>
                <a:ext cx="654" cy="15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51" name=""/>
              <p:cNvCxnSpPr/>
              <p:nvPr/>
            </p:nvCxnSpPr>
            <p:spPr>
              <a:xfrm rot="20340000" flipV="1">
                <a:off x="558" y="0"/>
                <a:ext cx="589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grpSp>
          <p:nvGrpSpPr>
            <p:cNvPr id="21552" name=""/>
            <p:cNvGrpSpPr/>
            <p:nvPr/>
          </p:nvGrpSpPr>
          <p:grpSpPr>
            <a:xfrm>
              <a:off x="247" y="1510"/>
              <a:ext cx="1232" cy="213"/>
              <a:chExt cx="1232" cy="213"/>
            </a:xfrm>
          </p:grpSpPr>
          <p:cxnSp>
            <p:nvCxnSpPr>
              <p:cNvPr id="21553" name=""/>
              <p:cNvCxnSpPr/>
              <p:nvPr/>
            </p:nvCxnSpPr>
            <p:spPr>
              <a:xfrm rot="1260000" flipV="1">
                <a:off x="0" y="0"/>
                <a:ext cx="678" cy="22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  <a:tailEnd type="stealth" w="lg" len="lg"/>
              </a:ln>
            </p:spPr>
          </p:cxnSp>
          <p:cxnSp>
            <p:nvCxnSpPr>
              <p:cNvPr id="21554" name=""/>
              <p:cNvCxnSpPr/>
              <p:nvPr/>
            </p:nvCxnSpPr>
            <p:spPr>
              <a:xfrm rot="1260000" flipV="1">
                <a:off x="586" y="213"/>
                <a:ext cx="646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miter lim="800000"/>
              </a:ln>
            </p:spPr>
          </p:cxnSp>
        </p:grpSp>
        <p:cxnSp>
          <p:nvCxnSpPr>
            <p:cNvPr id="21555" name=""/>
            <p:cNvCxnSpPr/>
            <p:nvPr/>
          </p:nvCxnSpPr>
          <p:spPr>
            <a:xfrm>
              <a:off x="116" y="1378"/>
              <a:ext cx="181" cy="4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</p:grpSp>
      <p:grpSp>
        <p:nvGrpSpPr>
          <p:cNvPr id="21556" name=""/>
          <p:cNvGrpSpPr/>
          <p:nvPr/>
        </p:nvGrpSpPr>
        <p:grpSpPr>
          <a:xfrm>
            <a:off x="5148262" y="3357562"/>
            <a:ext cx="1998662" cy="2287588"/>
            <a:chExt cx="1259" cy="1441"/>
          </a:xfrm>
        </p:grpSpPr>
        <p:cxnSp>
          <p:nvCxnSpPr>
            <p:cNvPr id="21557" name=""/>
            <p:cNvCxnSpPr/>
            <p:nvPr/>
          </p:nvCxnSpPr>
          <p:spPr>
            <a:xfrm rot="21300000" flipH="1">
              <a:off x="0" y="0"/>
              <a:ext cx="1259" cy="722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21558" name=""/>
            <p:cNvCxnSpPr/>
            <p:nvPr/>
          </p:nvCxnSpPr>
          <p:spPr>
            <a:xfrm flipH="1" flipV="1">
              <a:off x="29" y="755"/>
              <a:ext cx="1058" cy="686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21559" name=""/>
            <p:cNvCxnSpPr/>
            <p:nvPr/>
          </p:nvCxnSpPr>
          <p:spPr>
            <a:xfrm flipV="1">
              <a:off x="44" y="418"/>
              <a:ext cx="998" cy="363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prstDash val="dash"/>
              <a:miter lim="800000"/>
            </a:ln>
          </p:spPr>
        </p:cxnSp>
        <p:cxnSp>
          <p:nvCxnSpPr>
            <p:cNvPr id="21560" name=""/>
            <p:cNvCxnSpPr/>
            <p:nvPr/>
          </p:nvCxnSpPr>
          <p:spPr>
            <a:xfrm>
              <a:off x="48" y="769"/>
              <a:ext cx="939" cy="274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prstDash val="dash"/>
              <a:miter lim="800000"/>
            </a:ln>
          </p:spPr>
        </p:cxnSp>
      </p:grpSp>
      <p:sp>
        <p:nvSpPr>
          <p:cNvPr id="21561" name=""/>
          <p:cNvSpPr/>
          <p:nvPr/>
        </p:nvSpPr>
        <p:spPr>
          <a:xfrm>
            <a:off x="4932362" y="4292600"/>
            <a:ext cx="157162" cy="314325"/>
          </a:xfrm>
          <a:solidFill>
            <a:srgbClr val="FFFFFF"/>
          </a:solidFill>
          <a:ln>
            <a:solidFill>
              <a:prstClr val="black"/>
            </a:solidFill>
            <a:miter lim="800000"/>
          </a:ln>
          <a:effectLst/>
        </p:spPr>
        <p:txBody>
          <a:bodyPr fromWordArt="1">
            <a:prstTxWarp prst="textPlain">
              <a:avLst/>
            </a:prstTxWarp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>
                <a:ln>
                  <a:solidFill>
                    <a:prstClr val="black"/>
                  </a:solidFill>
                </a:ln>
                <a:solidFill>
                  <a:srgbClr val="FFFFFF"/>
                </a:solidFill>
                <a:effectLst/>
                <a:latin typeface="隶书"/>
              </a:rPr>
              <a:t>F</a:t>
            </a:r>
          </a:p>
        </p:txBody>
      </p:sp>
      <p:grpSp>
        <p:nvGrpSpPr>
          <p:cNvPr id="21562" name=""/>
          <p:cNvGrpSpPr/>
          <p:nvPr/>
        </p:nvGrpSpPr>
        <p:grpSpPr>
          <a:xfrm>
            <a:off x="5292725" y="4581525"/>
            <a:ext cx="1439862" cy="2016125"/>
            <a:chExt cx="907" cy="1270"/>
          </a:xfrm>
        </p:grpSpPr>
        <p:cxnSp>
          <p:nvCxnSpPr>
            <p:cNvPr id="21563" name=""/>
            <p:cNvCxnSpPr/>
            <p:nvPr/>
          </p:nvCxnSpPr>
          <p:spPr>
            <a:xfrm flipH="1">
              <a:off x="0" y="0"/>
              <a:ext cx="0" cy="127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</a:ln>
          </p:spPr>
        </p:cxnSp>
        <p:cxnSp>
          <p:nvCxnSpPr>
            <p:cNvPr id="21564" name=""/>
            <p:cNvCxnSpPr/>
            <p:nvPr/>
          </p:nvCxnSpPr>
          <p:spPr>
            <a:xfrm flipH="1">
              <a:off x="907" y="1043"/>
              <a:ext cx="0" cy="227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</a:ln>
          </p:spPr>
        </p:cxnSp>
        <p:cxnSp>
          <p:nvCxnSpPr>
            <p:cNvPr id="21565" name=""/>
            <p:cNvCxnSpPr/>
            <p:nvPr/>
          </p:nvCxnSpPr>
          <p:spPr>
            <a:xfrm>
              <a:off x="0" y="1179"/>
              <a:ext cx="907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miter lim="800000"/>
              <a:headEnd type="stealth" w="lg" len="lg"/>
              <a:tailEnd type="stealth" w="lg" len="lg"/>
            </a:ln>
          </p:spPr>
        </p:cxnSp>
      </p:grpSp>
      <p:sp>
        <p:nvSpPr>
          <p:cNvPr id="21566" name=""/>
          <p:cNvSpPr/>
          <p:nvPr/>
        </p:nvSpPr>
        <p:spPr>
          <a:xfrm>
            <a:off x="5651500" y="5949950"/>
            <a:ext cx="215900" cy="360362"/>
          </a:xfrm>
          <a:solidFill>
            <a:srgbClr val="FFFFFF"/>
          </a:solidFill>
          <a:ln>
            <a:solidFill>
              <a:prstClr val="black"/>
            </a:solidFill>
            <a:miter lim="800000"/>
          </a:ln>
          <a:effectLst/>
        </p:spPr>
        <p:txBody>
          <a:bodyPr fromWordArt="1">
            <a:prstTxWarp prst="textPlain">
              <a:avLst/>
            </a:prstTxWarp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>
                <a:ln>
                  <a:solidFill>
                    <a:prstClr val="black"/>
                  </a:solidFill>
                </a:ln>
                <a:solidFill>
                  <a:srgbClr val="FFFFFF"/>
                </a:solidFill>
                <a:effectLst/>
                <a:latin typeface="楷体_GB2312"/>
              </a:rPr>
              <a:t>f</a:t>
            </a:r>
          </a:p>
        </p:txBody>
      </p:sp>
      <p:sp>
        <p:nvSpPr>
          <p:cNvPr id="2156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156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59DA786-0BBD-4328-84A8-2DDCC8E575EB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1569" name="TextBox 2156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7" dur="500" fill="hold"/>
                                        <p:tgtEl>
                                          <p:spTgt spid="21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base">
                                        <p:cTn id="12" dur="500" fill="hold"/>
                                        <p:tgtEl>
                                          <p:spTgt spid="21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3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/>
        </p:nvSpPr>
        <p:spPr>
          <a:xfrm>
            <a:off x="381000" y="381000"/>
            <a:ext cx="5867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FFFF"/>
                </a:solidFill>
                <a:latin typeface="黑体" pitchFamily="2" charset="-122"/>
                <a:ea typeface="黑体" pitchFamily="2" charset="-122"/>
              </a:rPr>
              <a:t>透镜三条特殊光线</a:t>
            </a:r>
            <a:endParaRPr lang="zh-CN" altLang="en-US" sz="4000" b="1">
              <a:solidFill>
                <a:srgbClr val="FFFFFF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2531" name=""/>
          <p:cNvSpPr/>
          <p:nvPr/>
        </p:nvSpPr>
        <p:spPr>
          <a:xfrm>
            <a:off x="914400" y="2667000"/>
            <a:ext cx="24828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平行于主光轴）</a:t>
            </a:r>
            <a:endParaRPr lang="zh-CN" altLang="en-US" b="1">
              <a:solidFill>
                <a:srgbClr val="FFFF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2532" name=""/>
          <p:cNvSpPr/>
          <p:nvPr/>
        </p:nvSpPr>
        <p:spPr>
          <a:xfrm>
            <a:off x="990600" y="4495800"/>
            <a:ext cx="24828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过凸透镜焦点）</a:t>
            </a:r>
            <a:endParaRPr lang="zh-CN" altLang="en-US" b="1">
              <a:solidFill>
                <a:srgbClr val="FFFF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2533" name=""/>
          <p:cNvSpPr/>
          <p:nvPr/>
        </p:nvSpPr>
        <p:spPr>
          <a:xfrm>
            <a:off x="1098550" y="6172200"/>
            <a:ext cx="24828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过凸透镜光心）</a:t>
            </a:r>
            <a:endParaRPr lang="zh-CN" altLang="en-US" b="1">
              <a:solidFill>
                <a:srgbClr val="FFFF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grpSp>
        <p:nvGrpSpPr>
          <p:cNvPr id="22534" name=""/>
          <p:cNvGrpSpPr/>
          <p:nvPr/>
        </p:nvGrpSpPr>
        <p:grpSpPr>
          <a:xfrm>
            <a:off x="723900" y="1447800"/>
            <a:ext cx="2705100" cy="1206500"/>
            <a:chExt cx="1704" cy="760"/>
          </a:xfrm>
        </p:grpSpPr>
        <p:sp>
          <p:nvSpPr>
            <p:cNvPr id="22535" name="xjhgx2"/>
            <p:cNvSpPr/>
            <p:nvPr/>
          </p:nvSpPr>
          <p:spPr>
            <a:xfrm>
              <a:off x="816" y="0"/>
              <a:ext cx="106" cy="760"/>
            </a:xfrm>
            <a:custGeom>
              <a:rect l="l" t="t" r="r" b="b"/>
              <a:pathLst>
                <a:path w="620" h="4408">
                  <a:moveTo>
                    <a:pt x="310" y="0"/>
                  </a:moveTo>
                  <a:lnTo>
                    <a:pt x="237" y="270"/>
                  </a:lnTo>
                  <a:lnTo>
                    <a:pt x="175" y="542"/>
                  </a:lnTo>
                  <a:lnTo>
                    <a:pt x="121" y="816"/>
                  </a:lnTo>
                  <a:lnTo>
                    <a:pt x="78" y="1091"/>
                  </a:lnTo>
                  <a:lnTo>
                    <a:pt x="44" y="1368"/>
                  </a:lnTo>
                  <a:lnTo>
                    <a:pt x="19" y="1646"/>
                  </a:lnTo>
                  <a:lnTo>
                    <a:pt x="5" y="1925"/>
                  </a:lnTo>
                  <a:lnTo>
                    <a:pt x="0" y="2204"/>
                  </a:lnTo>
                  <a:lnTo>
                    <a:pt x="5" y="2483"/>
                  </a:lnTo>
                  <a:lnTo>
                    <a:pt x="19" y="2762"/>
                  </a:lnTo>
                  <a:lnTo>
                    <a:pt x="44" y="3040"/>
                  </a:lnTo>
                  <a:lnTo>
                    <a:pt x="78" y="3317"/>
                  </a:lnTo>
                  <a:lnTo>
                    <a:pt x="121" y="3592"/>
                  </a:lnTo>
                  <a:lnTo>
                    <a:pt x="175" y="3866"/>
                  </a:lnTo>
                  <a:lnTo>
                    <a:pt x="237" y="4138"/>
                  </a:lnTo>
                  <a:lnTo>
                    <a:pt x="310" y="4408"/>
                  </a:lnTo>
                  <a:lnTo>
                    <a:pt x="310" y="4408"/>
                  </a:lnTo>
                  <a:lnTo>
                    <a:pt x="383" y="4138"/>
                  </a:lnTo>
                  <a:lnTo>
                    <a:pt x="445" y="3866"/>
                  </a:lnTo>
                  <a:lnTo>
                    <a:pt x="499" y="3592"/>
                  </a:lnTo>
                  <a:lnTo>
                    <a:pt x="542" y="3317"/>
                  </a:lnTo>
                  <a:lnTo>
                    <a:pt x="576" y="3040"/>
                  </a:lnTo>
                  <a:lnTo>
                    <a:pt x="601" y="2762"/>
                  </a:lnTo>
                  <a:lnTo>
                    <a:pt x="615" y="2483"/>
                  </a:lnTo>
                  <a:lnTo>
                    <a:pt x="620" y="2204"/>
                  </a:lnTo>
                  <a:lnTo>
                    <a:pt x="615" y="1925"/>
                  </a:lnTo>
                  <a:lnTo>
                    <a:pt x="601" y="1646"/>
                  </a:lnTo>
                  <a:lnTo>
                    <a:pt x="576" y="1368"/>
                  </a:lnTo>
                  <a:lnTo>
                    <a:pt x="542" y="1091"/>
                  </a:lnTo>
                  <a:lnTo>
                    <a:pt x="499" y="816"/>
                  </a:lnTo>
                  <a:lnTo>
                    <a:pt x="445" y="542"/>
                  </a:lnTo>
                  <a:lnTo>
                    <a:pt x="383" y="270"/>
                  </a:lnTo>
                  <a:lnTo>
                    <a:pt x="310" y="0"/>
                  </a:lnTo>
                  <a:close/>
                </a:path>
              </a:pathLst>
            </a:custGeom>
            <a:solidFill>
              <a:srgbClr val="33CCCC"/>
            </a:solidFill>
            <a:ln w="31750" cmpd="sng">
              <a:solidFill>
                <a:srgbClr val="333333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22536" name=""/>
            <p:cNvCxnSpPr/>
            <p:nvPr/>
          </p:nvCxnSpPr>
          <p:spPr>
            <a:xfrm>
              <a:off x="0" y="412"/>
              <a:ext cx="1704" cy="0"/>
            </a:xfrm>
            <a:prstGeom prst="line">
              <a:avLst/>
            </a:prstGeom>
            <a:noFill/>
            <a:ln w="28575">
              <a:solidFill>
                <a:srgbClr val="00FF00"/>
              </a:solidFill>
              <a:prstDash val="lgDashDot"/>
              <a:miter lim="800000"/>
            </a:ln>
          </p:spPr>
        </p:cxnSp>
        <p:grpSp>
          <p:nvGrpSpPr>
            <p:cNvPr id="22537" name=""/>
            <p:cNvGrpSpPr/>
            <p:nvPr/>
          </p:nvGrpSpPr>
          <p:grpSpPr>
            <a:xfrm>
              <a:off x="33" y="144"/>
              <a:ext cx="798" cy="96"/>
              <a:chExt cx="1994" cy="240"/>
            </a:xfrm>
          </p:grpSpPr>
          <p:cxnSp>
            <p:nvCxnSpPr>
              <p:cNvPr id="22538" name=""/>
              <p:cNvCxnSpPr/>
              <p:nvPr/>
            </p:nvCxnSpPr>
            <p:spPr>
              <a:xfrm>
                <a:off x="0" y="131"/>
                <a:ext cx="1994" cy="0"/>
              </a:xfrm>
              <a:prstGeom prst="line">
                <a:avLst/>
              </a:prstGeom>
              <a:noFill/>
              <a:ln w="25400">
                <a:solidFill>
                  <a:srgbClr val="FF0000"/>
                </a:solidFill>
                <a:miter lim="800000"/>
              </a:ln>
            </p:spPr>
          </p:cxnSp>
          <p:grpSp>
            <p:nvGrpSpPr>
              <p:cNvPr id="22539" name=""/>
              <p:cNvGrpSpPr/>
              <p:nvPr/>
            </p:nvGrpSpPr>
            <p:grpSpPr>
              <a:xfrm>
                <a:off x="718" y="0"/>
                <a:ext cx="331" cy="240"/>
                <a:chExt cx="240" cy="120"/>
              </a:xfrm>
            </p:grpSpPr>
            <p:cxnSp>
              <p:nvCxnSpPr>
                <p:cNvPr id="22540" name=""/>
                <p:cNvCxnSpPr/>
                <p:nvPr/>
              </p:nvCxnSpPr>
              <p:spPr>
                <a:xfrm flipH="1">
                  <a:off x="0" y="60"/>
                  <a:ext cx="240" cy="60"/>
                </a:xfrm>
                <a:prstGeom prst="line">
                  <a:avLst/>
                </a:prstGeom>
                <a:noFill/>
                <a:ln w="1905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22541" name=""/>
                <p:cNvCxnSpPr/>
                <p:nvPr/>
              </p:nvCxnSpPr>
              <p:spPr>
                <a:xfrm flipH="1" flipV="1">
                  <a:off x="0" y="0"/>
                  <a:ext cx="240" cy="60"/>
                </a:xfrm>
                <a:prstGeom prst="line">
                  <a:avLst/>
                </a:prstGeom>
                <a:noFill/>
                <a:ln w="19050">
                  <a:solidFill>
                    <a:srgbClr val="FF0000"/>
                  </a:solidFill>
                  <a:miter lim="800000"/>
                </a:ln>
              </p:spPr>
            </p:cxnSp>
          </p:grpSp>
        </p:grpSp>
        <p:sp>
          <p:nvSpPr>
            <p:cNvPr id="22542" name=""/>
            <p:cNvSpPr/>
            <p:nvPr/>
          </p:nvSpPr>
          <p:spPr>
            <a:xfrm>
              <a:off x="366" y="394"/>
              <a:ext cx="30" cy="30"/>
            </a:xfrm>
            <a:prstGeom prst="ellipse">
              <a:avLst/>
            </a:prstGeom>
            <a:solidFill>
              <a:srgbClr val="000000"/>
            </a:solidFill>
            <a:ln>
              <a:solidFill>
                <a:prstClr val="black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2543" name=""/>
            <p:cNvSpPr/>
            <p:nvPr/>
          </p:nvSpPr>
          <p:spPr>
            <a:xfrm>
              <a:off x="1272" y="394"/>
              <a:ext cx="30" cy="30"/>
            </a:xfrm>
            <a:prstGeom prst="ellipse">
              <a:avLst/>
            </a:prstGeom>
            <a:solidFill>
              <a:srgbClr val="000000"/>
            </a:solidFill>
            <a:ln>
              <a:solidFill>
                <a:prstClr val="black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2544" name=""/>
            <p:cNvSpPr/>
            <p:nvPr/>
          </p:nvSpPr>
          <p:spPr>
            <a:xfrm>
              <a:off x="287" y="220"/>
              <a:ext cx="109" cy="24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lang="en-US" altLang="zh-CN" sz="1500"/>
                <a:t>F</a:t>
              </a:r>
              <a:endParaRPr lang="en-US" altLang="zh-CN" sz="1500"/>
            </a:p>
          </p:txBody>
        </p:sp>
        <p:sp>
          <p:nvSpPr>
            <p:cNvPr id="22545" name=""/>
            <p:cNvSpPr/>
            <p:nvPr/>
          </p:nvSpPr>
          <p:spPr>
            <a:xfrm>
              <a:off x="1326" y="226"/>
              <a:ext cx="108" cy="24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lang="en-US" altLang="zh-CN" sz="1500"/>
                <a:t>F</a:t>
              </a:r>
              <a:endParaRPr lang="en-US" altLang="zh-CN" sz="1500"/>
            </a:p>
          </p:txBody>
        </p:sp>
        <p:sp>
          <p:nvSpPr>
            <p:cNvPr id="22546" name=""/>
            <p:cNvSpPr/>
            <p:nvPr/>
          </p:nvSpPr>
          <p:spPr>
            <a:xfrm>
              <a:off x="939" y="186"/>
              <a:ext cx="144" cy="23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/>
                <a:t>o</a:t>
              </a:r>
              <a:endParaRPr lang="en-US" altLang="zh-CN"/>
            </a:p>
          </p:txBody>
        </p:sp>
      </p:grpSp>
      <p:grpSp>
        <p:nvGrpSpPr>
          <p:cNvPr id="22547" name=""/>
          <p:cNvGrpSpPr/>
          <p:nvPr/>
        </p:nvGrpSpPr>
        <p:grpSpPr>
          <a:xfrm rot="660000">
            <a:off x="2062162" y="2044700"/>
            <a:ext cx="1266825" cy="152400"/>
            <a:chExt cx="1995" cy="240"/>
          </a:xfrm>
        </p:grpSpPr>
        <p:cxnSp>
          <p:nvCxnSpPr>
            <p:cNvPr id="22548" name=""/>
            <p:cNvCxnSpPr/>
            <p:nvPr/>
          </p:nvCxnSpPr>
          <p:spPr>
            <a:xfrm rot="1020000">
              <a:off x="0" y="51"/>
              <a:ext cx="1995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</p:spPr>
        </p:cxnSp>
        <p:grpSp>
          <p:nvGrpSpPr>
            <p:cNvPr id="22549" name=""/>
            <p:cNvGrpSpPr/>
            <p:nvPr/>
          </p:nvGrpSpPr>
          <p:grpSpPr>
            <a:xfrm rot="1020000">
              <a:off x="1068" y="0"/>
              <a:ext cx="332" cy="240"/>
              <a:chExt cx="240" cy="120"/>
            </a:xfrm>
          </p:grpSpPr>
          <p:cxnSp>
            <p:nvCxnSpPr>
              <p:cNvPr id="22550" name=""/>
              <p:cNvCxnSpPr/>
              <p:nvPr/>
            </p:nvCxnSpPr>
            <p:spPr>
              <a:xfrm flipH="1">
                <a:off x="0" y="6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  <p:cxnSp>
            <p:nvCxnSpPr>
              <p:cNvPr id="22551" name=""/>
              <p:cNvCxnSpPr/>
              <p:nvPr/>
            </p:nvCxnSpPr>
            <p:spPr>
              <a:xfrm flipH="1" flipV="1">
                <a:off x="0" y="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</p:grpSp>
      </p:grpSp>
      <p:grpSp>
        <p:nvGrpSpPr>
          <p:cNvPr id="22552" name=""/>
          <p:cNvGrpSpPr/>
          <p:nvPr/>
        </p:nvGrpSpPr>
        <p:grpSpPr>
          <a:xfrm>
            <a:off x="800100" y="4965700"/>
            <a:ext cx="2705100" cy="1206500"/>
            <a:chExt cx="1704" cy="760"/>
          </a:xfrm>
        </p:grpSpPr>
        <p:grpSp>
          <p:nvGrpSpPr>
            <p:cNvPr id="22553" name=""/>
            <p:cNvGrpSpPr/>
            <p:nvPr/>
          </p:nvGrpSpPr>
          <p:grpSpPr>
            <a:xfrm>
              <a:off x="0" y="0"/>
              <a:ext cx="1704" cy="760"/>
              <a:chExt cx="4260" cy="1900"/>
            </a:xfrm>
          </p:grpSpPr>
          <p:sp>
            <p:nvSpPr>
              <p:cNvPr id="22554" name="xjhgx2"/>
              <p:cNvSpPr/>
              <p:nvPr/>
            </p:nvSpPr>
            <p:spPr>
              <a:xfrm>
                <a:off x="2040" y="0"/>
                <a:ext cx="265" cy="1900"/>
              </a:xfrm>
              <a:custGeom>
                <a:rect l="l" t="t" r="r" b="b"/>
                <a:pathLst>
                  <a:path w="620" h="4408">
                    <a:moveTo>
                      <a:pt x="310" y="0"/>
                    </a:moveTo>
                    <a:lnTo>
                      <a:pt x="237" y="270"/>
                    </a:lnTo>
                    <a:lnTo>
                      <a:pt x="175" y="542"/>
                    </a:lnTo>
                    <a:lnTo>
                      <a:pt x="121" y="816"/>
                    </a:lnTo>
                    <a:lnTo>
                      <a:pt x="78" y="1091"/>
                    </a:lnTo>
                    <a:lnTo>
                      <a:pt x="44" y="1368"/>
                    </a:lnTo>
                    <a:lnTo>
                      <a:pt x="19" y="1646"/>
                    </a:lnTo>
                    <a:lnTo>
                      <a:pt x="5" y="1925"/>
                    </a:lnTo>
                    <a:lnTo>
                      <a:pt x="0" y="2204"/>
                    </a:lnTo>
                    <a:lnTo>
                      <a:pt x="5" y="2483"/>
                    </a:lnTo>
                    <a:lnTo>
                      <a:pt x="19" y="2762"/>
                    </a:lnTo>
                    <a:lnTo>
                      <a:pt x="44" y="3040"/>
                    </a:lnTo>
                    <a:lnTo>
                      <a:pt x="78" y="3317"/>
                    </a:lnTo>
                    <a:lnTo>
                      <a:pt x="121" y="3592"/>
                    </a:lnTo>
                    <a:lnTo>
                      <a:pt x="175" y="3866"/>
                    </a:lnTo>
                    <a:lnTo>
                      <a:pt x="237" y="4138"/>
                    </a:lnTo>
                    <a:lnTo>
                      <a:pt x="310" y="4408"/>
                    </a:lnTo>
                    <a:lnTo>
                      <a:pt x="310" y="4408"/>
                    </a:lnTo>
                    <a:lnTo>
                      <a:pt x="383" y="4138"/>
                    </a:lnTo>
                    <a:lnTo>
                      <a:pt x="445" y="3866"/>
                    </a:lnTo>
                    <a:lnTo>
                      <a:pt x="499" y="3592"/>
                    </a:lnTo>
                    <a:lnTo>
                      <a:pt x="542" y="3317"/>
                    </a:lnTo>
                    <a:lnTo>
                      <a:pt x="576" y="3040"/>
                    </a:lnTo>
                    <a:lnTo>
                      <a:pt x="601" y="2762"/>
                    </a:lnTo>
                    <a:lnTo>
                      <a:pt x="615" y="2483"/>
                    </a:lnTo>
                    <a:lnTo>
                      <a:pt x="620" y="2204"/>
                    </a:lnTo>
                    <a:lnTo>
                      <a:pt x="615" y="1925"/>
                    </a:lnTo>
                    <a:lnTo>
                      <a:pt x="601" y="1646"/>
                    </a:lnTo>
                    <a:lnTo>
                      <a:pt x="576" y="1368"/>
                    </a:lnTo>
                    <a:lnTo>
                      <a:pt x="542" y="1091"/>
                    </a:lnTo>
                    <a:lnTo>
                      <a:pt x="499" y="816"/>
                    </a:lnTo>
                    <a:lnTo>
                      <a:pt x="445" y="542"/>
                    </a:lnTo>
                    <a:lnTo>
                      <a:pt x="383" y="270"/>
                    </a:ln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33CCCC"/>
              </a:solidFill>
              <a:ln w="31750" cmpd="sng">
                <a:solidFill>
                  <a:srgbClr val="333333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cxnSp>
            <p:nvCxnSpPr>
              <p:cNvPr id="22555" name=""/>
              <p:cNvCxnSpPr/>
              <p:nvPr/>
            </p:nvCxnSpPr>
            <p:spPr>
              <a:xfrm>
                <a:off x="0" y="1030"/>
                <a:ext cx="4260" cy="0"/>
              </a:xfrm>
              <a:prstGeom prst="line">
                <a:avLst/>
              </a:prstGeom>
              <a:noFill/>
              <a:ln w="28575">
                <a:solidFill>
                  <a:srgbClr val="00FF00"/>
                </a:solidFill>
                <a:prstDash val="lgDashDot"/>
                <a:miter lim="800000"/>
              </a:ln>
            </p:spPr>
          </p:cxnSp>
          <p:grpSp>
            <p:nvGrpSpPr>
              <p:cNvPr id="22556" name=""/>
              <p:cNvGrpSpPr/>
              <p:nvPr/>
            </p:nvGrpSpPr>
            <p:grpSpPr>
              <a:xfrm>
                <a:off x="297" y="1331"/>
                <a:ext cx="1995" cy="240"/>
                <a:chExt cx="1995" cy="240"/>
              </a:xfrm>
            </p:grpSpPr>
            <p:cxnSp>
              <p:nvCxnSpPr>
                <p:cNvPr id="22557" name=""/>
                <p:cNvCxnSpPr/>
                <p:nvPr/>
              </p:nvCxnSpPr>
              <p:spPr>
                <a:xfrm rot="20280000">
                  <a:off x="0" y="59"/>
                  <a:ext cx="1995" cy="0"/>
                </a:xfrm>
                <a:prstGeom prst="line">
                  <a:avLst/>
                </a:prstGeom>
                <a:noFill/>
                <a:ln w="25400">
                  <a:solidFill>
                    <a:srgbClr val="FF0000"/>
                  </a:solidFill>
                  <a:miter lim="800000"/>
                </a:ln>
              </p:spPr>
            </p:cxnSp>
            <p:grpSp>
              <p:nvGrpSpPr>
                <p:cNvPr id="22558" name=""/>
                <p:cNvGrpSpPr/>
                <p:nvPr/>
              </p:nvGrpSpPr>
              <p:grpSpPr>
                <a:xfrm rot="20280000">
                  <a:off x="722" y="0"/>
                  <a:ext cx="332" cy="240"/>
                  <a:chExt cx="240" cy="120"/>
                </a:xfrm>
              </p:grpSpPr>
              <p:cxnSp>
                <p:nvCxnSpPr>
                  <p:cNvPr id="22559" name=""/>
                  <p:cNvCxnSpPr/>
                  <p:nvPr/>
                </p:nvCxnSpPr>
                <p:spPr>
                  <a:xfrm flipH="1">
                    <a:off x="0" y="60"/>
                    <a:ext cx="240" cy="60"/>
                  </a:xfrm>
                  <a:prstGeom prst="line">
                    <a:avLst/>
                  </a:prstGeom>
                  <a:noFill/>
                  <a:ln w="19050">
                    <a:solidFill>
                      <a:srgbClr val="FF0000"/>
                    </a:solidFill>
                    <a:miter lim="800000"/>
                  </a:ln>
                </p:spPr>
              </p:cxnSp>
              <p:cxnSp>
                <p:nvCxnSpPr>
                  <p:cNvPr id="22560" name=""/>
                  <p:cNvCxnSpPr/>
                  <p:nvPr/>
                </p:nvCxnSpPr>
                <p:spPr>
                  <a:xfrm flipH="1" flipV="1">
                    <a:off x="0" y="0"/>
                    <a:ext cx="240" cy="60"/>
                  </a:xfrm>
                  <a:prstGeom prst="line">
                    <a:avLst/>
                  </a:prstGeom>
                  <a:noFill/>
                  <a:ln w="19050">
                    <a:solidFill>
                      <a:srgbClr val="FF0000"/>
                    </a:solidFill>
                    <a:miter lim="800000"/>
                  </a:ln>
                </p:spPr>
              </p:cxnSp>
            </p:grpSp>
          </p:grpSp>
          <p:sp>
            <p:nvSpPr>
              <p:cNvPr id="22561" name=""/>
              <p:cNvSpPr/>
              <p:nvPr/>
            </p:nvSpPr>
            <p:spPr>
              <a:xfrm>
                <a:off x="915" y="985"/>
                <a:ext cx="75" cy="75"/>
              </a:xfrm>
              <a:prstGeom prst="ellipse">
                <a:avLst/>
              </a:prstGeom>
              <a:solidFill>
                <a:srgbClr val="00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2562" name=""/>
              <p:cNvSpPr/>
              <p:nvPr/>
            </p:nvSpPr>
            <p:spPr>
              <a:xfrm>
                <a:off x="3180" y="985"/>
                <a:ext cx="75" cy="75"/>
              </a:xfrm>
              <a:prstGeom prst="ellipse">
                <a:avLst/>
              </a:prstGeom>
              <a:solidFill>
                <a:srgbClr val="00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2563" name=""/>
              <p:cNvSpPr/>
              <p:nvPr/>
            </p:nvSpPr>
            <p:spPr>
              <a:xfrm>
                <a:off x="718" y="550"/>
                <a:ext cx="272" cy="61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lIns="0" tIns="0" rIns="0" bIns="0"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just" eaLnBrk="0" hangingPunct="0"/>
                <a:r>
                  <a:rPr lang="en-US" altLang="zh-CN" sz="1500"/>
                  <a:t>F</a:t>
                </a:r>
                <a:endParaRPr lang="en-US" altLang="zh-CN" sz="1500"/>
              </a:p>
            </p:txBody>
          </p:sp>
          <p:sp>
            <p:nvSpPr>
              <p:cNvPr id="22564" name=""/>
              <p:cNvSpPr/>
              <p:nvPr/>
            </p:nvSpPr>
            <p:spPr>
              <a:xfrm>
                <a:off x="3315" y="565"/>
                <a:ext cx="270" cy="61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lIns="0" tIns="0" rIns="0" bIns="0"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just" eaLnBrk="0" hangingPunct="0"/>
                <a:r>
                  <a:rPr lang="en-US" altLang="zh-CN" sz="1500"/>
                  <a:t>F</a:t>
                </a:r>
                <a:endParaRPr lang="en-US" altLang="zh-CN" sz="1500"/>
              </a:p>
            </p:txBody>
          </p:sp>
        </p:grpSp>
        <p:sp>
          <p:nvSpPr>
            <p:cNvPr id="22565" name=""/>
            <p:cNvSpPr/>
            <p:nvPr/>
          </p:nvSpPr>
          <p:spPr>
            <a:xfrm>
              <a:off x="960" y="192"/>
              <a:ext cx="144" cy="23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/>
                <a:t>o</a:t>
              </a:r>
              <a:endParaRPr lang="en-US" altLang="zh-CN"/>
            </a:p>
          </p:txBody>
        </p:sp>
      </p:grpSp>
      <p:grpSp>
        <p:nvGrpSpPr>
          <p:cNvPr id="22566" name=""/>
          <p:cNvGrpSpPr/>
          <p:nvPr/>
        </p:nvGrpSpPr>
        <p:grpSpPr>
          <a:xfrm>
            <a:off x="2178050" y="5353050"/>
            <a:ext cx="1266825" cy="152400"/>
            <a:chExt cx="1995" cy="240"/>
          </a:xfrm>
        </p:grpSpPr>
        <p:cxnSp>
          <p:nvCxnSpPr>
            <p:cNvPr id="22567" name=""/>
            <p:cNvCxnSpPr/>
            <p:nvPr/>
          </p:nvCxnSpPr>
          <p:spPr>
            <a:xfrm rot="20280000">
              <a:off x="0" y="59"/>
              <a:ext cx="1995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</p:spPr>
        </p:cxnSp>
        <p:grpSp>
          <p:nvGrpSpPr>
            <p:cNvPr id="22568" name=""/>
            <p:cNvGrpSpPr/>
            <p:nvPr/>
          </p:nvGrpSpPr>
          <p:grpSpPr>
            <a:xfrm rot="20280000">
              <a:off x="722" y="0"/>
              <a:ext cx="332" cy="240"/>
              <a:chExt cx="240" cy="120"/>
            </a:xfrm>
          </p:grpSpPr>
          <p:cxnSp>
            <p:nvCxnSpPr>
              <p:cNvPr id="22569" name=""/>
              <p:cNvCxnSpPr/>
              <p:nvPr/>
            </p:nvCxnSpPr>
            <p:spPr>
              <a:xfrm flipH="1">
                <a:off x="0" y="6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  <p:cxnSp>
            <p:nvCxnSpPr>
              <p:cNvPr id="22570" name=""/>
              <p:cNvCxnSpPr/>
              <p:nvPr/>
            </p:nvCxnSpPr>
            <p:spPr>
              <a:xfrm flipH="1" flipV="1">
                <a:off x="0" y="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</p:grpSp>
      </p:grpSp>
      <p:grpSp>
        <p:nvGrpSpPr>
          <p:cNvPr id="22571" name=""/>
          <p:cNvGrpSpPr/>
          <p:nvPr/>
        </p:nvGrpSpPr>
        <p:grpSpPr>
          <a:xfrm>
            <a:off x="714375" y="3300412"/>
            <a:ext cx="2705100" cy="1206500"/>
            <a:chExt cx="1704" cy="760"/>
          </a:xfrm>
        </p:grpSpPr>
        <p:grpSp>
          <p:nvGrpSpPr>
            <p:cNvPr id="22572" name=""/>
            <p:cNvGrpSpPr/>
            <p:nvPr/>
          </p:nvGrpSpPr>
          <p:grpSpPr>
            <a:xfrm>
              <a:off x="0" y="0"/>
              <a:ext cx="1704" cy="760"/>
              <a:chExt cx="4260" cy="1900"/>
            </a:xfrm>
          </p:grpSpPr>
          <p:sp>
            <p:nvSpPr>
              <p:cNvPr id="22573" name="xjhgx2"/>
              <p:cNvSpPr/>
              <p:nvPr/>
            </p:nvSpPr>
            <p:spPr>
              <a:xfrm>
                <a:off x="2040" y="0"/>
                <a:ext cx="265" cy="1900"/>
              </a:xfrm>
              <a:custGeom>
                <a:rect l="l" t="t" r="r" b="b"/>
                <a:pathLst>
                  <a:path w="620" h="4408">
                    <a:moveTo>
                      <a:pt x="310" y="0"/>
                    </a:moveTo>
                    <a:lnTo>
                      <a:pt x="237" y="270"/>
                    </a:lnTo>
                    <a:lnTo>
                      <a:pt x="175" y="542"/>
                    </a:lnTo>
                    <a:lnTo>
                      <a:pt x="121" y="816"/>
                    </a:lnTo>
                    <a:lnTo>
                      <a:pt x="78" y="1091"/>
                    </a:lnTo>
                    <a:lnTo>
                      <a:pt x="44" y="1368"/>
                    </a:lnTo>
                    <a:lnTo>
                      <a:pt x="19" y="1646"/>
                    </a:lnTo>
                    <a:lnTo>
                      <a:pt x="5" y="1925"/>
                    </a:lnTo>
                    <a:lnTo>
                      <a:pt x="0" y="2204"/>
                    </a:lnTo>
                    <a:lnTo>
                      <a:pt x="5" y="2483"/>
                    </a:lnTo>
                    <a:lnTo>
                      <a:pt x="19" y="2762"/>
                    </a:lnTo>
                    <a:lnTo>
                      <a:pt x="44" y="3040"/>
                    </a:lnTo>
                    <a:lnTo>
                      <a:pt x="78" y="3317"/>
                    </a:lnTo>
                    <a:lnTo>
                      <a:pt x="121" y="3592"/>
                    </a:lnTo>
                    <a:lnTo>
                      <a:pt x="175" y="3866"/>
                    </a:lnTo>
                    <a:lnTo>
                      <a:pt x="237" y="4138"/>
                    </a:lnTo>
                    <a:lnTo>
                      <a:pt x="310" y="4408"/>
                    </a:lnTo>
                    <a:lnTo>
                      <a:pt x="310" y="4408"/>
                    </a:lnTo>
                    <a:lnTo>
                      <a:pt x="383" y="4138"/>
                    </a:lnTo>
                    <a:lnTo>
                      <a:pt x="445" y="3866"/>
                    </a:lnTo>
                    <a:lnTo>
                      <a:pt x="499" y="3592"/>
                    </a:lnTo>
                    <a:lnTo>
                      <a:pt x="542" y="3317"/>
                    </a:lnTo>
                    <a:lnTo>
                      <a:pt x="576" y="3040"/>
                    </a:lnTo>
                    <a:lnTo>
                      <a:pt x="601" y="2762"/>
                    </a:lnTo>
                    <a:lnTo>
                      <a:pt x="615" y="2483"/>
                    </a:lnTo>
                    <a:lnTo>
                      <a:pt x="620" y="2204"/>
                    </a:lnTo>
                    <a:lnTo>
                      <a:pt x="615" y="1925"/>
                    </a:lnTo>
                    <a:lnTo>
                      <a:pt x="601" y="1646"/>
                    </a:lnTo>
                    <a:lnTo>
                      <a:pt x="576" y="1368"/>
                    </a:lnTo>
                    <a:lnTo>
                      <a:pt x="542" y="1091"/>
                    </a:lnTo>
                    <a:lnTo>
                      <a:pt x="499" y="816"/>
                    </a:lnTo>
                    <a:lnTo>
                      <a:pt x="445" y="542"/>
                    </a:lnTo>
                    <a:lnTo>
                      <a:pt x="383" y="270"/>
                    </a:ln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33CCCC"/>
              </a:solidFill>
              <a:ln w="31750" cmpd="sng">
                <a:solidFill>
                  <a:srgbClr val="333333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cxnSp>
            <p:nvCxnSpPr>
              <p:cNvPr id="22574" name=""/>
              <p:cNvCxnSpPr/>
              <p:nvPr/>
            </p:nvCxnSpPr>
            <p:spPr>
              <a:xfrm>
                <a:off x="0" y="1030"/>
                <a:ext cx="4260" cy="0"/>
              </a:xfrm>
              <a:prstGeom prst="line">
                <a:avLst/>
              </a:prstGeom>
              <a:noFill/>
              <a:ln w="28575">
                <a:solidFill>
                  <a:srgbClr val="00FF00"/>
                </a:solidFill>
                <a:prstDash val="lgDashDot"/>
                <a:miter lim="800000"/>
              </a:ln>
            </p:spPr>
          </p:cxnSp>
          <p:grpSp>
            <p:nvGrpSpPr>
              <p:cNvPr id="22575" name=""/>
              <p:cNvGrpSpPr/>
              <p:nvPr/>
            </p:nvGrpSpPr>
            <p:grpSpPr>
              <a:xfrm>
                <a:off x="125" y="1023"/>
                <a:ext cx="1995" cy="240"/>
                <a:chExt cx="1995" cy="240"/>
              </a:xfrm>
            </p:grpSpPr>
            <p:cxnSp>
              <p:nvCxnSpPr>
                <p:cNvPr id="22576" name=""/>
                <p:cNvCxnSpPr/>
                <p:nvPr/>
              </p:nvCxnSpPr>
              <p:spPr>
                <a:xfrm rot="1020000">
                  <a:off x="0" y="51"/>
                  <a:ext cx="1995" cy="0"/>
                </a:xfrm>
                <a:prstGeom prst="line">
                  <a:avLst/>
                </a:prstGeom>
                <a:noFill/>
                <a:ln w="25400">
                  <a:solidFill>
                    <a:srgbClr val="FF0000"/>
                  </a:solidFill>
                  <a:miter lim="800000"/>
                </a:ln>
              </p:spPr>
            </p:cxnSp>
            <p:grpSp>
              <p:nvGrpSpPr>
                <p:cNvPr id="22577" name=""/>
                <p:cNvGrpSpPr/>
                <p:nvPr/>
              </p:nvGrpSpPr>
              <p:grpSpPr>
                <a:xfrm rot="1020000">
                  <a:off x="1068" y="0"/>
                  <a:ext cx="332" cy="240"/>
                  <a:chExt cx="240" cy="120"/>
                </a:xfrm>
              </p:grpSpPr>
              <p:cxnSp>
                <p:nvCxnSpPr>
                  <p:cNvPr id="22578" name=""/>
                  <p:cNvCxnSpPr/>
                  <p:nvPr/>
                </p:nvCxnSpPr>
                <p:spPr>
                  <a:xfrm flipH="1">
                    <a:off x="0" y="60"/>
                    <a:ext cx="240" cy="60"/>
                  </a:xfrm>
                  <a:prstGeom prst="line">
                    <a:avLst/>
                  </a:prstGeom>
                  <a:noFill/>
                  <a:ln w="19050">
                    <a:solidFill>
                      <a:srgbClr val="FF0000"/>
                    </a:solidFill>
                    <a:miter lim="800000"/>
                  </a:ln>
                </p:spPr>
              </p:cxnSp>
              <p:cxnSp>
                <p:nvCxnSpPr>
                  <p:cNvPr id="22579" name=""/>
                  <p:cNvCxnSpPr/>
                  <p:nvPr/>
                </p:nvCxnSpPr>
                <p:spPr>
                  <a:xfrm flipH="1" flipV="1">
                    <a:off x="0" y="0"/>
                    <a:ext cx="240" cy="60"/>
                  </a:xfrm>
                  <a:prstGeom prst="line">
                    <a:avLst/>
                  </a:prstGeom>
                  <a:noFill/>
                  <a:ln w="19050">
                    <a:solidFill>
                      <a:srgbClr val="FF0000"/>
                    </a:solidFill>
                    <a:miter lim="800000"/>
                  </a:ln>
                </p:spPr>
              </p:cxnSp>
            </p:grpSp>
          </p:grpSp>
          <p:sp>
            <p:nvSpPr>
              <p:cNvPr id="22580" name=""/>
              <p:cNvSpPr/>
              <p:nvPr/>
            </p:nvSpPr>
            <p:spPr>
              <a:xfrm>
                <a:off x="915" y="985"/>
                <a:ext cx="75" cy="75"/>
              </a:xfrm>
              <a:prstGeom prst="ellipse">
                <a:avLst/>
              </a:prstGeom>
              <a:solidFill>
                <a:srgbClr val="00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2581" name=""/>
              <p:cNvSpPr/>
              <p:nvPr/>
            </p:nvSpPr>
            <p:spPr>
              <a:xfrm>
                <a:off x="3180" y="985"/>
                <a:ext cx="75" cy="75"/>
              </a:xfrm>
              <a:prstGeom prst="ellipse">
                <a:avLst/>
              </a:prstGeom>
              <a:solidFill>
                <a:srgbClr val="00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2582" name=""/>
              <p:cNvSpPr/>
              <p:nvPr/>
            </p:nvSpPr>
            <p:spPr>
              <a:xfrm>
                <a:off x="718" y="550"/>
                <a:ext cx="272" cy="61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lIns="0" tIns="0" rIns="0" bIns="0"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just" eaLnBrk="0" hangingPunct="0"/>
                <a:r>
                  <a:rPr lang="en-US" altLang="zh-CN" sz="1500"/>
                  <a:t>F</a:t>
                </a:r>
                <a:endParaRPr lang="en-US" altLang="zh-CN" sz="1500"/>
              </a:p>
            </p:txBody>
          </p:sp>
          <p:sp>
            <p:nvSpPr>
              <p:cNvPr id="22583" name=""/>
              <p:cNvSpPr/>
              <p:nvPr/>
            </p:nvSpPr>
            <p:spPr>
              <a:xfrm>
                <a:off x="3315" y="565"/>
                <a:ext cx="270" cy="61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lIns="0" tIns="0" rIns="0" bIns="0"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just" eaLnBrk="0" hangingPunct="0"/>
                <a:r>
                  <a:rPr lang="en-US" altLang="zh-CN" sz="1500"/>
                  <a:t>F</a:t>
                </a:r>
                <a:endParaRPr lang="en-US" altLang="zh-CN" sz="1500"/>
              </a:p>
            </p:txBody>
          </p:sp>
        </p:grpSp>
        <p:sp>
          <p:nvSpPr>
            <p:cNvPr id="22584" name=""/>
            <p:cNvSpPr/>
            <p:nvPr/>
          </p:nvSpPr>
          <p:spPr>
            <a:xfrm>
              <a:off x="960" y="144"/>
              <a:ext cx="144" cy="23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/>
                <a:t>o</a:t>
              </a:r>
              <a:endParaRPr lang="en-US" altLang="zh-CN"/>
            </a:p>
          </p:txBody>
        </p:sp>
      </p:grpSp>
      <p:grpSp>
        <p:nvGrpSpPr>
          <p:cNvPr id="22585" name=""/>
          <p:cNvGrpSpPr/>
          <p:nvPr/>
        </p:nvGrpSpPr>
        <p:grpSpPr>
          <a:xfrm>
            <a:off x="2162175" y="4086225"/>
            <a:ext cx="1266825" cy="152400"/>
            <a:chExt cx="798" cy="96"/>
          </a:xfrm>
        </p:grpSpPr>
        <p:cxnSp>
          <p:nvCxnSpPr>
            <p:cNvPr id="22586" name=""/>
            <p:cNvCxnSpPr/>
            <p:nvPr/>
          </p:nvCxnSpPr>
          <p:spPr>
            <a:xfrm>
              <a:off x="0" y="50"/>
              <a:ext cx="798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</p:spPr>
        </p:cxnSp>
        <p:grpSp>
          <p:nvGrpSpPr>
            <p:cNvPr id="22587" name=""/>
            <p:cNvGrpSpPr/>
            <p:nvPr/>
          </p:nvGrpSpPr>
          <p:grpSpPr>
            <a:xfrm>
              <a:off x="283" y="0"/>
              <a:ext cx="133" cy="96"/>
              <a:chExt cx="240" cy="120"/>
            </a:xfrm>
          </p:grpSpPr>
          <p:cxnSp>
            <p:nvCxnSpPr>
              <p:cNvPr id="22588" name=""/>
              <p:cNvCxnSpPr/>
              <p:nvPr/>
            </p:nvCxnSpPr>
            <p:spPr>
              <a:xfrm flipH="1">
                <a:off x="0" y="6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  <p:cxnSp>
            <p:nvCxnSpPr>
              <p:cNvPr id="22589" name=""/>
              <p:cNvCxnSpPr/>
              <p:nvPr/>
            </p:nvCxnSpPr>
            <p:spPr>
              <a:xfrm flipH="1" flipV="1">
                <a:off x="0" y="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</p:grpSp>
      </p:grpSp>
      <p:sp>
        <p:nvSpPr>
          <p:cNvPr id="22590" name=""/>
          <p:cNvSpPr/>
          <p:nvPr/>
        </p:nvSpPr>
        <p:spPr>
          <a:xfrm>
            <a:off x="5518150" y="2590800"/>
            <a:ext cx="24828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平行于主光轴）</a:t>
            </a:r>
            <a:endParaRPr lang="zh-CN" altLang="en-US" b="1">
              <a:solidFill>
                <a:srgbClr val="FFFF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2591" name=""/>
          <p:cNvSpPr/>
          <p:nvPr/>
        </p:nvSpPr>
        <p:spPr>
          <a:xfrm>
            <a:off x="5410200" y="4514850"/>
            <a:ext cx="3708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延长线过凹透镜虚焦点）</a:t>
            </a:r>
            <a:endParaRPr lang="zh-CN" altLang="en-US" b="1">
              <a:solidFill>
                <a:srgbClr val="FFFF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2592" name=""/>
          <p:cNvSpPr/>
          <p:nvPr/>
        </p:nvSpPr>
        <p:spPr>
          <a:xfrm>
            <a:off x="5581650" y="6248400"/>
            <a:ext cx="24828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b="1">
                <a:solidFill>
                  <a:srgbClr val="FFFFFF"/>
                </a:solidFill>
                <a:latin typeface="楷体_GB2312" pitchFamily="49" charset="-122"/>
                <a:ea typeface="楷体_GB2312" pitchFamily="49" charset="-122"/>
              </a:rPr>
              <a:t>过凹透镜光心）</a:t>
            </a:r>
            <a:endParaRPr lang="zh-CN" altLang="en-US" b="1">
              <a:solidFill>
                <a:srgbClr val="FFFF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grpSp>
        <p:nvGrpSpPr>
          <p:cNvPr id="22593" name=""/>
          <p:cNvGrpSpPr/>
          <p:nvPr/>
        </p:nvGrpSpPr>
        <p:grpSpPr>
          <a:xfrm>
            <a:off x="5153025" y="1576388"/>
            <a:ext cx="2705100" cy="976312"/>
            <a:chExt cx="1704" cy="615"/>
          </a:xfrm>
        </p:grpSpPr>
        <p:grpSp>
          <p:nvGrpSpPr>
            <p:cNvPr id="22594" name=""/>
            <p:cNvGrpSpPr/>
            <p:nvPr/>
          </p:nvGrpSpPr>
          <p:grpSpPr>
            <a:xfrm>
              <a:off x="0" y="0"/>
              <a:ext cx="1704" cy="615"/>
              <a:chExt cx="4260" cy="1537"/>
            </a:xfrm>
          </p:grpSpPr>
          <p:grpSp>
            <p:nvGrpSpPr>
              <p:cNvPr id="22595" name=""/>
              <p:cNvGrpSpPr/>
              <p:nvPr/>
            </p:nvGrpSpPr>
            <p:grpSpPr>
              <a:xfrm>
                <a:off x="222" y="99"/>
                <a:ext cx="1994" cy="240"/>
                <a:chExt cx="1994" cy="240"/>
              </a:xfrm>
            </p:grpSpPr>
            <p:cxnSp>
              <p:nvCxnSpPr>
                <p:cNvPr id="22596" name=""/>
                <p:cNvCxnSpPr/>
                <p:nvPr/>
              </p:nvCxnSpPr>
              <p:spPr>
                <a:xfrm>
                  <a:off x="0" y="131"/>
                  <a:ext cx="1994" cy="0"/>
                </a:xfrm>
                <a:prstGeom prst="line">
                  <a:avLst/>
                </a:prstGeom>
                <a:noFill/>
                <a:ln w="25400">
                  <a:solidFill>
                    <a:srgbClr val="FF0000"/>
                  </a:solidFill>
                  <a:miter lim="800000"/>
                </a:ln>
              </p:spPr>
            </p:cxnSp>
            <p:grpSp>
              <p:nvGrpSpPr>
                <p:cNvPr id="22597" name=""/>
                <p:cNvGrpSpPr/>
                <p:nvPr/>
              </p:nvGrpSpPr>
              <p:grpSpPr>
                <a:xfrm>
                  <a:off x="718" y="0"/>
                  <a:ext cx="331" cy="240"/>
                  <a:chExt cx="240" cy="120"/>
                </a:xfrm>
              </p:grpSpPr>
              <p:cxnSp>
                <p:nvCxnSpPr>
                  <p:cNvPr id="22598" name=""/>
                  <p:cNvCxnSpPr/>
                  <p:nvPr/>
                </p:nvCxnSpPr>
                <p:spPr>
                  <a:xfrm flipH="1">
                    <a:off x="0" y="60"/>
                    <a:ext cx="240" cy="60"/>
                  </a:xfrm>
                  <a:prstGeom prst="line">
                    <a:avLst/>
                  </a:prstGeom>
                  <a:noFill/>
                  <a:ln w="19050">
                    <a:solidFill>
                      <a:srgbClr val="FF0000"/>
                    </a:solidFill>
                    <a:miter lim="800000"/>
                  </a:ln>
                </p:spPr>
              </p:cxnSp>
              <p:cxnSp>
                <p:nvCxnSpPr>
                  <p:cNvPr id="22599" name=""/>
                  <p:cNvCxnSpPr/>
                  <p:nvPr/>
                </p:nvCxnSpPr>
                <p:spPr>
                  <a:xfrm flipH="1" flipV="1">
                    <a:off x="0" y="0"/>
                    <a:ext cx="240" cy="60"/>
                  </a:xfrm>
                  <a:prstGeom prst="line">
                    <a:avLst/>
                  </a:prstGeom>
                  <a:noFill/>
                  <a:ln w="19050">
                    <a:solidFill>
                      <a:srgbClr val="FF0000"/>
                    </a:solidFill>
                    <a:miter lim="800000"/>
                  </a:ln>
                </p:spPr>
              </p:cxnSp>
            </p:grpSp>
          </p:grpSp>
          <p:cxnSp>
            <p:nvCxnSpPr>
              <p:cNvPr id="22600" name=""/>
              <p:cNvCxnSpPr/>
              <p:nvPr/>
            </p:nvCxnSpPr>
            <p:spPr>
              <a:xfrm>
                <a:off x="0" y="750"/>
                <a:ext cx="4260" cy="0"/>
              </a:xfrm>
              <a:prstGeom prst="line">
                <a:avLst/>
              </a:prstGeom>
              <a:noFill/>
              <a:ln w="28575">
                <a:solidFill>
                  <a:srgbClr val="00FF00"/>
                </a:solidFill>
                <a:prstDash val="lgDashDot"/>
                <a:miter lim="800000"/>
              </a:ln>
            </p:spPr>
          </p:cxnSp>
          <p:sp>
            <p:nvSpPr>
              <p:cNvPr id="22601" name=""/>
              <p:cNvSpPr/>
              <p:nvPr/>
            </p:nvSpPr>
            <p:spPr>
              <a:xfrm>
                <a:off x="915" y="705"/>
                <a:ext cx="76" cy="76"/>
              </a:xfrm>
              <a:prstGeom prst="ellipse">
                <a:avLst/>
              </a:prstGeom>
              <a:solidFill>
                <a:srgbClr val="00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2602" name=""/>
              <p:cNvSpPr/>
              <p:nvPr/>
            </p:nvSpPr>
            <p:spPr>
              <a:xfrm>
                <a:off x="3554" y="690"/>
                <a:ext cx="76" cy="76"/>
              </a:xfrm>
              <a:prstGeom prst="ellipse">
                <a:avLst/>
              </a:prstGeom>
              <a:solidFill>
                <a:srgbClr val="00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2603" name=""/>
              <p:cNvSpPr/>
              <p:nvPr/>
            </p:nvSpPr>
            <p:spPr>
              <a:xfrm>
                <a:off x="718" y="270"/>
                <a:ext cx="272" cy="61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lIns="0" tIns="0" rIns="0" bIns="0"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just" eaLnBrk="0" hangingPunct="0"/>
                <a:r>
                  <a:rPr lang="en-US" altLang="zh-CN" sz="1500"/>
                  <a:t>F</a:t>
                </a:r>
                <a:endParaRPr lang="en-US" altLang="zh-CN" sz="1500"/>
              </a:p>
            </p:txBody>
          </p:sp>
          <p:sp>
            <p:nvSpPr>
              <p:cNvPr id="22604" name=""/>
              <p:cNvSpPr/>
              <p:nvPr/>
            </p:nvSpPr>
            <p:spPr>
              <a:xfrm>
                <a:off x="3404" y="150"/>
                <a:ext cx="272" cy="61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lIns="0" tIns="0" rIns="0" bIns="0"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just" eaLnBrk="0" hangingPunct="0"/>
                <a:r>
                  <a:rPr lang="en-US" altLang="zh-CN" sz="1500"/>
                  <a:t>F</a:t>
                </a:r>
                <a:endParaRPr lang="en-US" altLang="zh-CN" sz="1500"/>
              </a:p>
            </p:txBody>
          </p:sp>
          <p:sp>
            <p:nvSpPr>
              <p:cNvPr id="22605" name="xjhgx3"/>
              <p:cNvSpPr/>
              <p:nvPr/>
            </p:nvSpPr>
            <p:spPr>
              <a:xfrm>
                <a:off x="2101" y="0"/>
                <a:ext cx="342" cy="1537"/>
              </a:xfrm>
              <a:custGeom>
                <a:rect l="l" t="t" r="r" b="b"/>
                <a:pathLst>
                  <a:path w="980" h="4408">
                    <a:moveTo>
                      <a:pt x="980" y="0"/>
                    </a:moveTo>
                    <a:lnTo>
                      <a:pt x="907" y="270"/>
                    </a:lnTo>
                    <a:lnTo>
                      <a:pt x="845" y="542"/>
                    </a:lnTo>
                    <a:lnTo>
                      <a:pt x="791" y="816"/>
                    </a:lnTo>
                    <a:lnTo>
                      <a:pt x="748" y="1091"/>
                    </a:lnTo>
                    <a:lnTo>
                      <a:pt x="714" y="1368"/>
                    </a:lnTo>
                    <a:lnTo>
                      <a:pt x="689" y="1646"/>
                    </a:lnTo>
                    <a:lnTo>
                      <a:pt x="675" y="1925"/>
                    </a:lnTo>
                    <a:lnTo>
                      <a:pt x="670" y="2204"/>
                    </a:lnTo>
                    <a:lnTo>
                      <a:pt x="675" y="2483"/>
                    </a:lnTo>
                    <a:lnTo>
                      <a:pt x="689" y="2762"/>
                    </a:lnTo>
                    <a:lnTo>
                      <a:pt x="714" y="3040"/>
                    </a:lnTo>
                    <a:lnTo>
                      <a:pt x="748" y="3317"/>
                    </a:lnTo>
                    <a:lnTo>
                      <a:pt x="791" y="3592"/>
                    </a:lnTo>
                    <a:lnTo>
                      <a:pt x="845" y="3866"/>
                    </a:lnTo>
                    <a:lnTo>
                      <a:pt x="907" y="4138"/>
                    </a:lnTo>
                    <a:lnTo>
                      <a:pt x="980" y="4408"/>
                    </a:lnTo>
                    <a:lnTo>
                      <a:pt x="0" y="4408"/>
                    </a:lnTo>
                    <a:lnTo>
                      <a:pt x="73" y="4138"/>
                    </a:lnTo>
                    <a:lnTo>
                      <a:pt x="135" y="3866"/>
                    </a:lnTo>
                    <a:lnTo>
                      <a:pt x="189" y="3592"/>
                    </a:lnTo>
                    <a:lnTo>
                      <a:pt x="232" y="3317"/>
                    </a:lnTo>
                    <a:lnTo>
                      <a:pt x="266" y="3040"/>
                    </a:lnTo>
                    <a:lnTo>
                      <a:pt x="291" y="2762"/>
                    </a:lnTo>
                    <a:lnTo>
                      <a:pt x="305" y="2483"/>
                    </a:lnTo>
                    <a:lnTo>
                      <a:pt x="310" y="2204"/>
                    </a:lnTo>
                    <a:lnTo>
                      <a:pt x="305" y="1925"/>
                    </a:lnTo>
                    <a:lnTo>
                      <a:pt x="291" y="1646"/>
                    </a:lnTo>
                    <a:lnTo>
                      <a:pt x="266" y="1368"/>
                    </a:lnTo>
                    <a:lnTo>
                      <a:pt x="232" y="1091"/>
                    </a:lnTo>
                    <a:lnTo>
                      <a:pt x="189" y="816"/>
                    </a:lnTo>
                    <a:lnTo>
                      <a:pt x="135" y="542"/>
                    </a:lnTo>
                    <a:lnTo>
                      <a:pt x="73" y="270"/>
                    </a:lnTo>
                    <a:lnTo>
                      <a:pt x="0" y="0"/>
                    </a:lnTo>
                    <a:lnTo>
                      <a:pt x="980" y="0"/>
                    </a:lnTo>
                    <a:close/>
                  </a:path>
                </a:pathLst>
              </a:custGeom>
              <a:solidFill>
                <a:srgbClr val="33CCCC"/>
              </a:solidFill>
              <a:ln w="28575" cmpd="sng"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22606" name=""/>
            <p:cNvSpPr/>
            <p:nvPr/>
          </p:nvSpPr>
          <p:spPr>
            <a:xfrm>
              <a:off x="960" y="48"/>
              <a:ext cx="144" cy="23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/>
                <a:t>o</a:t>
              </a:r>
              <a:endParaRPr lang="en-US" altLang="zh-CN"/>
            </a:p>
          </p:txBody>
        </p:sp>
      </p:grpSp>
      <p:grpSp>
        <p:nvGrpSpPr>
          <p:cNvPr id="22607" name=""/>
          <p:cNvGrpSpPr/>
          <p:nvPr/>
        </p:nvGrpSpPr>
        <p:grpSpPr>
          <a:xfrm>
            <a:off x="5753100" y="1447800"/>
            <a:ext cx="2171700" cy="482600"/>
            <a:chExt cx="1368" cy="304"/>
          </a:xfrm>
        </p:grpSpPr>
        <p:grpSp>
          <p:nvGrpSpPr>
            <p:cNvPr id="22608" name=""/>
            <p:cNvGrpSpPr/>
            <p:nvPr/>
          </p:nvGrpSpPr>
          <p:grpSpPr>
            <a:xfrm rot="19200000">
              <a:off x="570" y="0"/>
              <a:ext cx="798" cy="96"/>
              <a:chExt cx="1995" cy="240"/>
            </a:xfrm>
          </p:grpSpPr>
          <p:cxnSp>
            <p:nvCxnSpPr>
              <p:cNvPr id="22609" name=""/>
              <p:cNvCxnSpPr/>
              <p:nvPr/>
            </p:nvCxnSpPr>
            <p:spPr>
              <a:xfrm rot="1020000">
                <a:off x="0" y="51"/>
                <a:ext cx="1995" cy="0"/>
              </a:xfrm>
              <a:prstGeom prst="line">
                <a:avLst/>
              </a:prstGeom>
              <a:noFill/>
              <a:ln w="25400">
                <a:solidFill>
                  <a:srgbClr val="FF0000"/>
                </a:solidFill>
                <a:miter lim="800000"/>
              </a:ln>
            </p:spPr>
          </p:cxnSp>
          <p:grpSp>
            <p:nvGrpSpPr>
              <p:cNvPr id="22610" name=""/>
              <p:cNvGrpSpPr/>
              <p:nvPr/>
            </p:nvGrpSpPr>
            <p:grpSpPr>
              <a:xfrm rot="1020000">
                <a:off x="1068" y="0"/>
                <a:ext cx="332" cy="240"/>
                <a:chExt cx="240" cy="120"/>
              </a:xfrm>
            </p:grpSpPr>
            <p:cxnSp>
              <p:nvCxnSpPr>
                <p:cNvPr id="22611" name=""/>
                <p:cNvCxnSpPr/>
                <p:nvPr/>
              </p:nvCxnSpPr>
              <p:spPr>
                <a:xfrm flipH="1">
                  <a:off x="0" y="60"/>
                  <a:ext cx="240" cy="60"/>
                </a:xfrm>
                <a:prstGeom prst="line">
                  <a:avLst/>
                </a:prstGeom>
                <a:noFill/>
                <a:ln w="1905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22612" name=""/>
                <p:cNvCxnSpPr/>
                <p:nvPr/>
              </p:nvCxnSpPr>
              <p:spPr>
                <a:xfrm flipH="1" flipV="1">
                  <a:off x="0" y="0"/>
                  <a:ext cx="240" cy="60"/>
                </a:xfrm>
                <a:prstGeom prst="line">
                  <a:avLst/>
                </a:prstGeom>
                <a:noFill/>
                <a:ln w="19050">
                  <a:solidFill>
                    <a:srgbClr val="FF0000"/>
                  </a:solidFill>
                  <a:miter lim="800000"/>
                </a:ln>
              </p:spPr>
            </p:cxnSp>
          </p:grpSp>
        </p:grpSp>
        <p:cxnSp>
          <p:nvCxnSpPr>
            <p:cNvPr id="22613" name=""/>
            <p:cNvCxnSpPr/>
            <p:nvPr/>
          </p:nvCxnSpPr>
          <p:spPr>
            <a:xfrm rot="20280000">
              <a:off x="0" y="288"/>
              <a:ext cx="513" cy="16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prstDash val="dash"/>
              <a:miter lim="800000"/>
            </a:ln>
          </p:spPr>
        </p:cxnSp>
      </p:grpSp>
      <p:grpSp>
        <p:nvGrpSpPr>
          <p:cNvPr id="22614" name=""/>
          <p:cNvGrpSpPr/>
          <p:nvPr/>
        </p:nvGrpSpPr>
        <p:grpSpPr>
          <a:xfrm>
            <a:off x="5230812" y="3389312"/>
            <a:ext cx="2705100" cy="1030288"/>
            <a:chExt cx="1704" cy="649"/>
          </a:xfrm>
        </p:grpSpPr>
        <p:grpSp>
          <p:nvGrpSpPr>
            <p:cNvPr id="22615" name=""/>
            <p:cNvGrpSpPr/>
            <p:nvPr/>
          </p:nvGrpSpPr>
          <p:grpSpPr>
            <a:xfrm>
              <a:off x="0" y="0"/>
              <a:ext cx="1704" cy="649"/>
              <a:chExt cx="4260" cy="1621"/>
            </a:xfrm>
          </p:grpSpPr>
          <p:cxnSp>
            <p:nvCxnSpPr>
              <p:cNvPr id="22616" name=""/>
              <p:cNvCxnSpPr/>
              <p:nvPr/>
            </p:nvCxnSpPr>
            <p:spPr>
              <a:xfrm>
                <a:off x="0" y="834"/>
                <a:ext cx="4260" cy="0"/>
              </a:xfrm>
              <a:prstGeom prst="line">
                <a:avLst/>
              </a:prstGeom>
              <a:noFill/>
              <a:ln w="28575">
                <a:solidFill>
                  <a:srgbClr val="00FF00"/>
                </a:solidFill>
                <a:prstDash val="lgDashDot"/>
                <a:miter lim="800000"/>
              </a:ln>
            </p:spPr>
          </p:cxnSp>
          <p:grpSp>
            <p:nvGrpSpPr>
              <p:cNvPr id="22617" name=""/>
              <p:cNvGrpSpPr/>
              <p:nvPr/>
            </p:nvGrpSpPr>
            <p:grpSpPr>
              <a:xfrm>
                <a:off x="87" y="0"/>
                <a:ext cx="1994" cy="240"/>
                <a:chExt cx="1994" cy="240"/>
              </a:xfrm>
            </p:grpSpPr>
            <p:cxnSp>
              <p:nvCxnSpPr>
                <p:cNvPr id="22618" name=""/>
                <p:cNvCxnSpPr/>
                <p:nvPr/>
              </p:nvCxnSpPr>
              <p:spPr>
                <a:xfrm rot="840000">
                  <a:off x="0" y="144"/>
                  <a:ext cx="1994" cy="0"/>
                </a:xfrm>
                <a:prstGeom prst="line">
                  <a:avLst/>
                </a:prstGeom>
                <a:noFill/>
                <a:ln w="25400">
                  <a:solidFill>
                    <a:srgbClr val="FF0000"/>
                  </a:solidFill>
                  <a:miter lim="800000"/>
                </a:ln>
              </p:spPr>
            </p:cxnSp>
            <p:grpSp>
              <p:nvGrpSpPr>
                <p:cNvPr id="22619" name=""/>
                <p:cNvGrpSpPr/>
                <p:nvPr/>
              </p:nvGrpSpPr>
              <p:grpSpPr>
                <a:xfrm rot="840000">
                  <a:off x="724" y="0"/>
                  <a:ext cx="331" cy="240"/>
                  <a:chExt cx="240" cy="120"/>
                </a:xfrm>
              </p:grpSpPr>
              <p:cxnSp>
                <p:nvCxnSpPr>
                  <p:cNvPr id="22620" name=""/>
                  <p:cNvCxnSpPr/>
                  <p:nvPr/>
                </p:nvCxnSpPr>
                <p:spPr>
                  <a:xfrm flipH="1">
                    <a:off x="0" y="60"/>
                    <a:ext cx="240" cy="60"/>
                  </a:xfrm>
                  <a:prstGeom prst="line">
                    <a:avLst/>
                  </a:prstGeom>
                  <a:noFill/>
                  <a:ln w="19050">
                    <a:solidFill>
                      <a:srgbClr val="FF0000"/>
                    </a:solidFill>
                    <a:miter lim="800000"/>
                  </a:ln>
                </p:spPr>
              </p:cxnSp>
              <p:cxnSp>
                <p:nvCxnSpPr>
                  <p:cNvPr id="22621" name=""/>
                  <p:cNvCxnSpPr/>
                  <p:nvPr/>
                </p:nvCxnSpPr>
                <p:spPr>
                  <a:xfrm flipH="1" flipV="1">
                    <a:off x="0" y="0"/>
                    <a:ext cx="240" cy="60"/>
                  </a:xfrm>
                  <a:prstGeom prst="line">
                    <a:avLst/>
                  </a:prstGeom>
                  <a:noFill/>
                  <a:ln w="19050">
                    <a:solidFill>
                      <a:srgbClr val="FF0000"/>
                    </a:solidFill>
                    <a:miter lim="800000"/>
                  </a:ln>
                </p:spPr>
              </p:cxnSp>
            </p:grpSp>
          </p:grpSp>
          <p:sp>
            <p:nvSpPr>
              <p:cNvPr id="22622" name=""/>
              <p:cNvSpPr/>
              <p:nvPr/>
            </p:nvSpPr>
            <p:spPr>
              <a:xfrm>
                <a:off x="915" y="789"/>
                <a:ext cx="76" cy="76"/>
              </a:xfrm>
              <a:prstGeom prst="ellipse">
                <a:avLst/>
              </a:prstGeom>
              <a:solidFill>
                <a:srgbClr val="00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2623" name=""/>
              <p:cNvSpPr/>
              <p:nvPr/>
            </p:nvSpPr>
            <p:spPr>
              <a:xfrm>
                <a:off x="3554" y="774"/>
                <a:ext cx="76" cy="76"/>
              </a:xfrm>
              <a:prstGeom prst="ellipse">
                <a:avLst/>
              </a:prstGeom>
              <a:solidFill>
                <a:srgbClr val="000000"/>
              </a:solidFill>
              <a:ln>
                <a:solidFill>
                  <a:prstClr val="black"/>
                </a:solidFill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2624" name=""/>
              <p:cNvSpPr/>
              <p:nvPr/>
            </p:nvSpPr>
            <p:spPr>
              <a:xfrm>
                <a:off x="718" y="354"/>
                <a:ext cx="272" cy="61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lIns="0" tIns="0" rIns="0" bIns="0"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just" eaLnBrk="0" hangingPunct="0"/>
                <a:r>
                  <a:rPr lang="en-US" altLang="zh-CN" sz="1500"/>
                  <a:t>F</a:t>
                </a:r>
                <a:endParaRPr lang="en-US" altLang="zh-CN" sz="1500"/>
              </a:p>
            </p:txBody>
          </p:sp>
          <p:sp>
            <p:nvSpPr>
              <p:cNvPr id="22625" name=""/>
              <p:cNvSpPr/>
              <p:nvPr/>
            </p:nvSpPr>
            <p:spPr>
              <a:xfrm>
                <a:off x="3404" y="234"/>
                <a:ext cx="272" cy="61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lIns="0" tIns="0" rIns="0" bIns="0"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algn="just" eaLnBrk="0" hangingPunct="0"/>
                <a:r>
                  <a:rPr lang="en-US" altLang="zh-CN" sz="1500"/>
                  <a:t>F</a:t>
                </a:r>
                <a:endParaRPr lang="en-US" altLang="zh-CN" sz="1500"/>
              </a:p>
            </p:txBody>
          </p:sp>
          <p:cxnSp>
            <p:nvCxnSpPr>
              <p:cNvPr id="22626" name=""/>
              <p:cNvCxnSpPr/>
              <p:nvPr/>
            </p:nvCxnSpPr>
            <p:spPr>
              <a:xfrm>
                <a:off x="2040" y="399"/>
                <a:ext cx="1574" cy="39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prstDash val="dash"/>
                <a:miter lim="800000"/>
              </a:ln>
            </p:spPr>
          </p:cxnSp>
          <p:sp>
            <p:nvSpPr>
              <p:cNvPr id="22627" name="xjhgx3"/>
              <p:cNvSpPr/>
              <p:nvPr/>
            </p:nvSpPr>
            <p:spPr>
              <a:xfrm>
                <a:off x="2101" y="84"/>
                <a:ext cx="342" cy="1537"/>
              </a:xfrm>
              <a:custGeom>
                <a:rect l="l" t="t" r="r" b="b"/>
                <a:pathLst>
                  <a:path w="980" h="4408">
                    <a:moveTo>
                      <a:pt x="980" y="0"/>
                    </a:moveTo>
                    <a:lnTo>
                      <a:pt x="907" y="270"/>
                    </a:lnTo>
                    <a:lnTo>
                      <a:pt x="845" y="542"/>
                    </a:lnTo>
                    <a:lnTo>
                      <a:pt x="791" y="816"/>
                    </a:lnTo>
                    <a:lnTo>
                      <a:pt x="748" y="1091"/>
                    </a:lnTo>
                    <a:lnTo>
                      <a:pt x="714" y="1368"/>
                    </a:lnTo>
                    <a:lnTo>
                      <a:pt x="689" y="1646"/>
                    </a:lnTo>
                    <a:lnTo>
                      <a:pt x="675" y="1925"/>
                    </a:lnTo>
                    <a:lnTo>
                      <a:pt x="670" y="2204"/>
                    </a:lnTo>
                    <a:lnTo>
                      <a:pt x="675" y="2483"/>
                    </a:lnTo>
                    <a:lnTo>
                      <a:pt x="689" y="2762"/>
                    </a:lnTo>
                    <a:lnTo>
                      <a:pt x="714" y="3040"/>
                    </a:lnTo>
                    <a:lnTo>
                      <a:pt x="748" y="3317"/>
                    </a:lnTo>
                    <a:lnTo>
                      <a:pt x="791" y="3592"/>
                    </a:lnTo>
                    <a:lnTo>
                      <a:pt x="845" y="3866"/>
                    </a:lnTo>
                    <a:lnTo>
                      <a:pt x="907" y="4138"/>
                    </a:lnTo>
                    <a:lnTo>
                      <a:pt x="980" y="4408"/>
                    </a:lnTo>
                    <a:lnTo>
                      <a:pt x="0" y="4408"/>
                    </a:lnTo>
                    <a:lnTo>
                      <a:pt x="73" y="4138"/>
                    </a:lnTo>
                    <a:lnTo>
                      <a:pt x="135" y="3866"/>
                    </a:lnTo>
                    <a:lnTo>
                      <a:pt x="189" y="3592"/>
                    </a:lnTo>
                    <a:lnTo>
                      <a:pt x="232" y="3317"/>
                    </a:lnTo>
                    <a:lnTo>
                      <a:pt x="266" y="3040"/>
                    </a:lnTo>
                    <a:lnTo>
                      <a:pt x="291" y="2762"/>
                    </a:lnTo>
                    <a:lnTo>
                      <a:pt x="305" y="2483"/>
                    </a:lnTo>
                    <a:lnTo>
                      <a:pt x="310" y="2204"/>
                    </a:lnTo>
                    <a:lnTo>
                      <a:pt x="305" y="1925"/>
                    </a:lnTo>
                    <a:lnTo>
                      <a:pt x="291" y="1646"/>
                    </a:lnTo>
                    <a:lnTo>
                      <a:pt x="266" y="1368"/>
                    </a:lnTo>
                    <a:lnTo>
                      <a:pt x="232" y="1091"/>
                    </a:lnTo>
                    <a:lnTo>
                      <a:pt x="189" y="816"/>
                    </a:lnTo>
                    <a:lnTo>
                      <a:pt x="135" y="542"/>
                    </a:lnTo>
                    <a:lnTo>
                      <a:pt x="73" y="270"/>
                    </a:lnTo>
                    <a:lnTo>
                      <a:pt x="0" y="0"/>
                    </a:lnTo>
                    <a:lnTo>
                      <a:pt x="980" y="0"/>
                    </a:lnTo>
                    <a:close/>
                  </a:path>
                </a:pathLst>
              </a:custGeom>
              <a:solidFill>
                <a:srgbClr val="33CCCC"/>
              </a:solidFill>
              <a:ln w="28575" cmpd="sng"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22628" name=""/>
            <p:cNvSpPr/>
            <p:nvPr/>
          </p:nvSpPr>
          <p:spPr>
            <a:xfrm>
              <a:off x="960" y="336"/>
              <a:ext cx="144" cy="23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/>
                <a:t>o</a:t>
              </a:r>
              <a:endParaRPr lang="en-US" altLang="zh-CN"/>
            </a:p>
          </p:txBody>
        </p:sp>
      </p:grpSp>
      <p:grpSp>
        <p:nvGrpSpPr>
          <p:cNvPr id="22629" name=""/>
          <p:cNvGrpSpPr/>
          <p:nvPr/>
        </p:nvGrpSpPr>
        <p:grpSpPr>
          <a:xfrm flipV="1">
            <a:off x="6735762" y="3598862"/>
            <a:ext cx="1265238" cy="152400"/>
            <a:chExt cx="1994" cy="240"/>
          </a:xfrm>
        </p:grpSpPr>
        <p:cxnSp>
          <p:nvCxnSpPr>
            <p:cNvPr id="22630" name=""/>
            <p:cNvCxnSpPr/>
            <p:nvPr/>
          </p:nvCxnSpPr>
          <p:spPr>
            <a:xfrm>
              <a:off x="0" y="131"/>
              <a:ext cx="1994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</p:spPr>
        </p:cxnSp>
        <p:grpSp>
          <p:nvGrpSpPr>
            <p:cNvPr id="22631" name=""/>
            <p:cNvGrpSpPr/>
            <p:nvPr/>
          </p:nvGrpSpPr>
          <p:grpSpPr>
            <a:xfrm>
              <a:off x="718" y="0"/>
              <a:ext cx="331" cy="240"/>
              <a:chExt cx="240" cy="120"/>
            </a:xfrm>
          </p:grpSpPr>
          <p:cxnSp>
            <p:nvCxnSpPr>
              <p:cNvPr id="22632" name=""/>
              <p:cNvCxnSpPr/>
              <p:nvPr/>
            </p:nvCxnSpPr>
            <p:spPr>
              <a:xfrm flipH="1">
                <a:off x="0" y="6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  <p:cxnSp>
            <p:nvCxnSpPr>
              <p:cNvPr id="22633" name=""/>
              <p:cNvCxnSpPr/>
              <p:nvPr/>
            </p:nvCxnSpPr>
            <p:spPr>
              <a:xfrm flipH="1" flipV="1">
                <a:off x="0" y="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</p:grpSp>
      </p:grpSp>
      <p:grpSp>
        <p:nvGrpSpPr>
          <p:cNvPr id="22634" name=""/>
          <p:cNvGrpSpPr/>
          <p:nvPr/>
        </p:nvGrpSpPr>
        <p:grpSpPr>
          <a:xfrm>
            <a:off x="5219700" y="5195888"/>
            <a:ext cx="2705100" cy="976312"/>
            <a:chExt cx="4260" cy="1537"/>
          </a:xfrm>
        </p:grpSpPr>
        <p:cxnSp>
          <p:nvCxnSpPr>
            <p:cNvPr id="22635" name=""/>
            <p:cNvCxnSpPr/>
            <p:nvPr/>
          </p:nvCxnSpPr>
          <p:spPr>
            <a:xfrm>
              <a:off x="0" y="750"/>
              <a:ext cx="4260" cy="0"/>
            </a:xfrm>
            <a:prstGeom prst="line">
              <a:avLst/>
            </a:prstGeom>
            <a:noFill/>
            <a:ln w="28575">
              <a:solidFill>
                <a:srgbClr val="00FF00"/>
              </a:solidFill>
              <a:prstDash val="lgDashDot"/>
              <a:miter lim="800000"/>
            </a:ln>
          </p:spPr>
        </p:cxnSp>
        <p:sp>
          <p:nvSpPr>
            <p:cNvPr id="22636" name=""/>
            <p:cNvSpPr/>
            <p:nvPr/>
          </p:nvSpPr>
          <p:spPr>
            <a:xfrm>
              <a:off x="915" y="705"/>
              <a:ext cx="76" cy="76"/>
            </a:xfrm>
            <a:prstGeom prst="ellipse">
              <a:avLst/>
            </a:prstGeom>
            <a:solidFill>
              <a:srgbClr val="000000"/>
            </a:solidFill>
            <a:ln>
              <a:solidFill>
                <a:prstClr val="black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2637" name=""/>
            <p:cNvSpPr/>
            <p:nvPr/>
          </p:nvSpPr>
          <p:spPr>
            <a:xfrm>
              <a:off x="3554" y="690"/>
              <a:ext cx="76" cy="76"/>
            </a:xfrm>
            <a:prstGeom prst="ellipse">
              <a:avLst/>
            </a:prstGeom>
            <a:solidFill>
              <a:srgbClr val="000000"/>
            </a:solidFill>
            <a:ln>
              <a:solidFill>
                <a:prstClr val="black"/>
              </a:solidFill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2638" name=""/>
            <p:cNvSpPr/>
            <p:nvPr/>
          </p:nvSpPr>
          <p:spPr>
            <a:xfrm>
              <a:off x="718" y="270"/>
              <a:ext cx="272" cy="61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lang="en-US" altLang="zh-CN" sz="1500"/>
                <a:t>F</a:t>
              </a:r>
              <a:endParaRPr lang="en-US" altLang="zh-CN" sz="1500"/>
            </a:p>
          </p:txBody>
        </p:sp>
        <p:sp>
          <p:nvSpPr>
            <p:cNvPr id="22639" name=""/>
            <p:cNvSpPr/>
            <p:nvPr/>
          </p:nvSpPr>
          <p:spPr>
            <a:xfrm>
              <a:off x="3404" y="150"/>
              <a:ext cx="272" cy="61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lang="en-US" altLang="zh-CN" sz="1500"/>
                <a:t>F</a:t>
              </a:r>
              <a:endParaRPr lang="en-US" altLang="zh-CN" sz="1500"/>
            </a:p>
          </p:txBody>
        </p:sp>
        <p:sp>
          <p:nvSpPr>
            <p:cNvPr id="22640" name="xjhgx3"/>
            <p:cNvSpPr/>
            <p:nvPr/>
          </p:nvSpPr>
          <p:spPr>
            <a:xfrm>
              <a:off x="2101" y="0"/>
              <a:ext cx="342" cy="1537"/>
            </a:xfrm>
            <a:custGeom>
              <a:rect l="l" t="t" r="r" b="b"/>
              <a:pathLst>
                <a:path w="980" h="4408">
                  <a:moveTo>
                    <a:pt x="980" y="0"/>
                  </a:moveTo>
                  <a:lnTo>
                    <a:pt x="907" y="270"/>
                  </a:lnTo>
                  <a:lnTo>
                    <a:pt x="845" y="542"/>
                  </a:lnTo>
                  <a:lnTo>
                    <a:pt x="791" y="816"/>
                  </a:lnTo>
                  <a:lnTo>
                    <a:pt x="748" y="1091"/>
                  </a:lnTo>
                  <a:lnTo>
                    <a:pt x="714" y="1368"/>
                  </a:lnTo>
                  <a:lnTo>
                    <a:pt x="689" y="1646"/>
                  </a:lnTo>
                  <a:lnTo>
                    <a:pt x="675" y="1925"/>
                  </a:lnTo>
                  <a:lnTo>
                    <a:pt x="670" y="2204"/>
                  </a:lnTo>
                  <a:lnTo>
                    <a:pt x="675" y="2483"/>
                  </a:lnTo>
                  <a:lnTo>
                    <a:pt x="689" y="2762"/>
                  </a:lnTo>
                  <a:lnTo>
                    <a:pt x="714" y="3040"/>
                  </a:lnTo>
                  <a:lnTo>
                    <a:pt x="748" y="3317"/>
                  </a:lnTo>
                  <a:lnTo>
                    <a:pt x="791" y="3592"/>
                  </a:lnTo>
                  <a:lnTo>
                    <a:pt x="845" y="3866"/>
                  </a:lnTo>
                  <a:lnTo>
                    <a:pt x="907" y="4138"/>
                  </a:lnTo>
                  <a:lnTo>
                    <a:pt x="980" y="4408"/>
                  </a:lnTo>
                  <a:lnTo>
                    <a:pt x="0" y="4408"/>
                  </a:lnTo>
                  <a:lnTo>
                    <a:pt x="73" y="4138"/>
                  </a:lnTo>
                  <a:lnTo>
                    <a:pt x="135" y="3866"/>
                  </a:lnTo>
                  <a:lnTo>
                    <a:pt x="189" y="3592"/>
                  </a:lnTo>
                  <a:lnTo>
                    <a:pt x="232" y="3317"/>
                  </a:lnTo>
                  <a:lnTo>
                    <a:pt x="266" y="3040"/>
                  </a:lnTo>
                  <a:lnTo>
                    <a:pt x="291" y="2762"/>
                  </a:lnTo>
                  <a:lnTo>
                    <a:pt x="305" y="2483"/>
                  </a:lnTo>
                  <a:lnTo>
                    <a:pt x="310" y="2204"/>
                  </a:lnTo>
                  <a:lnTo>
                    <a:pt x="305" y="1925"/>
                  </a:lnTo>
                  <a:lnTo>
                    <a:pt x="291" y="1646"/>
                  </a:lnTo>
                  <a:lnTo>
                    <a:pt x="266" y="1368"/>
                  </a:lnTo>
                  <a:lnTo>
                    <a:pt x="232" y="1091"/>
                  </a:lnTo>
                  <a:lnTo>
                    <a:pt x="189" y="816"/>
                  </a:lnTo>
                  <a:lnTo>
                    <a:pt x="135" y="542"/>
                  </a:lnTo>
                  <a:lnTo>
                    <a:pt x="73" y="270"/>
                  </a:lnTo>
                  <a:lnTo>
                    <a:pt x="0" y="0"/>
                  </a:lnTo>
                  <a:lnTo>
                    <a:pt x="980" y="0"/>
                  </a:lnTo>
                  <a:close/>
                </a:path>
              </a:pathLst>
            </a:custGeom>
            <a:solidFill>
              <a:srgbClr val="33CCCC"/>
            </a:solidFill>
            <a:ln w="28575" cmpd="sng"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22641" name=""/>
            <p:cNvGrpSpPr/>
            <p:nvPr/>
          </p:nvGrpSpPr>
          <p:grpSpPr>
            <a:xfrm rot="1500000">
              <a:off x="402" y="204"/>
              <a:ext cx="1994" cy="240"/>
              <a:chExt cx="1994" cy="240"/>
            </a:xfrm>
          </p:grpSpPr>
          <p:cxnSp>
            <p:nvCxnSpPr>
              <p:cNvPr id="22642" name=""/>
              <p:cNvCxnSpPr/>
              <p:nvPr/>
            </p:nvCxnSpPr>
            <p:spPr>
              <a:xfrm>
                <a:off x="0" y="131"/>
                <a:ext cx="1994" cy="0"/>
              </a:xfrm>
              <a:prstGeom prst="line">
                <a:avLst/>
              </a:prstGeom>
              <a:noFill/>
              <a:ln w="25400">
                <a:solidFill>
                  <a:srgbClr val="FF0000"/>
                </a:solidFill>
                <a:miter lim="800000"/>
              </a:ln>
            </p:spPr>
          </p:cxnSp>
          <p:grpSp>
            <p:nvGrpSpPr>
              <p:cNvPr id="22643" name=""/>
              <p:cNvGrpSpPr/>
              <p:nvPr/>
            </p:nvGrpSpPr>
            <p:grpSpPr>
              <a:xfrm>
                <a:off x="718" y="0"/>
                <a:ext cx="331" cy="240"/>
                <a:chExt cx="240" cy="120"/>
              </a:xfrm>
            </p:grpSpPr>
            <p:cxnSp>
              <p:nvCxnSpPr>
                <p:cNvPr id="22644" name=""/>
                <p:cNvCxnSpPr/>
                <p:nvPr/>
              </p:nvCxnSpPr>
              <p:spPr>
                <a:xfrm flipH="1">
                  <a:off x="0" y="60"/>
                  <a:ext cx="240" cy="60"/>
                </a:xfrm>
                <a:prstGeom prst="line">
                  <a:avLst/>
                </a:prstGeom>
                <a:noFill/>
                <a:ln w="19050">
                  <a:solidFill>
                    <a:srgbClr val="FF0000"/>
                  </a:solidFill>
                  <a:miter lim="800000"/>
                </a:ln>
              </p:spPr>
            </p:cxnSp>
            <p:cxnSp>
              <p:nvCxnSpPr>
                <p:cNvPr id="22645" name=""/>
                <p:cNvCxnSpPr/>
                <p:nvPr/>
              </p:nvCxnSpPr>
              <p:spPr>
                <a:xfrm flipH="1" flipV="1">
                  <a:off x="0" y="0"/>
                  <a:ext cx="240" cy="60"/>
                </a:xfrm>
                <a:prstGeom prst="line">
                  <a:avLst/>
                </a:prstGeom>
                <a:noFill/>
                <a:ln w="19050">
                  <a:solidFill>
                    <a:srgbClr val="FF0000"/>
                  </a:solidFill>
                  <a:miter lim="800000"/>
                </a:ln>
              </p:spPr>
            </p:cxnSp>
          </p:grpSp>
        </p:grpSp>
        <p:sp>
          <p:nvSpPr>
            <p:cNvPr id="22646" name=""/>
            <p:cNvSpPr/>
            <p:nvPr/>
          </p:nvSpPr>
          <p:spPr>
            <a:xfrm>
              <a:off x="2444" y="210"/>
              <a:ext cx="360" cy="57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lIns="0" tIns="0" rIns="0" bIns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just" eaLnBrk="0" hangingPunct="0"/>
              <a:r>
                <a:rPr lang="en-US" altLang="zh-CN"/>
                <a:t>o</a:t>
              </a:r>
              <a:endParaRPr lang="en-US" altLang="zh-CN"/>
            </a:p>
          </p:txBody>
        </p:sp>
      </p:grpSp>
      <p:grpSp>
        <p:nvGrpSpPr>
          <p:cNvPr id="22647" name=""/>
          <p:cNvGrpSpPr/>
          <p:nvPr/>
        </p:nvGrpSpPr>
        <p:grpSpPr>
          <a:xfrm rot="1500000">
            <a:off x="6569075" y="5838825"/>
            <a:ext cx="1266825" cy="152400"/>
            <a:chExt cx="1994" cy="240"/>
          </a:xfrm>
        </p:grpSpPr>
        <p:cxnSp>
          <p:nvCxnSpPr>
            <p:cNvPr id="22648" name=""/>
            <p:cNvCxnSpPr/>
            <p:nvPr/>
          </p:nvCxnSpPr>
          <p:spPr>
            <a:xfrm>
              <a:off x="0" y="131"/>
              <a:ext cx="1994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</p:spPr>
        </p:cxnSp>
        <p:grpSp>
          <p:nvGrpSpPr>
            <p:cNvPr id="22649" name=""/>
            <p:cNvGrpSpPr/>
            <p:nvPr/>
          </p:nvGrpSpPr>
          <p:grpSpPr>
            <a:xfrm>
              <a:off x="718" y="0"/>
              <a:ext cx="331" cy="240"/>
              <a:chExt cx="240" cy="120"/>
            </a:xfrm>
          </p:grpSpPr>
          <p:cxnSp>
            <p:nvCxnSpPr>
              <p:cNvPr id="22650" name=""/>
              <p:cNvCxnSpPr/>
              <p:nvPr/>
            </p:nvCxnSpPr>
            <p:spPr>
              <a:xfrm flipH="1">
                <a:off x="0" y="6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  <p:cxnSp>
            <p:nvCxnSpPr>
              <p:cNvPr id="22651" name=""/>
              <p:cNvCxnSpPr/>
              <p:nvPr/>
            </p:nvCxnSpPr>
            <p:spPr>
              <a:xfrm flipH="1" flipV="1">
                <a:off x="0" y="0"/>
                <a:ext cx="240" cy="60"/>
              </a:xfrm>
              <a:prstGeom prst="line">
                <a:avLst/>
              </a:prstGeom>
              <a:noFill/>
              <a:ln w="19050">
                <a:solidFill>
                  <a:srgbClr val="FF0000"/>
                </a:solidFill>
                <a:miter lim="800000"/>
              </a:ln>
            </p:spPr>
          </p:cxnSp>
        </p:grpSp>
      </p:grpSp>
      <p:sp>
        <p:nvSpPr>
          <p:cNvPr id="22652" name=""/>
          <p:cNvSpPr/>
          <p:nvPr/>
        </p:nvSpPr>
        <p:spPr>
          <a:xfrm>
            <a:off x="2717800" y="206375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53" name=""/>
          <p:cNvSpPr/>
          <p:nvPr/>
        </p:nvSpPr>
        <p:spPr>
          <a:xfrm>
            <a:off x="1524000" y="205740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54" name=""/>
          <p:cNvSpPr/>
          <p:nvPr/>
        </p:nvSpPr>
        <p:spPr>
          <a:xfrm>
            <a:off x="1301750" y="391160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55" name=""/>
          <p:cNvSpPr/>
          <p:nvPr/>
        </p:nvSpPr>
        <p:spPr>
          <a:xfrm>
            <a:off x="2781300" y="391795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56" name=""/>
          <p:cNvSpPr/>
          <p:nvPr/>
        </p:nvSpPr>
        <p:spPr>
          <a:xfrm>
            <a:off x="1422400" y="558165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57" name=""/>
          <p:cNvSpPr/>
          <p:nvPr/>
        </p:nvSpPr>
        <p:spPr>
          <a:xfrm>
            <a:off x="2901950" y="558800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58" name=""/>
          <p:cNvSpPr/>
          <p:nvPr/>
        </p:nvSpPr>
        <p:spPr>
          <a:xfrm>
            <a:off x="2063750" y="3924300"/>
            <a:ext cx="61912" cy="61912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59" name=""/>
          <p:cNvSpPr/>
          <p:nvPr/>
        </p:nvSpPr>
        <p:spPr>
          <a:xfrm>
            <a:off x="2146300" y="5594350"/>
            <a:ext cx="61912" cy="61912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0" name=""/>
          <p:cNvSpPr/>
          <p:nvPr/>
        </p:nvSpPr>
        <p:spPr>
          <a:xfrm>
            <a:off x="6019800" y="563880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1" name=""/>
          <p:cNvSpPr/>
          <p:nvPr/>
        </p:nvSpPr>
        <p:spPr>
          <a:xfrm>
            <a:off x="7162800" y="563880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2" name=""/>
          <p:cNvSpPr/>
          <p:nvPr/>
        </p:nvSpPr>
        <p:spPr>
          <a:xfrm>
            <a:off x="6623050" y="5638800"/>
            <a:ext cx="61912" cy="61912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3" name=""/>
          <p:cNvSpPr/>
          <p:nvPr/>
        </p:nvSpPr>
        <p:spPr>
          <a:xfrm>
            <a:off x="6635750" y="3892550"/>
            <a:ext cx="61912" cy="61912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4" name=""/>
          <p:cNvSpPr/>
          <p:nvPr/>
        </p:nvSpPr>
        <p:spPr>
          <a:xfrm>
            <a:off x="7543800" y="387985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5" name=""/>
          <p:cNvSpPr/>
          <p:nvPr/>
        </p:nvSpPr>
        <p:spPr>
          <a:xfrm>
            <a:off x="5734050" y="387985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6" name=""/>
          <p:cNvSpPr/>
          <p:nvPr/>
        </p:nvSpPr>
        <p:spPr>
          <a:xfrm>
            <a:off x="2063750" y="2070100"/>
            <a:ext cx="61912" cy="61912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7" name=""/>
          <p:cNvSpPr/>
          <p:nvPr/>
        </p:nvSpPr>
        <p:spPr>
          <a:xfrm>
            <a:off x="5753100" y="200660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8" name=""/>
          <p:cNvSpPr/>
          <p:nvPr/>
        </p:nvSpPr>
        <p:spPr>
          <a:xfrm>
            <a:off x="7359650" y="2012950"/>
            <a:ext cx="76200" cy="76200"/>
          </a:xfrm>
          <a:prstGeom prst="ellipse">
            <a:avLst/>
          </a:prstGeom>
          <a:solidFill>
            <a:srgbClr val="FF0000"/>
          </a:solidFill>
          <a:ln w="12700">
            <a:solidFill>
              <a:srgbClr val="FF0000"/>
            </a:solidFill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2266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267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3499D7C-FE3D-43B8-87E0-ADF27385C70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2671" name="TextBox 2267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 fill="hold"/>
                                        <p:tgtEl>
                                          <p:spTgt spid="22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7" dur="500" fill="hold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22" dur="500" fill="hold"/>
                                        <p:tgtEl>
                                          <p:spTgt spid="22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 fill="hold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 fill="hold"/>
                                        <p:tgtEl>
                                          <p:spTgt spid="22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 additive="base">
                                        <p:cTn id="37" dur="500" fill="hold"/>
                                        <p:tgtEl>
                                          <p:spTgt spid="22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42" dur="500" fill="hold"/>
                                        <p:tgtEl>
                                          <p:spTgt spid="22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47" dur="500" fill="hold"/>
                                        <p:tgtEl>
                                          <p:spTgt spid="22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52" dur="500" fill="hold"/>
                                        <p:tgtEl>
                                          <p:spTgt spid="22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 additive="base">
                                        <p:cTn id="57" dur="500" fill="hold"/>
                                        <p:tgtEl>
                                          <p:spTgt spid="22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8" presetClass="entr" presetSubtype="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 additive="base">
                                        <p:cTn id="62" dur="500" fill="hold"/>
                                        <p:tgtEl>
                                          <p:spTgt spid="22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  <p:bldP spid="22532" grpId="1"/>
      <p:bldP spid="22533" grpId="2"/>
      <p:bldP spid="22590" grpId="3"/>
      <p:bldP spid="22591" grpId="4"/>
      <p:bldP spid="22592" grpId="5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"/>
          <p:cNvSpPr/>
          <p:nvPr/>
        </p:nvSpPr>
        <p:spPr>
          <a:xfrm>
            <a:off x="468312" y="981075"/>
            <a:ext cx="8204200" cy="39322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latin typeface="Times New Roman" pitchFamily="18" charset="0"/>
              </a:rPr>
              <a:t>判定凸透镜和</a:t>
            </a:r>
            <a:r>
              <a:rPr lang="zh-CN" altLang="en-US" sz="2800" b="1"/>
              <a:t>凹透镜方法：</a:t>
            </a:r>
            <a:endParaRPr lang="zh-CN" altLang="en-US" sz="2800" b="1"/>
          </a:p>
          <a:p>
            <a:pPr lvl="0"/>
            <a:r>
              <a:rPr lang="en-US" altLang="zh-CN" sz="2800" b="1"/>
              <a:t>1</a:t>
            </a:r>
            <a:r>
              <a:rPr lang="zh-CN" altLang="en-US" sz="2800" b="1"/>
              <a:t>、用手摸，中间厚边缘薄是凸透镜，中间薄边缘</a:t>
            </a:r>
            <a:endParaRPr lang="zh-CN" altLang="en-US" sz="2800" b="1"/>
          </a:p>
          <a:p>
            <a:pPr lvl="0"/>
            <a:r>
              <a:rPr lang="zh-CN" altLang="en-US" sz="2800" b="1"/>
              <a:t>     厚是凹透镜；</a:t>
            </a:r>
            <a:endParaRPr lang="zh-CN" altLang="en-US" sz="2800" b="1"/>
          </a:p>
          <a:p>
            <a:pPr lvl="0"/>
            <a:r>
              <a:rPr lang="en-US" altLang="zh-CN" sz="2800" b="1"/>
              <a:t>2</a:t>
            </a:r>
            <a:r>
              <a:rPr lang="zh-CN" altLang="en-US" sz="2800" b="1"/>
              <a:t>、对着太阳光，假如在地面出现一个亮点则是凸</a:t>
            </a:r>
            <a:endParaRPr lang="zh-CN" altLang="en-US" sz="2800" b="1"/>
          </a:p>
          <a:p>
            <a:pPr lvl="0"/>
            <a:r>
              <a:rPr lang="zh-CN" altLang="en-US" sz="2800" b="1"/>
              <a:t>透镜，没有则是凹透镜</a:t>
            </a:r>
            <a:endParaRPr lang="zh-CN" altLang="en-US" sz="2800" b="1"/>
          </a:p>
          <a:p>
            <a:pPr lvl="0"/>
            <a:r>
              <a:rPr lang="en-US" altLang="zh-CN" sz="2800" b="1"/>
              <a:t>3</a:t>
            </a:r>
            <a:r>
              <a:rPr lang="zh-CN" altLang="en-US" sz="2800" b="1"/>
              <a:t>、用平行光检测，对光起会聚作用是</a:t>
            </a:r>
            <a:r>
              <a:rPr lang="zh-CN" altLang="en-US" sz="2800" b="1">
                <a:latin typeface="Times New Roman" pitchFamily="18" charset="0"/>
              </a:rPr>
              <a:t>凸透镜，对</a:t>
            </a:r>
            <a:endParaRPr lang="zh-CN" altLang="en-US" sz="2800" b="1">
              <a:latin typeface="Times New Roman" pitchFamily="18" charset="0"/>
            </a:endParaRPr>
          </a:p>
          <a:p>
            <a:pPr lvl="0"/>
            <a:r>
              <a:rPr lang="zh-CN" altLang="en-US" sz="2800" b="1">
                <a:latin typeface="Times New Roman" pitchFamily="18" charset="0"/>
              </a:rPr>
              <a:t>       光趣发散作用是</a:t>
            </a:r>
            <a:r>
              <a:rPr lang="zh-CN" altLang="en-US" sz="2800" b="1"/>
              <a:t>凹透镜；</a:t>
            </a:r>
            <a:endParaRPr lang="zh-CN" altLang="en-US" sz="2800" b="1"/>
          </a:p>
          <a:p>
            <a:pPr lvl="0"/>
            <a:r>
              <a:rPr lang="en-US" altLang="zh-CN" sz="2800" b="1"/>
              <a:t>4</a:t>
            </a:r>
            <a:r>
              <a:rPr lang="zh-CN" altLang="en-US" sz="2800" b="1"/>
              <a:t>、用光屏检测，能在光屏上展现像是</a:t>
            </a:r>
            <a:r>
              <a:rPr lang="zh-CN" altLang="en-US" sz="2800" b="1">
                <a:latin typeface="Times New Roman" pitchFamily="18" charset="0"/>
              </a:rPr>
              <a:t>凸透镜，不</a:t>
            </a:r>
            <a:endParaRPr lang="zh-CN" altLang="en-US" sz="2800" b="1">
              <a:latin typeface="Times New Roman" pitchFamily="18" charset="0"/>
            </a:endParaRPr>
          </a:p>
          <a:p>
            <a:pPr lvl="0"/>
            <a:r>
              <a:rPr lang="zh-CN" altLang="en-US" sz="2800" b="1">
                <a:latin typeface="Times New Roman" pitchFamily="18" charset="0"/>
              </a:rPr>
              <a:t>       能在</a:t>
            </a:r>
            <a:r>
              <a:rPr lang="zh-CN" altLang="en-US" sz="2800" b="1"/>
              <a:t>光屏上展现像</a:t>
            </a:r>
            <a:r>
              <a:rPr lang="zh-CN" altLang="en-US" sz="2800" b="1">
                <a:latin typeface="Times New Roman" pitchFamily="18" charset="0"/>
              </a:rPr>
              <a:t>是</a:t>
            </a:r>
            <a:r>
              <a:rPr lang="zh-CN" altLang="en-US" sz="2800" b="1"/>
              <a:t>凹透镜。</a:t>
            </a:r>
            <a:endParaRPr lang="zh-CN" altLang="en-US" sz="2800" b="1"/>
          </a:p>
        </p:txBody>
      </p:sp>
      <p:sp>
        <p:nvSpPr>
          <p:cNvPr id="2355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355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FF41C65-0C15-4DEC-94FA-7FC5A952A2AE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3557" name="TextBox 2355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7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0" dur="5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5" dur="5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8" dur="5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23" dur="500" fill="hold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26" dur="500" fill="hold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31" dur="500" fill="hold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34" dur="500" fill="hold"/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"/>
          <p:cNvSpPr/>
          <p:nvPr>
            <p:ph type="body" idx="4294967295"/>
          </p:nvPr>
        </p:nvSpPr>
        <p:spPr>
          <a:xfrm>
            <a:off x="0" y="457200"/>
            <a:ext cx="9144000" cy="5943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     凸透镜成像规律：</a:t>
            </a:r>
            <a:endParaRPr lang="zh-CN" altLang="en-US"/>
          </a:p>
        </p:txBody>
      </p:sp>
      <p:sp>
        <p:nvSpPr>
          <p:cNvPr id="24579" name=""/>
          <p:cNvSpPr/>
          <p:nvPr/>
        </p:nvSpPr>
        <p:spPr>
          <a:xfrm>
            <a:off x="0" y="1066800"/>
            <a:ext cx="8991600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  （</a:t>
            </a:r>
            <a:r>
              <a:rPr lang="en-US" altLang="zh-CN" sz="3200" b="1">
                <a:latin typeface="长城粗行楷体" pitchFamily="1" charset="-122"/>
                <a:ea typeface="长城粗行楷体" pitchFamily="1" charset="-122"/>
              </a:rPr>
              <a:t>1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）：</a:t>
            </a:r>
            <a:r>
              <a:rPr lang="zh-CN" altLang="en-US" sz="3200" b="1">
                <a:solidFill>
                  <a:srgbClr val="FF0000"/>
                </a:solidFill>
                <a:ea typeface="长城粗行楷体" pitchFamily="1" charset="-122"/>
              </a:rPr>
              <a:t>焦点</a:t>
            </a:r>
            <a:r>
              <a:rPr lang="zh-CN" altLang="en-US" sz="3200" b="1">
                <a:ea typeface="长城粗行楷体" pitchFamily="1" charset="-122"/>
              </a:rPr>
              <a:t>是成实像和虚像</a:t>
            </a:r>
            <a:r>
              <a:rPr lang="zh-CN" altLang="en-US" sz="3200" b="1">
                <a:solidFill>
                  <a:srgbClr val="FF0000"/>
                </a:solidFill>
                <a:ea typeface="长城粗行楷体" pitchFamily="1" charset="-122"/>
              </a:rPr>
              <a:t>分界点</a:t>
            </a:r>
            <a:r>
              <a:rPr lang="zh-CN" altLang="en-US" sz="3200" b="1">
                <a:ea typeface="长城粗行楷体" pitchFamily="1" charset="-122"/>
              </a:rPr>
              <a:t>，物体焦</a:t>
            </a:r>
            <a:endParaRPr lang="zh-CN" altLang="en-US" sz="3200" b="1">
              <a:ea typeface="长城粗行楷体" pitchFamily="1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3200" b="1">
                <a:ea typeface="长城粗行楷体" pitchFamily="1" charset="-122"/>
              </a:rPr>
              <a:t>                点以</a:t>
            </a:r>
            <a:r>
              <a:rPr lang="zh-CN" altLang="en-US" sz="3200" b="1">
                <a:solidFill>
                  <a:srgbClr val="FF0000"/>
                </a:solidFill>
                <a:ea typeface="长城粗行楷体" pitchFamily="1" charset="-122"/>
              </a:rPr>
              <a:t>外</a:t>
            </a:r>
            <a:r>
              <a:rPr lang="zh-CN" altLang="en-US" sz="3200" b="1">
                <a:ea typeface="长城粗行楷体" pitchFamily="1" charset="-122"/>
              </a:rPr>
              <a:t>成</a:t>
            </a:r>
            <a:r>
              <a:rPr lang="zh-CN" altLang="en-US" sz="3200" b="1">
                <a:solidFill>
                  <a:srgbClr val="FF0000"/>
                </a:solidFill>
                <a:ea typeface="长城粗行楷体" pitchFamily="1" charset="-122"/>
              </a:rPr>
              <a:t>实像</a:t>
            </a:r>
            <a:r>
              <a:rPr lang="zh-CN" altLang="en-US" sz="3200" b="1">
                <a:ea typeface="长城粗行楷体" pitchFamily="1" charset="-122"/>
              </a:rPr>
              <a:t>，焦点以</a:t>
            </a:r>
            <a:r>
              <a:rPr lang="zh-CN" altLang="en-US" sz="3200" b="1">
                <a:solidFill>
                  <a:srgbClr val="FF0000"/>
                </a:solidFill>
                <a:ea typeface="长城粗行楷体" pitchFamily="1" charset="-122"/>
              </a:rPr>
              <a:t>内</a:t>
            </a:r>
            <a:r>
              <a:rPr lang="zh-CN" altLang="en-US" sz="3200" b="1">
                <a:ea typeface="长城粗行楷体" pitchFamily="1" charset="-122"/>
              </a:rPr>
              <a:t>成</a:t>
            </a:r>
            <a:r>
              <a:rPr lang="zh-CN" altLang="en-US" sz="3200" b="1">
                <a:solidFill>
                  <a:srgbClr val="FF0000"/>
                </a:solidFill>
                <a:ea typeface="长城粗行楷体" pitchFamily="1" charset="-122"/>
              </a:rPr>
              <a:t>虚像</a:t>
            </a:r>
            <a:r>
              <a:rPr lang="zh-CN" altLang="en-US" sz="3200" b="1">
                <a:ea typeface="长城粗行楷体" pitchFamily="1" charset="-122"/>
              </a:rPr>
              <a:t>。</a:t>
            </a:r>
            <a:endParaRPr lang="zh-CN" altLang="en-US" sz="3200" b="1">
              <a:solidFill>
                <a:schemeClr val="tx2"/>
              </a:solidFill>
              <a:ea typeface="长城粗行楷体" pitchFamily="1" charset="-122"/>
            </a:endParaRPr>
          </a:p>
        </p:txBody>
      </p:sp>
      <p:sp>
        <p:nvSpPr>
          <p:cNvPr id="24580" name=""/>
          <p:cNvSpPr/>
          <p:nvPr/>
        </p:nvSpPr>
        <p:spPr>
          <a:xfrm>
            <a:off x="152400" y="2438400"/>
            <a:ext cx="8991600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 （</a:t>
            </a:r>
            <a:r>
              <a:rPr lang="en-US" altLang="zh-CN" sz="3200" b="1">
                <a:latin typeface="长城粗行楷体" pitchFamily="1" charset="-122"/>
                <a:ea typeface="长城粗行楷体" pitchFamily="1" charset="-122"/>
              </a:rPr>
              <a:t>2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）：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二倍焦距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是成放大和缩小像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分界点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 ，</a:t>
            </a:r>
            <a:endParaRPr lang="zh-CN" altLang="en-US" sz="3200" b="1">
              <a:latin typeface="长城粗行楷体" pitchFamily="1" charset="-122"/>
              <a:ea typeface="长城粗行楷体" pitchFamily="1" charset="-122"/>
            </a:endParaRPr>
          </a:p>
          <a:p>
            <a:pPr lvl="0"/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        物体在二倍焦距以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外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成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缩小像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，在二倍</a:t>
            </a:r>
            <a:endParaRPr lang="zh-CN" altLang="en-US" sz="3200" b="1">
              <a:latin typeface="长城粗行楷体" pitchFamily="1" charset="-122"/>
              <a:ea typeface="长城粗行楷体" pitchFamily="1" charset="-122"/>
            </a:endParaRPr>
          </a:p>
          <a:p>
            <a:pPr lvl="0"/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        焦距以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内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成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放大像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。</a:t>
            </a:r>
            <a:endParaRPr lang="zh-CN" altLang="en-US" sz="3200" b="1">
              <a:latin typeface="长城粗行楷体" pitchFamily="1" charset="-122"/>
              <a:ea typeface="长城粗行楷体" pitchFamily="1" charset="-122"/>
            </a:endParaRPr>
          </a:p>
        </p:txBody>
      </p:sp>
      <p:sp>
        <p:nvSpPr>
          <p:cNvPr id="24581" name=""/>
          <p:cNvSpPr/>
          <p:nvPr/>
        </p:nvSpPr>
        <p:spPr>
          <a:xfrm>
            <a:off x="0" y="4038600"/>
            <a:ext cx="914400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  （</a:t>
            </a:r>
            <a:r>
              <a:rPr lang="en-US" altLang="zh-CN" sz="3200" b="1">
                <a:latin typeface="长城粗行楷体" pitchFamily="1" charset="-122"/>
                <a:ea typeface="长城粗行楷体" pitchFamily="1" charset="-122"/>
              </a:rPr>
              <a:t>3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）：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实像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在透镜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两侧倒立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，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虚像</a:t>
            </a:r>
            <a:r>
              <a:rPr lang="zh-CN" altLang="en-US" sz="3200" b="1">
                <a:ea typeface="长城粗行楷体" pitchFamily="1" charset="-122"/>
              </a:rPr>
              <a:t>在透镜</a:t>
            </a:r>
            <a:r>
              <a:rPr lang="zh-CN" altLang="en-US" sz="3200" b="1">
                <a:solidFill>
                  <a:srgbClr val="FF0000"/>
                </a:solidFill>
                <a:ea typeface="长城粗行楷体" pitchFamily="1" charset="-122"/>
              </a:rPr>
              <a:t>同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侧</a:t>
            </a:r>
            <a:endParaRPr lang="zh-CN" altLang="en-US" sz="3200" b="1">
              <a:solidFill>
                <a:srgbClr val="FF0000"/>
              </a:solidFill>
              <a:latin typeface="长城粗行楷体" pitchFamily="1" charset="-122"/>
              <a:ea typeface="长城粗行楷体" pitchFamily="1" charset="-122"/>
            </a:endParaRPr>
          </a:p>
          <a:p>
            <a:pPr lvl="0"/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         倒立。</a:t>
            </a:r>
            <a:endParaRPr lang="zh-CN" altLang="en-US" sz="3200" b="1">
              <a:solidFill>
                <a:srgbClr val="FF0000"/>
              </a:solidFill>
              <a:latin typeface="长城粗行楷体" pitchFamily="1" charset="-122"/>
              <a:ea typeface="长城粗行楷体" pitchFamily="1" charset="-122"/>
            </a:endParaRPr>
          </a:p>
        </p:txBody>
      </p:sp>
      <p:sp>
        <p:nvSpPr>
          <p:cNvPr id="24582" name=""/>
          <p:cNvSpPr/>
          <p:nvPr/>
        </p:nvSpPr>
        <p:spPr>
          <a:xfrm>
            <a:off x="0" y="5089525"/>
            <a:ext cx="99822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  （</a:t>
            </a:r>
            <a:r>
              <a:rPr lang="en-US" altLang="zh-CN" sz="3200" b="1">
                <a:latin typeface="长城粗行楷体" pitchFamily="1" charset="-122"/>
                <a:ea typeface="长城粗行楷体" pitchFamily="1" charset="-122"/>
              </a:rPr>
              <a:t>4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）：</a:t>
            </a:r>
            <a:r>
              <a:rPr lang="en-US" altLang="zh-CN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u&gt;v</a:t>
            </a:r>
            <a:r>
              <a:rPr lang="en-US" altLang="zh-CN" sz="3200" b="1">
                <a:latin typeface="长城粗行楷体" pitchFamily="1" charset="-122"/>
                <a:ea typeface="长城粗行楷体" pitchFamily="1" charset="-122"/>
              </a:rPr>
              <a:t>, 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像是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缩小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，</a:t>
            </a:r>
            <a:r>
              <a:rPr lang="en-US" altLang="zh-CN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u&lt;v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，像是</a:t>
            </a:r>
            <a:r>
              <a:rPr lang="zh-CN" altLang="en-US" sz="3200" b="1">
                <a:solidFill>
                  <a:srgbClr val="FF0000"/>
                </a:solidFill>
                <a:latin typeface="长城粗行楷体" pitchFamily="1" charset="-122"/>
                <a:ea typeface="长城粗行楷体" pitchFamily="1" charset="-122"/>
              </a:rPr>
              <a:t>放大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。</a:t>
            </a:r>
            <a:endParaRPr lang="zh-CN" altLang="en-US" sz="3200" b="1">
              <a:latin typeface="长城粗行楷体" pitchFamily="1" charset="-122"/>
              <a:ea typeface="长城粗行楷体" pitchFamily="1" charset="-122"/>
            </a:endParaRPr>
          </a:p>
        </p:txBody>
      </p:sp>
      <p:sp>
        <p:nvSpPr>
          <p:cNvPr id="2458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458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E05563B-2037-4AF2-B05D-BA025AE13DE3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4585" name="TextBox 2458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7" dur="500" fill="hold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2" dur="500" fill="hold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7" dur="500" fill="hold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2" dur="500" fill="hold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24580" grpId="1"/>
      <p:bldP spid="24581" grpId="2"/>
      <p:bldP spid="24582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"/>
          <p:cNvSpPr/>
          <p:nvPr>
            <p:ph type="body" idx="4294967295"/>
          </p:nvPr>
        </p:nvSpPr>
        <p:spPr>
          <a:xfrm>
            <a:off x="0" y="533400"/>
            <a:ext cx="9144000" cy="5867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sz="3600" b="1">
                <a:latin typeface="长城粗行楷体" pitchFamily="1" charset="-122"/>
                <a:ea typeface="长城粗行楷体" pitchFamily="1" charset="-122"/>
              </a:rPr>
              <a:t>   </a:t>
            </a:r>
            <a:r>
              <a:rPr lang="zh-CN" altLang="en-US" b="1">
                <a:latin typeface="长城粗行楷体" pitchFamily="1" charset="-122"/>
                <a:ea typeface="长城粗行楷体" pitchFamily="1" charset="-122"/>
              </a:rPr>
              <a:t>（</a:t>
            </a:r>
            <a:r>
              <a:rPr lang="en-US" altLang="zh-CN" b="1">
                <a:latin typeface="长城粗行楷体" pitchFamily="1" charset="-122"/>
                <a:ea typeface="长城粗行楷体" pitchFamily="1" charset="-122"/>
              </a:rPr>
              <a:t>5</a:t>
            </a:r>
            <a:r>
              <a:rPr lang="zh-CN" altLang="en-US" b="1">
                <a:latin typeface="长城粗行楷体" pitchFamily="1" charset="-122"/>
                <a:ea typeface="长城粗行楷体" pitchFamily="1" charset="-122"/>
              </a:rPr>
              <a:t>）：透镜越近，像距离透镜越远，像越大；物体距离透成实像时，物体距离镜越远，</a:t>
            </a:r>
            <a:endParaRPr lang="zh-CN" altLang="en-US" b="1">
              <a:latin typeface="长城粗行楷体" pitchFamily="1" charset="-122"/>
              <a:ea typeface="长城粗行楷体" pitchFamily="1" charset="-122"/>
            </a:endParaRPr>
          </a:p>
          <a:p>
            <a:pPr lvl="0">
              <a:buNone/>
            </a:pPr>
            <a:r>
              <a:rPr lang="zh-CN" altLang="en-US" b="1">
                <a:latin typeface="长城粗行楷体" pitchFamily="1" charset="-122"/>
                <a:ea typeface="长城粗行楷体" pitchFamily="1" charset="-122"/>
              </a:rPr>
              <a:t>  像距离透镜越近，像越小。成虚像时，物体</a:t>
            </a:r>
            <a:endParaRPr lang="zh-CN" altLang="en-US" b="1">
              <a:latin typeface="长城粗行楷体" pitchFamily="1" charset="-122"/>
              <a:ea typeface="长城粗行楷体" pitchFamily="1" charset="-122"/>
            </a:endParaRPr>
          </a:p>
          <a:p>
            <a:pPr lvl="0">
              <a:buNone/>
            </a:pPr>
            <a:r>
              <a:rPr lang="zh-CN" altLang="en-US" b="1">
                <a:latin typeface="长城粗行楷体" pitchFamily="1" charset="-122"/>
                <a:ea typeface="长城粗行楷体" pitchFamily="1" charset="-122"/>
              </a:rPr>
              <a:t>  距离透镜越近，像越小，物体距离透镜越远，</a:t>
            </a:r>
            <a:endParaRPr lang="zh-CN" altLang="en-US" b="1">
              <a:latin typeface="长城粗行楷体" pitchFamily="1" charset="-122"/>
              <a:ea typeface="长城粗行楷体" pitchFamily="1" charset="-122"/>
            </a:endParaRPr>
          </a:p>
          <a:p>
            <a:pPr lvl="0">
              <a:buNone/>
            </a:pPr>
            <a:r>
              <a:rPr lang="zh-CN" altLang="en-US" b="1">
                <a:latin typeface="长城粗行楷体" pitchFamily="1" charset="-122"/>
                <a:ea typeface="长城粗行楷体" pitchFamily="1" charset="-122"/>
              </a:rPr>
              <a:t>  像越大。</a:t>
            </a:r>
            <a:endParaRPr lang="zh-CN" altLang="en-US" b="1">
              <a:solidFill>
                <a:schemeClr val="tx2"/>
              </a:solidFill>
              <a:latin typeface="长城粗行楷体" pitchFamily="1" charset="-122"/>
              <a:ea typeface="长城粗行楷体" pitchFamily="1" charset="-122"/>
            </a:endParaRPr>
          </a:p>
          <a:p>
            <a:pPr lvl="0"/>
            <a:endParaRPr lang="zh-CN" altLang="en-US" b="1">
              <a:latin typeface="长城粗行楷体" pitchFamily="1" charset="-122"/>
              <a:ea typeface="长城粗行楷体" pitchFamily="1" charset="-122"/>
            </a:endParaRPr>
          </a:p>
          <a:p>
            <a:pPr lvl="0">
              <a:buNone/>
            </a:pPr>
            <a:r>
              <a:rPr lang="zh-CN" altLang="en-US" b="1"/>
              <a:t>      </a:t>
            </a:r>
            <a:endParaRPr lang="zh-CN" altLang="en-US" b="1"/>
          </a:p>
          <a:p>
            <a:pPr lvl="0">
              <a:buNone/>
            </a:pPr>
            <a:endParaRPr lang="zh-CN" altLang="en-US"/>
          </a:p>
        </p:txBody>
      </p:sp>
      <p:sp>
        <p:nvSpPr>
          <p:cNvPr id="25603" name=""/>
          <p:cNvSpPr/>
          <p:nvPr/>
        </p:nvSpPr>
        <p:spPr>
          <a:xfrm>
            <a:off x="228600" y="3429000"/>
            <a:ext cx="8686800" cy="2041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chemeClr val="tx2"/>
                </a:solidFill>
                <a:latin typeface="长城粗行楷体" pitchFamily="1" charset="-122"/>
                <a:ea typeface="长城粗行楷体" pitchFamily="1" charset="-122"/>
              </a:rPr>
              <a:t>  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（</a:t>
            </a:r>
            <a:r>
              <a:rPr lang="en-US" altLang="zh-CN" sz="3200" b="1">
                <a:latin typeface="长城粗行楷体" pitchFamily="1" charset="-122"/>
                <a:ea typeface="长城粗行楷体" pitchFamily="1" charset="-122"/>
              </a:rPr>
              <a:t>6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）：实像是实际光线交点，能够在光屏上展现，虚像是光线反向延长线交点，不能在光屏上展现。实像能够是缩小也能够是放大，虚像一定是放大。</a:t>
            </a:r>
            <a:endParaRPr lang="zh-CN" altLang="en-US" sz="3200" b="1">
              <a:latin typeface="长城粗行楷体" pitchFamily="1" charset="-122"/>
              <a:ea typeface="长城粗行楷体" pitchFamily="1" charset="-122"/>
            </a:endParaRPr>
          </a:p>
        </p:txBody>
      </p:sp>
      <p:sp>
        <p:nvSpPr>
          <p:cNvPr id="256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56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2521771-0EB3-4B6C-BA53-B8DABD66B20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5606" name="TextBox 2560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2" dur="5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5" dur="5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8" dur="5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23" dur="500" fill="hold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626" name=""/>
          <p:cNvGrpSpPr/>
          <p:nvPr/>
        </p:nvGrpSpPr>
        <p:grpSpPr>
          <a:xfrm>
            <a:off x="1014412" y="233362"/>
            <a:ext cx="4451350" cy="519112"/>
            <a:chExt cx="2804" cy="327"/>
          </a:xfrm>
        </p:grpSpPr>
        <p:sp>
          <p:nvSpPr>
            <p:cNvPr id="26627" name=""/>
            <p:cNvSpPr/>
            <p:nvPr/>
          </p:nvSpPr>
          <p:spPr>
            <a:xfrm>
              <a:off x="0" y="0"/>
              <a:ext cx="2804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zh-CN" altLang="en-US" sz="2800" b="1">
                  <a:solidFill>
                    <a:srgbClr val="FFFF00"/>
                  </a:solidFill>
                  <a:latin typeface="Tahoma" pitchFamily="34" charset="0"/>
                  <a:ea typeface="方正水柱简体" pitchFamily="2" charset="-122"/>
                </a:rPr>
                <a:t>第三章　透镜及其应用复习</a:t>
              </a:r>
              <a:endParaRPr lang="zh-CN" altLang="en-US" sz="2800" b="1">
                <a:solidFill>
                  <a:srgbClr val="FFFF00"/>
                </a:solidFill>
                <a:latin typeface="Tahoma" pitchFamily="34" charset="0"/>
                <a:ea typeface="方正水柱简体" pitchFamily="2" charset="-122"/>
              </a:endParaRPr>
            </a:p>
          </p:txBody>
        </p:sp>
        <p:cxnSp>
          <p:nvCxnSpPr>
            <p:cNvPr id="26628" name=""/>
            <p:cNvCxnSpPr/>
            <p:nvPr/>
          </p:nvCxnSpPr>
          <p:spPr>
            <a:xfrm>
              <a:off x="64" y="308"/>
              <a:ext cx="2222" cy="0"/>
            </a:xfrm>
            <a:prstGeom prst="line">
              <a:avLst/>
            </a:prstGeom>
            <a:noFill/>
            <a:ln w="22225">
              <a:solidFill>
                <a:srgbClr val="FF0000"/>
              </a:solidFill>
              <a:miter lim="800000"/>
            </a:ln>
          </p:spPr>
        </p:cxnSp>
      </p:grpSp>
      <p:pic>
        <p:nvPicPr>
          <p:cNvPr id="26629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260350"/>
            <a:ext cx="498289" cy="498289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6630" name=""/>
          <p:cNvSpPr/>
          <p:nvPr/>
        </p:nvSpPr>
        <p:spPr>
          <a:xfrm>
            <a:off x="2484438" y="981075"/>
            <a:ext cx="34480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chemeClr val="folHlink"/>
                </a:solidFill>
                <a:hlinkClick r:id="rId3"/>
              </a:rPr>
              <a:t>凸透镜成像规律</a:t>
            </a:r>
            <a:endParaRPr lang="zh-CN" altLang="en-US" sz="3200" b="1">
              <a:solidFill>
                <a:schemeClr val="folHlink"/>
              </a:solidFill>
            </a:endParaRPr>
          </a:p>
        </p:txBody>
      </p:sp>
      <p:graphicFrame>
        <p:nvGraphicFramePr>
          <p:cNvPr id="26631" name=""/>
          <p:cNvGraphicFramePr>
            <a:graphicFrameLocks noGrp="1"/>
          </p:cNvGraphicFramePr>
          <p:nvPr/>
        </p:nvGraphicFramePr>
        <p:xfrm>
          <a:off x="323850" y="1844675"/>
          <a:ext cx="8640762" cy="4037330"/>
        </p:xfrm>
        <a:graphic>
          <a:graphicData uri="http://schemas.openxmlformats.org/drawingml/2006/table">
            <a:tbl>
              <a:tblPr/>
              <a:tblGrid>
                <a:gridCol w="1655762"/>
                <a:gridCol w="1284288"/>
                <a:gridCol w="1182688"/>
                <a:gridCol w="1228725"/>
                <a:gridCol w="1633538"/>
                <a:gridCol w="1655762"/>
              </a:tblGrid>
              <a:tr h="457200">
                <a:tc rowSpan="2"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物距（</a:t>
                      </a:r>
                      <a:r>
                        <a:rPr lang="en-US" altLang="zh-CN" b="1"/>
                        <a:t>u</a:t>
                      </a:r>
                      <a:r>
                        <a:rPr lang="zh-CN" altLang="en-US" b="1"/>
                        <a:t>）</a:t>
                      </a:r>
                      <a:endParaRPr lang="zh-CN" altLang="en-US" b="1"/>
                    </a:p>
                  </a:txBody>
                  <a:tcPr>
                    <a:lnL w="12700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gridSpan="4"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r>
                        <a:t>像性质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 rowSpan="2"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应用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 cap="sq">
                      <a:solidFill>
                        <a:schemeClr val="tx1"/>
                      </a:solidFill>
                      <a:miter lim="800000"/>
                    </a:lnR>
                    <a:lnT w="12700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94456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400" b="1"/>
                        <a:t>倒立或正立</a:t>
                      </a:r>
                      <a:endParaRPr lang="zh-CN" altLang="en-US" sz="24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400" b="1"/>
                        <a:t>放大或缩小</a:t>
                      </a:r>
                      <a:endParaRPr lang="zh-CN" altLang="en-US" sz="24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2400" b="1"/>
                        <a:t>实像或虚像</a:t>
                      </a:r>
                      <a:endParaRPr lang="zh-CN" altLang="en-US" sz="2400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像距（ </a:t>
                      </a:r>
                      <a:r>
                        <a:rPr lang="en-US" altLang="zh-CN" b="1"/>
                        <a:t>v</a:t>
                      </a:r>
                      <a:r>
                        <a:rPr lang="zh-CN" altLang="en-US" b="1"/>
                        <a:t>）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 cap="sq">
                      <a:solidFill>
                        <a:schemeClr val="tx1"/>
                      </a:solidFill>
                      <a:miter lim="800000"/>
                    </a:lnR>
                    <a:lnB w="12700">
                      <a:miter lim="800000"/>
                    </a:lnB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sz="2400" b="1"/>
                        <a:t>u</a:t>
                      </a:r>
                      <a:r>
                        <a:rPr lang="zh-CN" altLang="en-US" b="1"/>
                        <a:t>＞</a:t>
                      </a:r>
                      <a:r>
                        <a:rPr lang="en-US" altLang="zh-CN" sz="2400" b="1"/>
                        <a:t>2f</a:t>
                      </a:r>
                      <a:endParaRPr lang="en-US" altLang="zh-CN" b="1"/>
                    </a:p>
                  </a:txBody>
                  <a:tcPr>
                    <a:lnL w="12700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倒立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缩小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实像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/>
                        <a:t>f</a:t>
                      </a:r>
                      <a:r>
                        <a:rPr lang="zh-CN" altLang="en-US" b="1"/>
                        <a:t>＜</a:t>
                      </a:r>
                      <a:r>
                        <a:rPr lang="en-US" altLang="zh-CN" b="1"/>
                        <a:t>v</a:t>
                      </a:r>
                      <a:r>
                        <a:rPr lang="zh-CN" altLang="en-US" b="1"/>
                        <a:t>＜</a:t>
                      </a:r>
                      <a:r>
                        <a:rPr lang="en-US" altLang="zh-CN" b="1"/>
                        <a:t>2f</a:t>
                      </a:r>
                      <a:endParaRPr lang="en-US" altLang="zh-CN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r>
                        <a:t>摄影机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519112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/>
                        <a:t>u</a:t>
                      </a:r>
                      <a:r>
                        <a:rPr lang="zh-CN" altLang="en-US" b="1"/>
                        <a:t>＝</a:t>
                      </a:r>
                      <a:r>
                        <a:rPr lang="en-US" altLang="zh-CN" b="1"/>
                        <a:t>2f</a:t>
                      </a:r>
                      <a:endParaRPr lang="en-US" altLang="zh-CN" b="1"/>
                    </a:p>
                  </a:txBody>
                  <a:tcPr>
                    <a:lnL w="12700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倒立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等大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实像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/>
                        <a:t>v</a:t>
                      </a:r>
                      <a:r>
                        <a:rPr lang="zh-CN" altLang="en-US" b="1"/>
                        <a:t>＝</a:t>
                      </a:r>
                      <a:r>
                        <a:rPr lang="en-US" altLang="zh-CN" b="1"/>
                        <a:t>2f</a:t>
                      </a:r>
                      <a:endParaRPr lang="en-US" altLang="zh-CN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/>
                        <a:t>f</a:t>
                      </a:r>
                      <a:r>
                        <a:rPr lang="zh-CN" altLang="en-US" b="1"/>
                        <a:t>＜</a:t>
                      </a:r>
                      <a:r>
                        <a:rPr lang="en-US" altLang="zh-CN" b="1"/>
                        <a:t>u</a:t>
                      </a:r>
                      <a:r>
                        <a:rPr lang="zh-CN" altLang="en-US" b="1"/>
                        <a:t>＜</a:t>
                      </a:r>
                      <a:r>
                        <a:rPr lang="en-US" altLang="zh-CN" b="1"/>
                        <a:t>2f</a:t>
                      </a:r>
                      <a:endParaRPr lang="en-US" altLang="zh-CN" b="1"/>
                    </a:p>
                  </a:txBody>
                  <a:tcPr>
                    <a:lnL w="12700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倒立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放大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实像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/>
                        <a:t>v</a:t>
                      </a:r>
                      <a:r>
                        <a:rPr lang="zh-CN" altLang="en-US" b="1"/>
                        <a:t>＞</a:t>
                      </a:r>
                      <a:r>
                        <a:rPr lang="en-US" altLang="zh-CN" b="1"/>
                        <a:t>2f</a:t>
                      </a:r>
                      <a:endParaRPr lang="en-US" altLang="zh-CN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投影仪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561975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/>
                        <a:t>u</a:t>
                      </a:r>
                      <a:r>
                        <a:rPr lang="zh-CN" altLang="en-US" b="1"/>
                        <a:t>＝</a:t>
                      </a:r>
                      <a:r>
                        <a:rPr lang="en-US" altLang="zh-CN" b="1"/>
                        <a:t>f</a:t>
                      </a:r>
                      <a:endParaRPr lang="en-US" altLang="zh-CN" b="1"/>
                    </a:p>
                  </a:txBody>
                  <a:tcPr>
                    <a:lnL w="12700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gridSpan="4"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不成像、得到一束平行光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探照灯</a:t>
                      </a:r>
                      <a:endParaRPr lang="en-US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517525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en-US" altLang="zh-CN" b="1"/>
                        <a:t>u</a:t>
                      </a:r>
                      <a:r>
                        <a:rPr lang="zh-CN" altLang="en-US" b="1"/>
                        <a:t>＜</a:t>
                      </a:r>
                      <a:r>
                        <a:rPr lang="en-US" altLang="zh-CN" b="1"/>
                        <a:t>f</a:t>
                      </a:r>
                      <a:endParaRPr lang="en-US" altLang="zh-CN" b="1"/>
                    </a:p>
                  </a:txBody>
                  <a:tcPr>
                    <a:lnL w="12700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正立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放大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虚像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Char char="l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chemeClr val="bg2"/>
                            </a:outerShdw>
                          </a:effectLst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b="1"/>
                        <a:t>放大镜</a:t>
                      </a:r>
                      <a:endParaRPr lang="zh-CN" altLang="en-US" b="1"/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663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663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249EF55-B0BB-4B6F-9B3A-63D67297BA0E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26634" name="TextBox 2663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 additive="base">
                                        <p:cTn id="7" dur="2000" fill="hold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">
            <a:hlinkClick action="ppaction://noaction" tooltip="凸透镜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0325" y="1138238"/>
            <a:ext cx="2765255" cy="1034681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51" name="">
            <a:hlinkClick action="ppaction://noaction" tooltip="凸透镜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0325" y="2212975"/>
            <a:ext cx="2783533" cy="104152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52" name="">
            <a:hlinkClick action="ppaction://noaction" tooltip="凸透镜"/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0325" y="3289300"/>
            <a:ext cx="2771609" cy="1037059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7653" name="">
            <a:hlinkClick action="ppaction://noaction" tooltip="凸透镜"/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26988" y="5453062"/>
            <a:ext cx="2801997" cy="1082276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27654" name="">
            <a:hlinkClick action="ppaction://noaction" tooltip="凸透镜"/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31750" y="4368800"/>
            <a:ext cx="2813057" cy="1069884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27655" name=""/>
          <p:cNvSpPr/>
          <p:nvPr/>
        </p:nvSpPr>
        <p:spPr>
          <a:xfrm>
            <a:off x="3362325" y="1214438"/>
            <a:ext cx="9017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800" b="1"/>
              <a:t>物距</a:t>
            </a:r>
            <a:endParaRPr lang="zh-CN" altLang="en-US" sz="2800" b="1"/>
          </a:p>
          <a:p>
            <a:pPr lvl="0" algn="ctr"/>
            <a:r>
              <a:rPr lang="en-US" altLang="zh-CN" sz="2800" b="1"/>
              <a:t>(u)</a:t>
            </a:r>
            <a:endParaRPr lang="en-US" altLang="zh-CN" sz="2800" b="1"/>
          </a:p>
        </p:txBody>
      </p:sp>
      <p:grpSp>
        <p:nvGrpSpPr>
          <p:cNvPr id="27656" name=""/>
          <p:cNvGrpSpPr/>
          <p:nvPr/>
        </p:nvGrpSpPr>
        <p:grpSpPr>
          <a:xfrm>
            <a:off x="3184525" y="1082675"/>
            <a:ext cx="5664200" cy="5589588"/>
            <a:chExt cx="3568" cy="3521"/>
          </a:xfrm>
        </p:grpSpPr>
        <p:sp>
          <p:nvSpPr>
            <p:cNvPr id="27657" name=""/>
            <p:cNvSpPr/>
            <p:nvPr/>
          </p:nvSpPr>
          <p:spPr>
            <a:xfrm>
              <a:off x="10" y="0"/>
              <a:ext cx="3534" cy="3521"/>
            </a:xfrm>
            <a:prstGeom prst="rect">
              <a:avLst/>
            </a:prstGeom>
            <a:noFill/>
            <a:ln w="76200">
              <a:pattFill prst="sphere">
                <a:fgClr>
                  <a:schemeClr val="accent2"/>
                </a:fgClr>
                <a:bgClr>
                  <a:srgbClr val="FFFFFF"/>
                </a:bgClr>
              </a:pattFill>
              <a:miter lim="800000"/>
            </a:ln>
          </p:spPr>
          <p:txBody>
            <a:bodyPr wrap="none" anchor="ctr" anchorCtr="0"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800" b="1"/>
            </a:p>
          </p:txBody>
        </p:sp>
        <p:grpSp>
          <p:nvGrpSpPr>
            <p:cNvPr id="27658" name=""/>
            <p:cNvGrpSpPr/>
            <p:nvPr/>
          </p:nvGrpSpPr>
          <p:grpSpPr>
            <a:xfrm>
              <a:off x="0" y="22"/>
              <a:ext cx="3568" cy="3488"/>
              <a:chExt cx="3568" cy="3488"/>
            </a:xfrm>
          </p:grpSpPr>
          <p:grpSp>
            <p:nvGrpSpPr>
              <p:cNvPr id="27659" name=""/>
              <p:cNvGrpSpPr/>
              <p:nvPr/>
            </p:nvGrpSpPr>
            <p:grpSpPr>
              <a:xfrm>
                <a:off x="0" y="688"/>
                <a:ext cx="3568" cy="2256"/>
                <a:chExt cx="3568" cy="2256"/>
              </a:xfrm>
            </p:grpSpPr>
            <p:cxnSp>
              <p:nvCxnSpPr>
                <p:cNvPr id="27660" name=""/>
                <p:cNvCxnSpPr/>
                <p:nvPr/>
              </p:nvCxnSpPr>
              <p:spPr>
                <a:xfrm>
                  <a:off x="0" y="0"/>
                  <a:ext cx="3545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7661" name=""/>
                <p:cNvCxnSpPr/>
                <p:nvPr/>
              </p:nvCxnSpPr>
              <p:spPr>
                <a:xfrm>
                  <a:off x="12" y="2256"/>
                  <a:ext cx="3545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7662" name=""/>
                <p:cNvCxnSpPr/>
                <p:nvPr/>
              </p:nvCxnSpPr>
              <p:spPr>
                <a:xfrm>
                  <a:off x="1" y="1700"/>
                  <a:ext cx="3545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7663" name=""/>
                <p:cNvCxnSpPr/>
                <p:nvPr/>
              </p:nvCxnSpPr>
              <p:spPr>
                <a:xfrm>
                  <a:off x="23" y="1134"/>
                  <a:ext cx="3545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7664" name=""/>
                <p:cNvCxnSpPr/>
                <p:nvPr/>
              </p:nvCxnSpPr>
              <p:spPr>
                <a:xfrm>
                  <a:off x="12" y="544"/>
                  <a:ext cx="3545" cy="0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  <p:cxnSp>
            <p:nvCxnSpPr>
              <p:cNvPr id="27665" name=""/>
              <p:cNvCxnSpPr/>
              <p:nvPr/>
            </p:nvCxnSpPr>
            <p:spPr>
              <a:xfrm>
                <a:off x="824" y="344"/>
                <a:ext cx="2712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</p:spPr>
          </p:cxnSp>
          <p:grpSp>
            <p:nvGrpSpPr>
              <p:cNvPr id="27666" name=""/>
              <p:cNvGrpSpPr/>
              <p:nvPr/>
            </p:nvGrpSpPr>
            <p:grpSpPr>
              <a:xfrm>
                <a:off x="813" y="0"/>
                <a:ext cx="1878" cy="3488"/>
                <a:chExt cx="1878" cy="3488"/>
              </a:xfrm>
            </p:grpSpPr>
            <p:cxnSp>
              <p:nvCxnSpPr>
                <p:cNvPr id="27667" name=""/>
                <p:cNvCxnSpPr/>
                <p:nvPr/>
              </p:nvCxnSpPr>
              <p:spPr>
                <a:xfrm flipH="1">
                  <a:off x="0" y="0"/>
                  <a:ext cx="0" cy="3477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7668" name=""/>
                <p:cNvCxnSpPr/>
                <p:nvPr/>
              </p:nvCxnSpPr>
              <p:spPr>
                <a:xfrm flipH="1">
                  <a:off x="1222" y="344"/>
                  <a:ext cx="0" cy="3144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7669" name=""/>
                <p:cNvCxnSpPr/>
                <p:nvPr/>
              </p:nvCxnSpPr>
              <p:spPr>
                <a:xfrm flipH="1">
                  <a:off x="1878" y="344"/>
                  <a:ext cx="0" cy="3144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  <p:cxnSp>
              <p:nvCxnSpPr>
                <p:cNvPr id="27670" name=""/>
                <p:cNvCxnSpPr/>
                <p:nvPr/>
              </p:nvCxnSpPr>
              <p:spPr>
                <a:xfrm flipH="1">
                  <a:off x="611" y="344"/>
                  <a:ext cx="0" cy="3144"/>
                </a:xfrm>
                <a:prstGeom prst="line">
                  <a:avLst/>
                </a:prstGeom>
                <a:noFill/>
                <a:ln>
                  <a:solidFill>
                    <a:schemeClr val="tx1"/>
                  </a:solidFill>
                  <a:miter lim="800000"/>
                </a:ln>
              </p:spPr>
            </p:cxnSp>
          </p:grpSp>
        </p:grpSp>
      </p:grpSp>
      <p:sp>
        <p:nvSpPr>
          <p:cNvPr id="27671" name=""/>
          <p:cNvSpPr/>
          <p:nvPr/>
        </p:nvSpPr>
        <p:spPr>
          <a:xfrm>
            <a:off x="5632450" y="1169988"/>
            <a:ext cx="161131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像性质</a:t>
            </a:r>
            <a:endParaRPr lang="zh-CN" altLang="en-US" sz="2800" b="1"/>
          </a:p>
        </p:txBody>
      </p:sp>
      <p:sp>
        <p:nvSpPr>
          <p:cNvPr id="27672" name=""/>
          <p:cNvSpPr/>
          <p:nvPr/>
        </p:nvSpPr>
        <p:spPr>
          <a:xfrm>
            <a:off x="4556125" y="1646238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大小</a:t>
            </a:r>
            <a:endParaRPr lang="zh-CN" altLang="en-US" sz="2800" b="1"/>
          </a:p>
        </p:txBody>
      </p:sp>
      <p:sp>
        <p:nvSpPr>
          <p:cNvPr id="27673" name=""/>
          <p:cNvSpPr/>
          <p:nvPr/>
        </p:nvSpPr>
        <p:spPr>
          <a:xfrm>
            <a:off x="5526088" y="1647825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正倒</a:t>
            </a:r>
            <a:endParaRPr lang="zh-CN" altLang="en-US" sz="2800" b="1"/>
          </a:p>
        </p:txBody>
      </p:sp>
      <p:sp>
        <p:nvSpPr>
          <p:cNvPr id="27674" name=""/>
          <p:cNvSpPr/>
          <p:nvPr/>
        </p:nvSpPr>
        <p:spPr>
          <a:xfrm>
            <a:off x="6497638" y="1663700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虚实</a:t>
            </a:r>
            <a:endParaRPr lang="zh-CN" altLang="en-US" sz="2800" b="1"/>
          </a:p>
        </p:txBody>
      </p:sp>
      <p:sp>
        <p:nvSpPr>
          <p:cNvPr id="27675" name=""/>
          <p:cNvSpPr/>
          <p:nvPr/>
        </p:nvSpPr>
        <p:spPr>
          <a:xfrm>
            <a:off x="7591425" y="1703388"/>
            <a:ext cx="130968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像距</a:t>
            </a:r>
            <a:r>
              <a:rPr lang="en-US" altLang="zh-CN" sz="2800" b="1"/>
              <a:t>(v)</a:t>
            </a:r>
            <a:endParaRPr lang="en-US" altLang="zh-CN" sz="2800" b="1"/>
          </a:p>
        </p:txBody>
      </p:sp>
      <p:sp>
        <p:nvSpPr>
          <p:cNvPr id="27676" name=""/>
          <p:cNvSpPr/>
          <p:nvPr/>
        </p:nvSpPr>
        <p:spPr>
          <a:xfrm>
            <a:off x="3444875" y="2392362"/>
            <a:ext cx="8826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u&gt;2f</a:t>
            </a:r>
            <a:endParaRPr lang="en-US" altLang="zh-CN" sz="2800" b="1"/>
          </a:p>
        </p:txBody>
      </p:sp>
      <p:sp>
        <p:nvSpPr>
          <p:cNvPr id="27677" name=""/>
          <p:cNvSpPr/>
          <p:nvPr/>
        </p:nvSpPr>
        <p:spPr>
          <a:xfrm>
            <a:off x="3462338" y="3290888"/>
            <a:ext cx="8826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u=2f</a:t>
            </a:r>
            <a:endParaRPr lang="en-US" altLang="zh-CN" sz="2800" b="1"/>
          </a:p>
        </p:txBody>
      </p:sp>
      <p:sp>
        <p:nvSpPr>
          <p:cNvPr id="27678" name=""/>
          <p:cNvSpPr/>
          <p:nvPr/>
        </p:nvSpPr>
        <p:spPr>
          <a:xfrm>
            <a:off x="3322638" y="4191000"/>
            <a:ext cx="120491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2f&gt;u&gt;f</a:t>
            </a:r>
            <a:endParaRPr lang="en-US" altLang="zh-CN" sz="2800" b="1"/>
          </a:p>
        </p:txBody>
      </p:sp>
      <p:sp>
        <p:nvSpPr>
          <p:cNvPr id="27679" name=""/>
          <p:cNvSpPr/>
          <p:nvPr/>
        </p:nvSpPr>
        <p:spPr>
          <a:xfrm>
            <a:off x="3497262" y="5108575"/>
            <a:ext cx="7048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u=f</a:t>
            </a:r>
            <a:endParaRPr lang="en-US" altLang="zh-CN" sz="2800" b="1"/>
          </a:p>
        </p:txBody>
      </p:sp>
      <p:sp>
        <p:nvSpPr>
          <p:cNvPr id="27680" name=""/>
          <p:cNvSpPr/>
          <p:nvPr/>
        </p:nvSpPr>
        <p:spPr>
          <a:xfrm>
            <a:off x="3497262" y="5937250"/>
            <a:ext cx="7048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u&lt;f</a:t>
            </a:r>
            <a:endParaRPr lang="en-US" altLang="zh-CN" sz="2800" b="1"/>
          </a:p>
        </p:txBody>
      </p:sp>
      <p:sp>
        <p:nvSpPr>
          <p:cNvPr id="27681" name=""/>
          <p:cNvSpPr/>
          <p:nvPr/>
        </p:nvSpPr>
        <p:spPr>
          <a:xfrm>
            <a:off x="4556125" y="2370138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缩小</a:t>
            </a:r>
            <a:endParaRPr lang="zh-CN" altLang="en-US" sz="2800" b="1"/>
          </a:p>
        </p:txBody>
      </p:sp>
      <p:sp>
        <p:nvSpPr>
          <p:cNvPr id="27682" name=""/>
          <p:cNvSpPr/>
          <p:nvPr/>
        </p:nvSpPr>
        <p:spPr>
          <a:xfrm>
            <a:off x="5508625" y="2352675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倒立</a:t>
            </a:r>
            <a:endParaRPr lang="zh-CN" altLang="en-US" sz="2800" b="1"/>
          </a:p>
        </p:txBody>
      </p:sp>
      <p:sp>
        <p:nvSpPr>
          <p:cNvPr id="27683" name=""/>
          <p:cNvSpPr/>
          <p:nvPr/>
        </p:nvSpPr>
        <p:spPr>
          <a:xfrm>
            <a:off x="6532562" y="2335212"/>
            <a:ext cx="5429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实</a:t>
            </a:r>
            <a:endParaRPr lang="zh-CN" altLang="en-US" sz="2800" b="1"/>
          </a:p>
        </p:txBody>
      </p:sp>
      <p:sp>
        <p:nvSpPr>
          <p:cNvPr id="27684" name=""/>
          <p:cNvSpPr/>
          <p:nvPr/>
        </p:nvSpPr>
        <p:spPr>
          <a:xfrm>
            <a:off x="7519988" y="2392362"/>
            <a:ext cx="118427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f&lt;v&lt;2f</a:t>
            </a:r>
            <a:endParaRPr lang="en-US" altLang="zh-CN" sz="2800" b="1"/>
          </a:p>
        </p:txBody>
      </p:sp>
      <p:sp>
        <p:nvSpPr>
          <p:cNvPr id="27685" name=""/>
          <p:cNvSpPr/>
          <p:nvPr/>
        </p:nvSpPr>
        <p:spPr>
          <a:xfrm>
            <a:off x="4573588" y="3305175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等大</a:t>
            </a:r>
            <a:endParaRPr lang="zh-CN" altLang="en-US" sz="2800" b="1"/>
          </a:p>
        </p:txBody>
      </p:sp>
      <p:sp>
        <p:nvSpPr>
          <p:cNvPr id="27686" name=""/>
          <p:cNvSpPr/>
          <p:nvPr/>
        </p:nvSpPr>
        <p:spPr>
          <a:xfrm>
            <a:off x="5526088" y="3286125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倒立</a:t>
            </a:r>
            <a:endParaRPr lang="zh-CN" altLang="en-US" sz="2800" b="1"/>
          </a:p>
        </p:txBody>
      </p:sp>
      <p:sp>
        <p:nvSpPr>
          <p:cNvPr id="27687" name=""/>
          <p:cNvSpPr/>
          <p:nvPr/>
        </p:nvSpPr>
        <p:spPr>
          <a:xfrm>
            <a:off x="6567488" y="3268662"/>
            <a:ext cx="5429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实</a:t>
            </a:r>
            <a:endParaRPr lang="zh-CN" altLang="en-US" sz="2800" b="1"/>
          </a:p>
        </p:txBody>
      </p:sp>
      <p:sp>
        <p:nvSpPr>
          <p:cNvPr id="27688" name=""/>
          <p:cNvSpPr/>
          <p:nvPr/>
        </p:nvSpPr>
        <p:spPr>
          <a:xfrm>
            <a:off x="7554912" y="3238500"/>
            <a:ext cx="86201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v=2f</a:t>
            </a:r>
            <a:endParaRPr lang="en-US" altLang="zh-CN" sz="2800" b="1"/>
          </a:p>
        </p:txBody>
      </p:sp>
      <p:sp>
        <p:nvSpPr>
          <p:cNvPr id="27689" name=""/>
          <p:cNvSpPr/>
          <p:nvPr/>
        </p:nvSpPr>
        <p:spPr>
          <a:xfrm>
            <a:off x="4573588" y="4151312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放大</a:t>
            </a:r>
            <a:endParaRPr lang="zh-CN" altLang="en-US" sz="2800" b="1"/>
          </a:p>
        </p:txBody>
      </p:sp>
      <p:sp>
        <p:nvSpPr>
          <p:cNvPr id="27690" name=""/>
          <p:cNvSpPr/>
          <p:nvPr/>
        </p:nvSpPr>
        <p:spPr>
          <a:xfrm>
            <a:off x="5545138" y="4186238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倒立</a:t>
            </a:r>
            <a:endParaRPr lang="zh-CN" altLang="en-US" sz="2800" b="1"/>
          </a:p>
        </p:txBody>
      </p:sp>
      <p:sp>
        <p:nvSpPr>
          <p:cNvPr id="27691" name=""/>
          <p:cNvSpPr/>
          <p:nvPr/>
        </p:nvSpPr>
        <p:spPr>
          <a:xfrm>
            <a:off x="6584950" y="4098925"/>
            <a:ext cx="5429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实</a:t>
            </a:r>
            <a:endParaRPr lang="zh-CN" altLang="en-US" sz="2800" b="1"/>
          </a:p>
        </p:txBody>
      </p:sp>
      <p:sp>
        <p:nvSpPr>
          <p:cNvPr id="27692" name=""/>
          <p:cNvSpPr/>
          <p:nvPr/>
        </p:nvSpPr>
        <p:spPr>
          <a:xfrm>
            <a:off x="7591425" y="4173538"/>
            <a:ext cx="86201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/>
              <a:t>v&gt;2f</a:t>
            </a:r>
            <a:endParaRPr lang="en-US" altLang="zh-CN" sz="2800" b="1"/>
          </a:p>
        </p:txBody>
      </p:sp>
      <p:sp>
        <p:nvSpPr>
          <p:cNvPr id="27693" name=""/>
          <p:cNvSpPr/>
          <p:nvPr/>
        </p:nvSpPr>
        <p:spPr>
          <a:xfrm>
            <a:off x="4416425" y="5121275"/>
            <a:ext cx="10953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/>
              <a:t>不成像</a:t>
            </a:r>
            <a:endParaRPr lang="zh-CN" altLang="en-US" b="1"/>
          </a:p>
        </p:txBody>
      </p:sp>
      <p:sp>
        <p:nvSpPr>
          <p:cNvPr id="27694" name=""/>
          <p:cNvSpPr/>
          <p:nvPr/>
        </p:nvSpPr>
        <p:spPr>
          <a:xfrm>
            <a:off x="4556125" y="5895975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放大</a:t>
            </a:r>
            <a:endParaRPr lang="zh-CN" altLang="en-US" sz="2800" b="1"/>
          </a:p>
        </p:txBody>
      </p:sp>
      <p:sp>
        <p:nvSpPr>
          <p:cNvPr id="27695" name=""/>
          <p:cNvSpPr/>
          <p:nvPr/>
        </p:nvSpPr>
        <p:spPr>
          <a:xfrm>
            <a:off x="5580062" y="5913438"/>
            <a:ext cx="9017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正立</a:t>
            </a:r>
            <a:endParaRPr lang="zh-CN" altLang="en-US" sz="2800" b="1"/>
          </a:p>
        </p:txBody>
      </p:sp>
      <p:sp>
        <p:nvSpPr>
          <p:cNvPr id="27696" name=""/>
          <p:cNvSpPr/>
          <p:nvPr/>
        </p:nvSpPr>
        <p:spPr>
          <a:xfrm>
            <a:off x="6672262" y="5895975"/>
            <a:ext cx="5429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/>
              <a:t>虚</a:t>
            </a:r>
            <a:endParaRPr lang="zh-CN" altLang="en-US" sz="2800" b="1"/>
          </a:p>
        </p:txBody>
      </p:sp>
      <p:sp>
        <p:nvSpPr>
          <p:cNvPr id="27697" name=""/>
          <p:cNvSpPr/>
          <p:nvPr/>
        </p:nvSpPr>
        <p:spPr>
          <a:xfrm>
            <a:off x="7416800" y="5810250"/>
            <a:ext cx="1416050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ym typeface="Symbol" pitchFamily="18" charset="2"/>
              </a:rPr>
              <a:t>与物同侧</a:t>
            </a:r>
            <a:endParaRPr lang="zh-CN" altLang="en-US" b="1">
              <a:sym typeface="Symbol" pitchFamily="18" charset="2"/>
            </a:endParaRPr>
          </a:p>
          <a:p>
            <a:pPr lvl="0"/>
            <a:r>
              <a:rPr lang="zh-CN" altLang="en-US" b="1">
                <a:sym typeface="Symbol" pitchFamily="18" charset="2"/>
              </a:rPr>
              <a:t>   </a:t>
            </a:r>
            <a:r>
              <a:rPr lang="en-US" altLang="zh-CN" b="1">
                <a:sym typeface="Symbol" pitchFamily="18" charset="2"/>
              </a:rPr>
              <a:t>----0</a:t>
            </a:r>
            <a:endParaRPr lang="en-US" altLang="zh-CN" b="1"/>
          </a:p>
        </p:txBody>
      </p:sp>
      <p:sp>
        <p:nvSpPr>
          <p:cNvPr id="27698" name=""/>
          <p:cNvSpPr/>
          <p:nvPr/>
        </p:nvSpPr>
        <p:spPr>
          <a:xfrm>
            <a:off x="1463675" y="77788"/>
            <a:ext cx="6157912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600" b="1">
                <a:solidFill>
                  <a:srgbClr val="FF0066"/>
                </a:solidFill>
                <a:latin typeface="隶书" pitchFamily="1" charset="-122"/>
                <a:ea typeface="隶书" pitchFamily="1" charset="-122"/>
              </a:rPr>
              <a:t>凸  透  镜  成  像  规  律</a:t>
            </a:r>
            <a:endParaRPr lang="zh-CN" altLang="en-US" sz="3600" b="1">
              <a:solidFill>
                <a:srgbClr val="FF0066"/>
              </a:solidFill>
              <a:latin typeface="隶书" pitchFamily="1" charset="-122"/>
              <a:ea typeface="隶书" pitchFamily="1" charset="-122"/>
            </a:endParaRPr>
          </a:p>
        </p:txBody>
      </p:sp>
      <p:sp>
        <p:nvSpPr>
          <p:cNvPr id="2769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770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C4349CB-E4CE-44F6-B108-9166386333FA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7701" name="TextBox 2770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2" dur="500" fill="hold"/>
                                        <p:tgtEl>
                                          <p:spTgt spid="276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7" dur="500" fill="hold"/>
                                        <p:tgtEl>
                                          <p:spTgt spid="27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2" dur="500" fill="hold"/>
                                        <p:tgtEl>
                                          <p:spTgt spid="27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7" dur="500" fill="hold"/>
                                        <p:tgtEl>
                                          <p:spTgt spid="27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32" dur="500" fill="hold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37" dur="500" fill="hold"/>
                                        <p:tgtEl>
                                          <p:spTgt spid="27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42" dur="500" fill="hold"/>
                                        <p:tgtEl>
                                          <p:spTgt spid="276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47" dur="500" fill="hold"/>
                                        <p:tgtEl>
                                          <p:spTgt spid="27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52" dur="500" fill="hold"/>
                                        <p:tgtEl>
                                          <p:spTgt spid="276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57" dur="500" fill="hold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32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62" dur="500" fill="hold"/>
                                        <p:tgtEl>
                                          <p:spTgt spid="276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32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67" dur="500" fill="hold"/>
                                        <p:tgtEl>
                                          <p:spTgt spid="27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2" dur="500" fill="hold"/>
                                        <p:tgtEl>
                                          <p:spTgt spid="27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7" dur="500" fill="hold"/>
                                        <p:tgtEl>
                                          <p:spTgt spid="276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82" dur="500" fill="hold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87" dur="500" fill="hold"/>
                                        <p:tgtEl>
                                          <p:spTgt spid="27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92" dur="500" fill="hold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97" dur="500" fill="hold"/>
                                        <p:tgtEl>
                                          <p:spTgt spid="276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32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02" dur="500" fill="hold"/>
                                        <p:tgtEl>
                                          <p:spTgt spid="276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4" presetClass="entr" presetSubtype="32" dur="500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07" dur="500" fill="hold"/>
                                        <p:tgtEl>
                                          <p:spTgt spid="276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4" presetClass="entr" presetSubtype="32" dur="500" fill="hold" grpId="1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12" dur="500" fill="hold"/>
                                        <p:tgtEl>
                                          <p:spTgt spid="2769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7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81" grpId="0" build="p"/>
      <p:bldP spid="27682" grpId="1" build="p"/>
      <p:bldP spid="27683" grpId="2" build="p"/>
      <p:bldP spid="27684" grpId="3" build="p"/>
      <p:bldP spid="27685" grpId="4" build="p"/>
      <p:bldP spid="27686" grpId="5" build="p"/>
      <p:bldP spid="27687" grpId="6" build="p"/>
      <p:bldP spid="27688" grpId="7" build="p"/>
      <p:bldP spid="27689" grpId="8" build="p"/>
      <p:bldP spid="27690" grpId="9" build="p"/>
      <p:bldP spid="27691" grpId="10" build="p"/>
      <p:bldP spid="27692" grpId="11" build="p"/>
      <p:bldP spid="27693" grpId="12" build="p"/>
      <p:bldP spid="27694" grpId="13" build="p"/>
      <p:bldP spid="27695" grpId="14" build="p"/>
      <p:bldP spid="27696" grpId="15" build="p"/>
      <p:bldP spid="27697" grpId="16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686816" cy="647740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8675" name=""/>
          <p:cNvSpPr/>
          <p:nvPr/>
        </p:nvSpPr>
        <p:spPr>
          <a:xfrm>
            <a:off x="611188" y="692150"/>
            <a:ext cx="6362700" cy="2286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400" b="1">
                <a:solidFill>
                  <a:srgbClr val="FF0066"/>
                </a:solidFill>
                <a:ea typeface="经典综艺体简" pitchFamily="1" charset="-122"/>
              </a:rPr>
              <a:t>记忆口诀：</a:t>
            </a:r>
            <a:endParaRPr lang="zh-CN" altLang="en-US" sz="4400" b="1">
              <a:solidFill>
                <a:srgbClr val="FF0066"/>
              </a:solidFill>
              <a:ea typeface="经典综艺体简" pitchFamily="1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4000" b="1">
                <a:solidFill>
                  <a:srgbClr val="FF0066"/>
                </a:solidFill>
              </a:rPr>
              <a:t>一焦</a:t>
            </a:r>
            <a:r>
              <a:rPr lang="zh-CN" altLang="en-US" sz="4000" b="1">
                <a:solidFill>
                  <a:schemeClr val="accent2"/>
                </a:solidFill>
              </a:rPr>
              <a:t>分虚实，</a:t>
            </a:r>
            <a:r>
              <a:rPr lang="zh-CN" altLang="en-US" sz="4000" b="1">
                <a:solidFill>
                  <a:srgbClr val="FF0066"/>
                </a:solidFill>
              </a:rPr>
              <a:t>二焦</a:t>
            </a:r>
            <a:r>
              <a:rPr lang="zh-CN" altLang="en-US" sz="4000" b="1">
                <a:solidFill>
                  <a:schemeClr val="accent2"/>
                </a:solidFill>
              </a:rPr>
              <a:t>分大小，实倒异侧，虚正同侧。</a:t>
            </a:r>
            <a:endParaRPr lang="zh-CN" altLang="en-US" sz="4000" b="1">
              <a:solidFill>
                <a:schemeClr val="accent2"/>
              </a:solidFill>
            </a:endParaRPr>
          </a:p>
        </p:txBody>
      </p:sp>
      <p:sp>
        <p:nvSpPr>
          <p:cNvPr id="28676" name=""/>
          <p:cNvSpPr/>
          <p:nvPr/>
        </p:nvSpPr>
        <p:spPr>
          <a:xfrm>
            <a:off x="539750" y="3140075"/>
            <a:ext cx="7226300" cy="2895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 b="1">
                <a:solidFill>
                  <a:srgbClr val="FF0066"/>
                </a:solidFill>
              </a:rPr>
              <a:t> 规律：</a:t>
            </a:r>
            <a:endParaRPr lang="zh-CN" altLang="en-US" sz="4000" b="1">
              <a:solidFill>
                <a:srgbClr val="FF0066"/>
              </a:solidFill>
            </a:endParaRPr>
          </a:p>
          <a:p>
            <a:pPr lvl="0"/>
            <a:r>
              <a:rPr lang="zh-CN" altLang="en-US" sz="3600" b="1">
                <a:solidFill>
                  <a:schemeClr val="accent2"/>
                </a:solidFill>
              </a:rPr>
              <a:t>      当成虚像时，物、像</a:t>
            </a:r>
            <a:endParaRPr lang="zh-CN" altLang="en-US" sz="3600" b="1">
              <a:solidFill>
                <a:schemeClr val="accent2"/>
              </a:solidFill>
            </a:endParaRPr>
          </a:p>
          <a:p>
            <a:pPr lvl="0"/>
            <a:r>
              <a:rPr lang="zh-CN" altLang="en-US" sz="3600" b="1">
                <a:solidFill>
                  <a:schemeClr val="accent2"/>
                </a:solidFill>
              </a:rPr>
              <a:t>      左右一致，上下一致。</a:t>
            </a:r>
            <a:endParaRPr lang="zh-CN" altLang="en-US" sz="3600" b="1">
              <a:solidFill>
                <a:schemeClr val="accent2"/>
              </a:solidFill>
            </a:endParaRPr>
          </a:p>
          <a:p>
            <a:pPr lvl="0"/>
            <a:r>
              <a:rPr lang="zh-CN" altLang="en-US" sz="3600" b="1">
                <a:solidFill>
                  <a:schemeClr val="accent2"/>
                </a:solidFill>
              </a:rPr>
              <a:t>      当成实像时，物、像</a:t>
            </a:r>
            <a:endParaRPr lang="zh-CN" altLang="en-US" sz="3600" b="1">
              <a:solidFill>
                <a:schemeClr val="accent2"/>
              </a:solidFill>
            </a:endParaRPr>
          </a:p>
          <a:p>
            <a:pPr lvl="0"/>
            <a:r>
              <a:rPr lang="zh-CN" altLang="en-US" sz="3600" b="1">
                <a:solidFill>
                  <a:schemeClr val="accent2"/>
                </a:solidFill>
              </a:rPr>
              <a:t>      左右相反，上下相反。</a:t>
            </a:r>
            <a:endParaRPr lang="zh-CN" altLang="en-US" sz="3600" b="1">
              <a:solidFill>
                <a:schemeClr val="accent2"/>
              </a:solidFill>
            </a:endParaRPr>
          </a:p>
        </p:txBody>
      </p:sp>
      <p:sp>
        <p:nvSpPr>
          <p:cNvPr id="2867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867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F49E80B-35AE-47D4-916D-7BDF5802C3F2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8679" name="TextBox 2867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9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951002" cy="625775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9699" name=""/>
          <p:cNvSpPr/>
          <p:nvPr/>
        </p:nvSpPr>
        <p:spPr>
          <a:xfrm>
            <a:off x="1066800" y="1655762"/>
            <a:ext cx="6858000" cy="3937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600" b="1">
                <a:solidFill>
                  <a:srgbClr val="FF0066"/>
                </a:solidFill>
              </a:rPr>
              <a:t> 结论</a:t>
            </a:r>
            <a:r>
              <a:rPr lang="en-US" altLang="zh-CN" sz="3600" b="1">
                <a:solidFill>
                  <a:srgbClr val="FF0066"/>
                </a:solidFill>
              </a:rPr>
              <a:t>1</a:t>
            </a:r>
            <a:r>
              <a:rPr lang="en-US" altLang="zh-CN" sz="3600" b="1">
                <a:solidFill>
                  <a:schemeClr val="accent2"/>
                </a:solidFill>
              </a:rPr>
              <a:t>:</a:t>
            </a:r>
            <a:r>
              <a:rPr lang="zh-CN" altLang="en-US" sz="3600" b="1">
                <a:solidFill>
                  <a:schemeClr val="accent2"/>
                </a:solidFill>
              </a:rPr>
              <a:t>当</a:t>
            </a:r>
            <a:r>
              <a:rPr lang="en-US" altLang="zh-CN" sz="3600" b="1">
                <a:solidFill>
                  <a:schemeClr val="accent2"/>
                </a:solidFill>
              </a:rPr>
              <a:t>u&gt;f</a:t>
            </a:r>
            <a:r>
              <a:rPr lang="zh-CN" altLang="en-US" sz="3600" b="1">
                <a:solidFill>
                  <a:schemeClr val="accent2"/>
                </a:solidFill>
              </a:rPr>
              <a:t>时</a:t>
            </a:r>
            <a:r>
              <a:rPr lang="en-US" altLang="zh-CN" sz="3600" b="1">
                <a:solidFill>
                  <a:schemeClr val="accent2"/>
                </a:solidFill>
              </a:rPr>
              <a:t>,</a:t>
            </a:r>
            <a:r>
              <a:rPr lang="zh-CN" altLang="en-US" sz="3600" b="1">
                <a:solidFill>
                  <a:schemeClr val="accent2"/>
                </a:solidFill>
              </a:rPr>
              <a:t>物距</a:t>
            </a:r>
            <a:r>
              <a:rPr lang="en-US" altLang="zh-CN" sz="3600" b="1">
                <a:solidFill>
                  <a:schemeClr val="accent2"/>
                </a:solidFill>
              </a:rPr>
              <a:t>u</a:t>
            </a:r>
            <a:r>
              <a:rPr lang="zh-CN" altLang="en-US" sz="3600" b="1">
                <a:solidFill>
                  <a:schemeClr val="accent2"/>
                </a:solidFill>
              </a:rPr>
              <a:t>逐步减小时</a:t>
            </a:r>
            <a:r>
              <a:rPr lang="en-US" altLang="zh-CN" sz="3600" b="1">
                <a:solidFill>
                  <a:schemeClr val="accent2"/>
                </a:solidFill>
              </a:rPr>
              <a:t>,</a:t>
            </a:r>
            <a:endParaRPr lang="en-US" altLang="zh-CN" sz="3600" b="1">
              <a:solidFill>
                <a:schemeClr val="accent2"/>
              </a:solidFill>
            </a:endParaRPr>
          </a:p>
          <a:p>
            <a:pPr lvl="0" algn="ctr"/>
            <a:r>
              <a:rPr lang="zh-CN" altLang="en-US" sz="3600" b="1">
                <a:solidFill>
                  <a:schemeClr val="accent2"/>
                </a:solidFill>
              </a:rPr>
              <a:t>像距将逐步</a:t>
            </a:r>
            <a:r>
              <a:rPr lang="en-US" altLang="zh-CN" sz="3600" b="1">
                <a:solidFill>
                  <a:schemeClr val="accent2"/>
                </a:solidFill>
              </a:rPr>
              <a:t>______,</a:t>
            </a:r>
            <a:endParaRPr lang="en-US" altLang="zh-CN" sz="3600" b="1">
              <a:solidFill>
                <a:schemeClr val="accent2"/>
              </a:solidFill>
            </a:endParaRPr>
          </a:p>
          <a:p>
            <a:pPr lvl="0" algn="ctr"/>
            <a:r>
              <a:rPr lang="en-US" altLang="zh-CN" sz="3600" b="1">
                <a:solidFill>
                  <a:schemeClr val="accent2"/>
                </a:solidFill>
              </a:rPr>
              <a:t>        </a:t>
            </a:r>
            <a:r>
              <a:rPr lang="zh-CN" altLang="en-US" sz="3600" b="1">
                <a:solidFill>
                  <a:schemeClr val="accent2"/>
                </a:solidFill>
              </a:rPr>
              <a:t>像大小将逐步</a:t>
            </a:r>
            <a:r>
              <a:rPr lang="en-US" altLang="zh-CN" sz="3600" b="1">
                <a:solidFill>
                  <a:schemeClr val="accent2"/>
                </a:solidFill>
              </a:rPr>
              <a:t>______.</a:t>
            </a:r>
            <a:endParaRPr lang="en-US" altLang="zh-CN" sz="3600" b="1">
              <a:solidFill>
                <a:schemeClr val="accent2"/>
              </a:solidFill>
            </a:endParaRPr>
          </a:p>
          <a:p>
            <a:pPr lvl="0" algn="ctr"/>
            <a:r>
              <a:rPr lang="zh-CN" altLang="en-US" sz="3600" b="1">
                <a:solidFill>
                  <a:srgbClr val="FF0066"/>
                </a:solidFill>
              </a:rPr>
              <a:t>结论</a:t>
            </a:r>
            <a:r>
              <a:rPr lang="en-US" altLang="zh-CN" sz="3600" b="1">
                <a:solidFill>
                  <a:srgbClr val="FF0066"/>
                </a:solidFill>
              </a:rPr>
              <a:t>2:</a:t>
            </a:r>
            <a:r>
              <a:rPr lang="zh-CN" altLang="en-US" sz="3600" b="1">
                <a:solidFill>
                  <a:schemeClr val="accent2"/>
                </a:solidFill>
              </a:rPr>
              <a:t>当</a:t>
            </a:r>
            <a:r>
              <a:rPr lang="en-US" altLang="zh-CN" sz="3600" b="1">
                <a:solidFill>
                  <a:schemeClr val="accent2"/>
                </a:solidFill>
              </a:rPr>
              <a:t>u&lt;f</a:t>
            </a:r>
            <a:r>
              <a:rPr lang="zh-CN" altLang="en-US" sz="3600" b="1">
                <a:solidFill>
                  <a:schemeClr val="accent2"/>
                </a:solidFill>
              </a:rPr>
              <a:t>时</a:t>
            </a:r>
            <a:r>
              <a:rPr lang="en-US" altLang="zh-CN" sz="3600" b="1">
                <a:solidFill>
                  <a:schemeClr val="accent2"/>
                </a:solidFill>
              </a:rPr>
              <a:t>,</a:t>
            </a:r>
            <a:r>
              <a:rPr lang="zh-CN" altLang="en-US" sz="3600" b="1">
                <a:solidFill>
                  <a:schemeClr val="accent2"/>
                </a:solidFill>
              </a:rPr>
              <a:t>物距</a:t>
            </a:r>
            <a:r>
              <a:rPr lang="en-US" altLang="zh-CN" sz="3600" b="1">
                <a:solidFill>
                  <a:schemeClr val="accent2"/>
                </a:solidFill>
              </a:rPr>
              <a:t>u</a:t>
            </a:r>
            <a:r>
              <a:rPr lang="zh-CN" altLang="en-US" sz="3600" b="1">
                <a:solidFill>
                  <a:schemeClr val="accent2"/>
                </a:solidFill>
              </a:rPr>
              <a:t>逐步减小时</a:t>
            </a:r>
            <a:r>
              <a:rPr lang="en-US" altLang="zh-CN" sz="3600" b="1">
                <a:solidFill>
                  <a:schemeClr val="accent2"/>
                </a:solidFill>
              </a:rPr>
              <a:t>,</a:t>
            </a:r>
            <a:endParaRPr lang="en-US" altLang="zh-CN" sz="3600" b="1">
              <a:solidFill>
                <a:schemeClr val="accent2"/>
              </a:solidFill>
            </a:endParaRPr>
          </a:p>
          <a:p>
            <a:pPr lvl="0" algn="ctr"/>
            <a:r>
              <a:rPr lang="en-US" altLang="zh-CN" sz="3600" b="1">
                <a:solidFill>
                  <a:schemeClr val="accent2"/>
                </a:solidFill>
              </a:rPr>
              <a:t> </a:t>
            </a:r>
            <a:r>
              <a:rPr lang="zh-CN" altLang="en-US" sz="3600" b="1">
                <a:solidFill>
                  <a:schemeClr val="accent2"/>
                </a:solidFill>
              </a:rPr>
              <a:t>像距将逐步</a:t>
            </a:r>
            <a:r>
              <a:rPr lang="en-US" altLang="zh-CN" sz="3600" b="1">
                <a:solidFill>
                  <a:schemeClr val="accent2"/>
                </a:solidFill>
              </a:rPr>
              <a:t>______,</a:t>
            </a:r>
            <a:endParaRPr lang="en-US" altLang="zh-CN" sz="3600" b="1">
              <a:solidFill>
                <a:schemeClr val="accent2"/>
              </a:solidFill>
            </a:endParaRPr>
          </a:p>
          <a:p>
            <a:pPr lvl="0" algn="ctr"/>
            <a:r>
              <a:rPr lang="en-US" altLang="zh-CN" sz="3600" b="1">
                <a:solidFill>
                  <a:schemeClr val="accent2"/>
                </a:solidFill>
              </a:rPr>
              <a:t>         </a:t>
            </a:r>
            <a:r>
              <a:rPr lang="zh-CN" altLang="en-US" sz="3600" b="1">
                <a:solidFill>
                  <a:schemeClr val="accent2"/>
                </a:solidFill>
              </a:rPr>
              <a:t>像大小将逐步</a:t>
            </a:r>
            <a:r>
              <a:rPr lang="en-US" altLang="zh-CN" sz="3600" b="1">
                <a:solidFill>
                  <a:schemeClr val="accent2"/>
                </a:solidFill>
              </a:rPr>
              <a:t>______.</a:t>
            </a:r>
            <a:endParaRPr lang="en-US" altLang="zh-CN" sz="3600" b="1">
              <a:solidFill>
                <a:schemeClr val="accent2"/>
              </a:solidFill>
            </a:endParaRPr>
          </a:p>
          <a:p>
            <a:pPr lvl="0" algn="ctr"/>
            <a:endParaRPr lang="zh-CN" altLang="en-US" sz="3600"/>
          </a:p>
        </p:txBody>
      </p:sp>
      <p:sp>
        <p:nvSpPr>
          <p:cNvPr id="29700" name=""/>
          <p:cNvSpPr/>
          <p:nvPr/>
        </p:nvSpPr>
        <p:spPr>
          <a:xfrm>
            <a:off x="4973638" y="2125662"/>
            <a:ext cx="1287462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solidFill>
                  <a:srgbClr val="FF0066"/>
                </a:solidFill>
              </a:rPr>
              <a:t>增大</a:t>
            </a:r>
            <a:endParaRPr lang="zh-CN" altLang="en-US" sz="3200" b="1">
              <a:solidFill>
                <a:srgbClr val="FF0066"/>
              </a:solidFill>
            </a:endParaRPr>
          </a:p>
        </p:txBody>
      </p:sp>
      <p:sp>
        <p:nvSpPr>
          <p:cNvPr id="29701" name=""/>
          <p:cNvSpPr/>
          <p:nvPr/>
        </p:nvSpPr>
        <p:spPr>
          <a:xfrm>
            <a:off x="5818188" y="2684462"/>
            <a:ext cx="143668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solidFill>
                  <a:srgbClr val="FF0066"/>
                </a:solidFill>
              </a:rPr>
              <a:t>变大</a:t>
            </a:r>
            <a:endParaRPr lang="zh-CN" altLang="en-US" sz="3200" b="1">
              <a:solidFill>
                <a:srgbClr val="FF0066"/>
              </a:solidFill>
            </a:endParaRPr>
          </a:p>
        </p:txBody>
      </p:sp>
      <p:sp>
        <p:nvSpPr>
          <p:cNvPr id="29702" name=""/>
          <p:cNvSpPr/>
          <p:nvPr/>
        </p:nvSpPr>
        <p:spPr>
          <a:xfrm>
            <a:off x="4981575" y="3848100"/>
            <a:ext cx="13922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solidFill>
                  <a:srgbClr val="FF0066"/>
                </a:solidFill>
              </a:rPr>
              <a:t>减小</a:t>
            </a:r>
            <a:endParaRPr lang="zh-CN" altLang="en-US" sz="3200" b="1">
              <a:solidFill>
                <a:srgbClr val="FF0066"/>
              </a:solidFill>
            </a:endParaRPr>
          </a:p>
        </p:txBody>
      </p:sp>
      <p:sp>
        <p:nvSpPr>
          <p:cNvPr id="29703" name=""/>
          <p:cNvSpPr/>
          <p:nvPr/>
        </p:nvSpPr>
        <p:spPr>
          <a:xfrm>
            <a:off x="5942012" y="4446588"/>
            <a:ext cx="1336675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200" b="1">
                <a:solidFill>
                  <a:srgbClr val="FF0066"/>
                </a:solidFill>
              </a:rPr>
              <a:t>变小</a:t>
            </a:r>
            <a:endParaRPr lang="zh-CN" altLang="en-US" sz="3200" b="1">
              <a:solidFill>
                <a:srgbClr val="FF0066"/>
              </a:solidFill>
            </a:endParaRPr>
          </a:p>
        </p:txBody>
      </p:sp>
      <p:sp>
        <p:nvSpPr>
          <p:cNvPr id="2970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970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9B3B7C9-9CFD-411A-BD00-82B71987287D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9706" name="TextBox 2970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/>
      <p:bldP spid="29701" grpId="1"/>
      <p:bldP spid="29702" grpId="2"/>
      <p:bldP spid="29703" grpId="3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722" name=""/>
          <p:cNvGrpSpPr/>
          <p:nvPr/>
        </p:nvGrpSpPr>
        <p:grpSpPr>
          <a:xfrm>
            <a:off x="784225" y="1958975"/>
            <a:ext cx="7704138" cy="3384550"/>
            <a:chExt cx="4853" cy="2132"/>
          </a:xfrm>
        </p:grpSpPr>
        <p:grpSp>
          <p:nvGrpSpPr>
            <p:cNvPr id="30723" name=""/>
            <p:cNvGrpSpPr/>
            <p:nvPr/>
          </p:nvGrpSpPr>
          <p:grpSpPr>
            <a:xfrm>
              <a:off x="0" y="0"/>
              <a:ext cx="4853" cy="2132"/>
              <a:chExt cx="4853" cy="2132"/>
            </a:xfrm>
          </p:grpSpPr>
          <p:cxnSp>
            <p:nvCxnSpPr>
              <p:cNvPr id="30724" name=""/>
              <p:cNvCxnSpPr/>
              <p:nvPr/>
            </p:nvCxnSpPr>
            <p:spPr>
              <a:xfrm>
                <a:off x="0" y="1062"/>
                <a:ext cx="4853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</a:ln>
              <a:effectLst/>
            </p:spPr>
          </p:cxnSp>
          <p:sp>
            <p:nvSpPr>
              <p:cNvPr id="30725" name=""/>
              <p:cNvSpPr/>
              <p:nvPr/>
            </p:nvSpPr>
            <p:spPr>
              <a:xfrm>
                <a:off x="2359" y="0"/>
                <a:ext cx="91" cy="2132"/>
              </a:xfrm>
              <a:prstGeom prst="ellipse">
                <a:avLst/>
              </a:prstGeom>
              <a:solidFill>
                <a:schemeClr val="accent1"/>
              </a:solidFill>
              <a:ln>
                <a:solidFill>
                  <a:schemeClr val="tx1"/>
                </a:solidFill>
                <a:miter lim="800000"/>
              </a:ln>
              <a:effectLst/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30726" name=""/>
            <p:cNvSpPr/>
            <p:nvPr/>
          </p:nvSpPr>
          <p:spPr>
            <a:xfrm flipH="1">
              <a:off x="1932" y="1053"/>
              <a:ext cx="47" cy="54"/>
            </a:xfrm>
            <a:prstGeom prst="flowChartConnector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0727" name=""/>
            <p:cNvSpPr/>
            <p:nvPr/>
          </p:nvSpPr>
          <p:spPr>
            <a:xfrm>
              <a:off x="3293" y="1062"/>
              <a:ext cx="46" cy="45"/>
            </a:xfrm>
            <a:prstGeom prst="flowChartConnector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0728" name=""/>
            <p:cNvSpPr/>
            <p:nvPr/>
          </p:nvSpPr>
          <p:spPr>
            <a:xfrm>
              <a:off x="1479" y="1062"/>
              <a:ext cx="46" cy="45"/>
            </a:xfrm>
            <a:prstGeom prst="flowChartConnector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0729" name=""/>
            <p:cNvSpPr/>
            <p:nvPr/>
          </p:nvSpPr>
          <p:spPr>
            <a:xfrm>
              <a:off x="2839" y="1062"/>
              <a:ext cx="46" cy="45"/>
            </a:xfrm>
            <a:prstGeom prst="flowChartConnector">
              <a:avLst/>
            </a:prstGeom>
            <a:solidFill>
              <a:schemeClr val="accent1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0730" name=""/>
            <p:cNvSpPr/>
            <p:nvPr/>
          </p:nvSpPr>
          <p:spPr>
            <a:xfrm>
              <a:off x="2780" y="1062"/>
              <a:ext cx="204" cy="23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b="1"/>
                <a:t>F</a:t>
              </a:r>
              <a:endParaRPr lang="en-US" altLang="zh-CN" b="1"/>
            </a:p>
          </p:txBody>
        </p:sp>
        <p:sp>
          <p:nvSpPr>
            <p:cNvPr id="30731" name=""/>
            <p:cNvSpPr/>
            <p:nvPr/>
          </p:nvSpPr>
          <p:spPr>
            <a:xfrm>
              <a:off x="1842" y="1062"/>
              <a:ext cx="204" cy="23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b="1"/>
                <a:t>F</a:t>
              </a:r>
              <a:endParaRPr lang="en-US" altLang="zh-CN" b="1"/>
            </a:p>
          </p:txBody>
        </p:sp>
        <p:sp>
          <p:nvSpPr>
            <p:cNvPr id="30732" name=""/>
            <p:cNvSpPr/>
            <p:nvPr/>
          </p:nvSpPr>
          <p:spPr>
            <a:xfrm>
              <a:off x="1343" y="1062"/>
              <a:ext cx="276" cy="23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b="1"/>
                <a:t>2F</a:t>
              </a:r>
              <a:endParaRPr lang="en-US" altLang="zh-CN" b="1"/>
            </a:p>
          </p:txBody>
        </p:sp>
        <p:sp>
          <p:nvSpPr>
            <p:cNvPr id="30733" name=""/>
            <p:cNvSpPr/>
            <p:nvPr/>
          </p:nvSpPr>
          <p:spPr>
            <a:xfrm>
              <a:off x="3202" y="1062"/>
              <a:ext cx="276" cy="231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b="1"/>
                <a:t>2F</a:t>
              </a:r>
              <a:endParaRPr lang="en-US" altLang="zh-CN" b="1"/>
            </a:p>
          </p:txBody>
        </p:sp>
      </p:grpSp>
      <p:cxnSp>
        <p:nvCxnSpPr>
          <p:cNvPr id="30734" name=""/>
          <p:cNvCxnSpPr/>
          <p:nvPr/>
        </p:nvCxnSpPr>
        <p:spPr>
          <a:xfrm flipH="1" flipV="1">
            <a:off x="900112" y="3213100"/>
            <a:ext cx="0" cy="431800"/>
          </a:xfrm>
          <a:prstGeom prst="line">
            <a:avLst/>
          </a:prstGeom>
          <a:noFill/>
          <a:ln w="38100">
            <a:solidFill>
              <a:srgbClr val="00FF00"/>
            </a:solidFill>
            <a:miter lim="800000"/>
            <a:tailEnd type="triangle"/>
          </a:ln>
          <a:effectLst/>
        </p:spPr>
      </p:cxnSp>
      <p:cxnSp>
        <p:nvCxnSpPr>
          <p:cNvPr id="30735" name=""/>
          <p:cNvCxnSpPr/>
          <p:nvPr/>
        </p:nvCxnSpPr>
        <p:spPr>
          <a:xfrm flipH="1" flipV="1">
            <a:off x="2700338" y="3213100"/>
            <a:ext cx="0" cy="431800"/>
          </a:xfrm>
          <a:prstGeom prst="line">
            <a:avLst/>
          </a:prstGeom>
          <a:noFill/>
          <a:ln w="38100">
            <a:solidFill>
              <a:srgbClr val="FF9900"/>
            </a:solidFill>
            <a:miter lim="800000"/>
            <a:tailEnd type="triangle"/>
          </a:ln>
          <a:effectLst/>
        </p:spPr>
      </p:cxnSp>
      <p:cxnSp>
        <p:nvCxnSpPr>
          <p:cNvPr id="30736" name=""/>
          <p:cNvCxnSpPr/>
          <p:nvPr/>
        </p:nvCxnSpPr>
        <p:spPr>
          <a:xfrm flipH="1" flipV="1">
            <a:off x="3170238" y="3213100"/>
            <a:ext cx="0" cy="431800"/>
          </a:xfrm>
          <a:prstGeom prst="line">
            <a:avLst/>
          </a:prstGeom>
          <a:noFill/>
          <a:ln w="38100">
            <a:solidFill>
              <a:srgbClr val="0000FF"/>
            </a:solidFill>
            <a:miter lim="800000"/>
            <a:tailEnd type="triangle"/>
          </a:ln>
          <a:effectLst/>
        </p:spPr>
      </p:cxnSp>
      <p:cxnSp>
        <p:nvCxnSpPr>
          <p:cNvPr id="30737" name=""/>
          <p:cNvCxnSpPr/>
          <p:nvPr/>
        </p:nvCxnSpPr>
        <p:spPr>
          <a:xfrm flipH="1" flipV="1">
            <a:off x="3276600" y="3213100"/>
            <a:ext cx="0" cy="431800"/>
          </a:xfrm>
          <a:prstGeom prst="line">
            <a:avLst/>
          </a:prstGeom>
          <a:noFill/>
          <a:ln w="38100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30738" name=""/>
          <p:cNvCxnSpPr/>
          <p:nvPr/>
        </p:nvCxnSpPr>
        <p:spPr>
          <a:xfrm flipH="1" flipV="1">
            <a:off x="3708400" y="3213100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30739" name=""/>
          <p:cNvCxnSpPr/>
          <p:nvPr/>
        </p:nvCxnSpPr>
        <p:spPr>
          <a:xfrm flipV="1">
            <a:off x="3708400" y="3208338"/>
            <a:ext cx="863600" cy="4762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30740" name=""/>
          <p:cNvCxnSpPr/>
          <p:nvPr/>
        </p:nvCxnSpPr>
        <p:spPr>
          <a:xfrm>
            <a:off x="4643438" y="3213100"/>
            <a:ext cx="2592388" cy="172878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30741" name=""/>
          <p:cNvCxnSpPr/>
          <p:nvPr/>
        </p:nvCxnSpPr>
        <p:spPr>
          <a:xfrm>
            <a:off x="3708400" y="3213100"/>
            <a:ext cx="3816350" cy="1800225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30742" name=""/>
          <p:cNvCxnSpPr/>
          <p:nvPr/>
        </p:nvCxnSpPr>
        <p:spPr>
          <a:xfrm flipH="1">
            <a:off x="6948488" y="3644900"/>
            <a:ext cx="0" cy="1152525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  <a:tailEnd type="triangle"/>
          </a:ln>
          <a:effectLst/>
        </p:spPr>
      </p:cxnSp>
      <p:cxnSp>
        <p:nvCxnSpPr>
          <p:cNvPr id="30743" name=""/>
          <p:cNvCxnSpPr/>
          <p:nvPr/>
        </p:nvCxnSpPr>
        <p:spPr>
          <a:xfrm>
            <a:off x="3276600" y="3213100"/>
            <a:ext cx="1295400" cy="0"/>
          </a:xfrm>
          <a:prstGeom prst="line">
            <a:avLst/>
          </a:prstGeom>
          <a:noFill/>
          <a:ln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30744" name=""/>
          <p:cNvCxnSpPr/>
          <p:nvPr/>
        </p:nvCxnSpPr>
        <p:spPr>
          <a:xfrm>
            <a:off x="4643438" y="3213100"/>
            <a:ext cx="3097212" cy="2087562"/>
          </a:xfrm>
          <a:prstGeom prst="line">
            <a:avLst/>
          </a:prstGeom>
          <a:noFill/>
          <a:ln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30745" name=""/>
          <p:cNvCxnSpPr/>
          <p:nvPr/>
        </p:nvCxnSpPr>
        <p:spPr>
          <a:xfrm>
            <a:off x="3276600" y="3213100"/>
            <a:ext cx="4391025" cy="1584325"/>
          </a:xfrm>
          <a:prstGeom prst="line">
            <a:avLst/>
          </a:prstGeom>
          <a:noFill/>
          <a:ln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30746" name=""/>
          <p:cNvCxnSpPr/>
          <p:nvPr/>
        </p:nvCxnSpPr>
        <p:spPr>
          <a:xfrm flipH="1">
            <a:off x="6227762" y="3644900"/>
            <a:ext cx="0" cy="647700"/>
          </a:xfrm>
          <a:prstGeom prst="line">
            <a:avLst/>
          </a:prstGeom>
          <a:noFill/>
          <a:ln w="38100">
            <a:solidFill>
              <a:srgbClr val="FF0000"/>
            </a:solidFill>
            <a:miter lim="800000"/>
            <a:tailEnd type="triangle"/>
          </a:ln>
          <a:effectLst/>
        </p:spPr>
      </p:cxnSp>
      <p:cxnSp>
        <p:nvCxnSpPr>
          <p:cNvPr id="30747" name=""/>
          <p:cNvCxnSpPr/>
          <p:nvPr/>
        </p:nvCxnSpPr>
        <p:spPr>
          <a:xfrm>
            <a:off x="3132138" y="3213100"/>
            <a:ext cx="1368425" cy="0"/>
          </a:xfrm>
          <a:prstGeom prst="line">
            <a:avLst/>
          </a:prstGeom>
          <a:noFill/>
          <a:ln>
            <a:solidFill>
              <a:srgbClr val="0000FF"/>
            </a:solidFill>
            <a:miter lim="800000"/>
            <a:tailEnd type="triangle"/>
          </a:ln>
          <a:effectLst/>
        </p:spPr>
      </p:cxnSp>
      <p:cxnSp>
        <p:nvCxnSpPr>
          <p:cNvPr id="30748" name=""/>
          <p:cNvCxnSpPr/>
          <p:nvPr/>
        </p:nvCxnSpPr>
        <p:spPr>
          <a:xfrm>
            <a:off x="4643438" y="3213100"/>
            <a:ext cx="3744912" cy="2520950"/>
          </a:xfrm>
          <a:prstGeom prst="line">
            <a:avLst/>
          </a:prstGeom>
          <a:noFill/>
          <a:ln>
            <a:solidFill>
              <a:srgbClr val="0000FF"/>
            </a:solidFill>
            <a:miter lim="800000"/>
            <a:tailEnd type="triangle"/>
          </a:ln>
          <a:effectLst/>
        </p:spPr>
      </p:cxnSp>
      <p:cxnSp>
        <p:nvCxnSpPr>
          <p:cNvPr id="30749" name=""/>
          <p:cNvCxnSpPr/>
          <p:nvPr/>
        </p:nvCxnSpPr>
        <p:spPr>
          <a:xfrm>
            <a:off x="3132138" y="3213100"/>
            <a:ext cx="5688012" cy="1871662"/>
          </a:xfrm>
          <a:prstGeom prst="line">
            <a:avLst/>
          </a:prstGeom>
          <a:noFill/>
          <a:ln>
            <a:solidFill>
              <a:srgbClr val="0000FF"/>
            </a:solidFill>
            <a:miter lim="800000"/>
            <a:tailEnd type="triangle"/>
          </a:ln>
          <a:effectLst/>
        </p:spPr>
      </p:cxnSp>
      <p:cxnSp>
        <p:nvCxnSpPr>
          <p:cNvPr id="30750" name=""/>
          <p:cNvCxnSpPr/>
          <p:nvPr/>
        </p:nvCxnSpPr>
        <p:spPr>
          <a:xfrm flipH="1">
            <a:off x="6034088" y="3657600"/>
            <a:ext cx="0" cy="504825"/>
          </a:xfrm>
          <a:prstGeom prst="line">
            <a:avLst/>
          </a:prstGeom>
          <a:noFill/>
          <a:ln w="38100">
            <a:solidFill>
              <a:srgbClr val="0000FF"/>
            </a:solidFill>
            <a:miter lim="800000"/>
            <a:tailEnd type="triangle"/>
          </a:ln>
          <a:effectLst/>
        </p:spPr>
      </p:cxnSp>
      <p:cxnSp>
        <p:nvCxnSpPr>
          <p:cNvPr id="30751" name=""/>
          <p:cNvCxnSpPr/>
          <p:nvPr/>
        </p:nvCxnSpPr>
        <p:spPr>
          <a:xfrm>
            <a:off x="2700338" y="3213100"/>
            <a:ext cx="1800225" cy="0"/>
          </a:xfrm>
          <a:prstGeom prst="line">
            <a:avLst/>
          </a:prstGeom>
          <a:noFill/>
          <a:ln>
            <a:solidFill>
              <a:srgbClr val="FF9900"/>
            </a:solidFill>
            <a:miter lim="800000"/>
            <a:tailEnd type="triangle"/>
          </a:ln>
          <a:effectLst/>
        </p:spPr>
      </p:cxnSp>
      <p:cxnSp>
        <p:nvCxnSpPr>
          <p:cNvPr id="30752" name=""/>
          <p:cNvCxnSpPr/>
          <p:nvPr/>
        </p:nvCxnSpPr>
        <p:spPr>
          <a:xfrm>
            <a:off x="4643438" y="3213100"/>
            <a:ext cx="4176712" cy="2808288"/>
          </a:xfrm>
          <a:prstGeom prst="line">
            <a:avLst/>
          </a:prstGeom>
          <a:noFill/>
          <a:ln>
            <a:solidFill>
              <a:srgbClr val="FF9900"/>
            </a:solidFill>
            <a:miter lim="800000"/>
            <a:tailEnd type="triangle"/>
          </a:ln>
          <a:effectLst/>
        </p:spPr>
      </p:cxnSp>
      <p:cxnSp>
        <p:nvCxnSpPr>
          <p:cNvPr id="30753" name=""/>
          <p:cNvCxnSpPr/>
          <p:nvPr/>
        </p:nvCxnSpPr>
        <p:spPr>
          <a:xfrm>
            <a:off x="2700338" y="3213100"/>
            <a:ext cx="4679950" cy="1079500"/>
          </a:xfrm>
          <a:prstGeom prst="line">
            <a:avLst/>
          </a:prstGeom>
          <a:noFill/>
          <a:ln>
            <a:solidFill>
              <a:srgbClr val="FF9900"/>
            </a:solidFill>
            <a:miter lim="800000"/>
            <a:tailEnd type="triangle"/>
          </a:ln>
          <a:effectLst/>
        </p:spPr>
      </p:cxnSp>
      <p:cxnSp>
        <p:nvCxnSpPr>
          <p:cNvPr id="30754" name=""/>
          <p:cNvCxnSpPr/>
          <p:nvPr/>
        </p:nvCxnSpPr>
        <p:spPr>
          <a:xfrm flipH="1">
            <a:off x="5724525" y="3644900"/>
            <a:ext cx="0" cy="288925"/>
          </a:xfrm>
          <a:prstGeom prst="line">
            <a:avLst/>
          </a:prstGeom>
          <a:noFill/>
          <a:ln w="38100">
            <a:solidFill>
              <a:srgbClr val="FF9900"/>
            </a:solidFill>
            <a:miter lim="800000"/>
            <a:tailEnd type="triangle"/>
          </a:ln>
          <a:effectLst/>
        </p:spPr>
      </p:cxnSp>
      <p:cxnSp>
        <p:nvCxnSpPr>
          <p:cNvPr id="30755" name=""/>
          <p:cNvCxnSpPr/>
          <p:nvPr/>
        </p:nvCxnSpPr>
        <p:spPr>
          <a:xfrm>
            <a:off x="900112" y="3213100"/>
            <a:ext cx="3600450" cy="0"/>
          </a:xfrm>
          <a:prstGeom prst="line">
            <a:avLst/>
          </a:prstGeom>
          <a:noFill/>
          <a:ln>
            <a:solidFill>
              <a:srgbClr val="00FF00"/>
            </a:solidFill>
            <a:miter lim="800000"/>
            <a:tailEnd type="triangle"/>
          </a:ln>
          <a:effectLst/>
        </p:spPr>
      </p:cxnSp>
      <p:cxnSp>
        <p:nvCxnSpPr>
          <p:cNvPr id="30756" name=""/>
          <p:cNvCxnSpPr/>
          <p:nvPr/>
        </p:nvCxnSpPr>
        <p:spPr>
          <a:xfrm>
            <a:off x="4656138" y="3213100"/>
            <a:ext cx="4340225" cy="2911475"/>
          </a:xfrm>
          <a:prstGeom prst="line">
            <a:avLst/>
          </a:prstGeom>
          <a:noFill/>
          <a:ln>
            <a:solidFill>
              <a:srgbClr val="00FF00"/>
            </a:solidFill>
            <a:miter lim="800000"/>
            <a:tailEnd type="triangle"/>
          </a:ln>
          <a:effectLst/>
        </p:spPr>
      </p:cxnSp>
      <p:cxnSp>
        <p:nvCxnSpPr>
          <p:cNvPr id="30757" name=""/>
          <p:cNvCxnSpPr/>
          <p:nvPr/>
        </p:nvCxnSpPr>
        <p:spPr>
          <a:xfrm>
            <a:off x="900112" y="3213100"/>
            <a:ext cx="7010400" cy="836612"/>
          </a:xfrm>
          <a:prstGeom prst="line">
            <a:avLst/>
          </a:prstGeom>
          <a:noFill/>
          <a:ln>
            <a:solidFill>
              <a:srgbClr val="00FF00"/>
            </a:solidFill>
            <a:miter lim="800000"/>
            <a:tailEnd type="triangle"/>
          </a:ln>
          <a:effectLst/>
        </p:spPr>
      </p:cxnSp>
      <p:cxnSp>
        <p:nvCxnSpPr>
          <p:cNvPr id="30758" name=""/>
          <p:cNvCxnSpPr/>
          <p:nvPr/>
        </p:nvCxnSpPr>
        <p:spPr>
          <a:xfrm flipH="1">
            <a:off x="5508625" y="3644900"/>
            <a:ext cx="0" cy="144462"/>
          </a:xfrm>
          <a:prstGeom prst="line">
            <a:avLst/>
          </a:prstGeom>
          <a:noFill/>
          <a:ln w="25400">
            <a:solidFill>
              <a:srgbClr val="00FF00"/>
            </a:solidFill>
            <a:miter lim="800000"/>
            <a:tailEnd type="triangle"/>
          </a:ln>
          <a:effectLst/>
        </p:spPr>
      </p:cxnSp>
      <p:cxnSp>
        <p:nvCxnSpPr>
          <p:cNvPr id="30759" name=""/>
          <p:cNvCxnSpPr/>
          <p:nvPr/>
        </p:nvCxnSpPr>
        <p:spPr>
          <a:xfrm flipH="1" flipV="1">
            <a:off x="4067175" y="3213100"/>
            <a:ext cx="0" cy="431800"/>
          </a:xfrm>
          <a:prstGeom prst="line">
            <a:avLst/>
          </a:prstGeom>
          <a:noFill/>
          <a:ln w="38100">
            <a:solidFill>
              <a:srgbClr val="993366"/>
            </a:solidFill>
            <a:miter lim="800000"/>
            <a:tailEnd type="triangle"/>
          </a:ln>
          <a:effectLst/>
        </p:spPr>
      </p:cxnSp>
      <p:cxnSp>
        <p:nvCxnSpPr>
          <p:cNvPr id="30760" name=""/>
          <p:cNvCxnSpPr/>
          <p:nvPr/>
        </p:nvCxnSpPr>
        <p:spPr>
          <a:xfrm>
            <a:off x="4067175" y="3213100"/>
            <a:ext cx="504825" cy="0"/>
          </a:xfrm>
          <a:prstGeom prst="line">
            <a:avLst/>
          </a:prstGeom>
          <a:noFill/>
          <a:ln>
            <a:solidFill>
              <a:srgbClr val="9F0531"/>
            </a:solidFill>
            <a:miter lim="800000"/>
            <a:tailEnd type="triangle"/>
          </a:ln>
          <a:effectLst/>
        </p:spPr>
      </p:cxnSp>
      <p:cxnSp>
        <p:nvCxnSpPr>
          <p:cNvPr id="30761" name=""/>
          <p:cNvCxnSpPr/>
          <p:nvPr/>
        </p:nvCxnSpPr>
        <p:spPr>
          <a:xfrm>
            <a:off x="4643438" y="3213100"/>
            <a:ext cx="4427538" cy="2955925"/>
          </a:xfrm>
          <a:prstGeom prst="line">
            <a:avLst/>
          </a:prstGeom>
          <a:noFill/>
          <a:ln>
            <a:solidFill>
              <a:srgbClr val="9F0531"/>
            </a:solidFill>
            <a:miter lim="800000"/>
            <a:tailEnd type="triangle"/>
          </a:ln>
          <a:effectLst/>
        </p:spPr>
      </p:cxnSp>
      <p:cxnSp>
        <p:nvCxnSpPr>
          <p:cNvPr id="30762" name=""/>
          <p:cNvCxnSpPr/>
          <p:nvPr/>
        </p:nvCxnSpPr>
        <p:spPr>
          <a:xfrm>
            <a:off x="4067175" y="3213100"/>
            <a:ext cx="3097212" cy="2663825"/>
          </a:xfrm>
          <a:prstGeom prst="line">
            <a:avLst/>
          </a:prstGeom>
          <a:noFill/>
          <a:ln>
            <a:solidFill>
              <a:srgbClr val="9F0531"/>
            </a:solidFill>
            <a:miter lim="800000"/>
            <a:tailEnd type="triangle"/>
          </a:ln>
          <a:effectLst/>
        </p:spPr>
      </p:cxnSp>
      <p:cxnSp>
        <p:nvCxnSpPr>
          <p:cNvPr id="30763" name=""/>
          <p:cNvCxnSpPr/>
          <p:nvPr/>
        </p:nvCxnSpPr>
        <p:spPr>
          <a:xfrm flipH="1" flipV="1">
            <a:off x="2555875" y="1916112"/>
            <a:ext cx="1511300" cy="1296988"/>
          </a:xfrm>
          <a:prstGeom prst="line">
            <a:avLst/>
          </a:prstGeom>
          <a:noFill/>
          <a:ln>
            <a:solidFill>
              <a:srgbClr val="9F0531"/>
            </a:solidFill>
            <a:prstDash val="dashDot"/>
            <a:miter lim="800000"/>
          </a:ln>
          <a:effectLst/>
        </p:spPr>
      </p:cxnSp>
      <p:cxnSp>
        <p:nvCxnSpPr>
          <p:cNvPr id="30764" name=""/>
          <p:cNvCxnSpPr/>
          <p:nvPr/>
        </p:nvCxnSpPr>
        <p:spPr>
          <a:xfrm flipH="1" flipV="1">
            <a:off x="2555875" y="1916112"/>
            <a:ext cx="2232025" cy="1368425"/>
          </a:xfrm>
          <a:prstGeom prst="line">
            <a:avLst/>
          </a:prstGeom>
          <a:noFill/>
          <a:ln>
            <a:solidFill>
              <a:srgbClr val="9F0531"/>
            </a:solidFill>
            <a:prstDash val="dashDot"/>
            <a:miter lim="800000"/>
          </a:ln>
          <a:effectLst/>
        </p:spPr>
      </p:cxnSp>
      <p:cxnSp>
        <p:nvCxnSpPr>
          <p:cNvPr id="30765" name=""/>
          <p:cNvCxnSpPr/>
          <p:nvPr/>
        </p:nvCxnSpPr>
        <p:spPr>
          <a:xfrm flipH="1" flipV="1">
            <a:off x="2555875" y="1916112"/>
            <a:ext cx="0" cy="1728788"/>
          </a:xfrm>
          <a:prstGeom prst="line">
            <a:avLst/>
          </a:prstGeom>
          <a:noFill/>
          <a:ln w="38100">
            <a:solidFill>
              <a:srgbClr val="9F0531"/>
            </a:solidFill>
            <a:prstDash val="dashDot"/>
            <a:miter lim="800000"/>
            <a:tailEnd type="triangle"/>
          </a:ln>
          <a:effectLst/>
        </p:spPr>
      </p:cxnSp>
      <p:sp>
        <p:nvSpPr>
          <p:cNvPr id="30766" name="">
            <a:hlinkClick action="ppaction://noaction" tooltip="凸透镜"/>
          </p:cNvPr>
          <p:cNvSpPr/>
          <p:nvPr/>
        </p:nvSpPr>
        <p:spPr>
          <a:xfrm>
            <a:off x="611188" y="6308725"/>
            <a:ext cx="1296988" cy="549275"/>
          </a:xfrm>
          <a:prstGeom prst="ellipse">
            <a:avLst/>
          </a:prstGeom>
          <a:solidFill>
            <a:srgbClr val="FFFF00"/>
          </a:solidFill>
          <a:ln>
            <a:noFill/>
            <a:miter lim="800000"/>
          </a:ln>
          <a:effectLst/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3076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076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B96FF1F-6B4C-410E-9573-8C5EAA5652A8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0769" name="TextBox 3076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" dur="500" fill="hold"/>
                                        <p:tgtEl>
                                          <p:spTgt spid="30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2" dur="500" fill="hold"/>
                                        <p:tgtEl>
                                          <p:spTgt spid="30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7" dur="500" fill="hold"/>
                                        <p:tgtEl>
                                          <p:spTgt spid="30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22" dur="500" fill="hold"/>
                                        <p:tgtEl>
                                          <p:spTgt spid="30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7" dur="2000" fill="hold"/>
                                        <p:tgtEl>
                                          <p:spTgt spid="30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32" dur="2000" fill="hold"/>
                                        <p:tgtEl>
                                          <p:spTgt spid="30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37" dur="500" fill="hold"/>
                                        <p:tgtEl>
                                          <p:spTgt spid="30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42" dur="2000" fill="hold"/>
                                        <p:tgtEl>
                                          <p:spTgt spid="30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47" dur="2000" fill="hold"/>
                                        <p:tgtEl>
                                          <p:spTgt spid="30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52" dur="2000" fill="hold"/>
                                        <p:tgtEl>
                                          <p:spTgt spid="30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57" dur="2000" fill="hold"/>
                                        <p:tgtEl>
                                          <p:spTgt spid="30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62" dur="500" fill="hold"/>
                                        <p:tgtEl>
                                          <p:spTgt spid="30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67" dur="500" fill="hold"/>
                                        <p:tgtEl>
                                          <p:spTgt spid="30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2" dur="500" fill="hold"/>
                                        <p:tgtEl>
                                          <p:spTgt spid="30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7" dur="2000" fill="hold"/>
                                        <p:tgtEl>
                                          <p:spTgt spid="30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82" dur="2000" fill="hold"/>
                                        <p:tgtEl>
                                          <p:spTgt spid="30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87" dur="500" fill="hold"/>
                                        <p:tgtEl>
                                          <p:spTgt spid="30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92" dur="500" fill="hold"/>
                                        <p:tgtEl>
                                          <p:spTgt spid="30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97" dur="2000" fill="hold"/>
                                        <p:tgtEl>
                                          <p:spTgt spid="30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02" dur="2000" fill="hold"/>
                                        <p:tgtEl>
                                          <p:spTgt spid="30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7" dur="500" fill="hold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2" dur="500" fill="hold"/>
                                        <p:tgtEl>
                                          <p:spTgt spid="30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7" dur="500" fill="hold"/>
                                        <p:tgtEl>
                                          <p:spTgt spid="30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2" dur="500" fill="hold"/>
                                        <p:tgtEl>
                                          <p:spTgt spid="30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7" dur="500" fill="hold"/>
                                        <p:tgtEl>
                                          <p:spTgt spid="30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2" dur="500" fill="hold"/>
                                        <p:tgtEl>
                                          <p:spTgt spid="30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 nodeType="clickPar">
                      <p:stCondLst>
                        <p:cond delay="indefinite"/>
                      </p:stCondLst>
                      <p:childTnLst>
                        <p:par>
                          <p:cTn id="1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07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07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43" dur="500" fill="hold"/>
                                        <p:tgtEl>
                                          <p:spTgt spid="30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48" dur="500" fill="hold"/>
                                        <p:tgtEl>
                                          <p:spTgt spid="30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53" dur="2000" fill="hold"/>
                                        <p:tgtEl>
                                          <p:spTgt spid="30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 nodeType="clickPar">
                      <p:stCondLst>
                        <p:cond delay="indefinite"/>
                      </p:stCondLst>
                      <p:childTnLst>
                        <p:par>
                          <p:cTn id="15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58" dur="2000" fill="hold"/>
                                        <p:tgtEl>
                                          <p:spTgt spid="30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63" dur="500" fill="hold"/>
                                        <p:tgtEl>
                                          <p:spTgt spid="30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 nodeType="clickPar">
                      <p:stCondLst>
                        <p:cond delay="indefinite"/>
                      </p:stCondLst>
                      <p:childTnLst>
                        <p:par>
                          <p:cTn id="16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68" dur="500" fill="hold"/>
                                        <p:tgtEl>
                                          <p:spTgt spid="30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"/>
          <p:cNvSpPr/>
          <p:nvPr/>
        </p:nvSpPr>
        <p:spPr>
          <a:xfrm>
            <a:off x="457200" y="357188"/>
            <a:ext cx="2847975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/>
              <a:t>1</a:t>
            </a:r>
            <a:r>
              <a:rPr lang="zh-CN" altLang="en-US" sz="3200"/>
              <a:t>、</a:t>
            </a:r>
            <a:r>
              <a:rPr lang="zh-CN" altLang="en-US" sz="4000" b="1">
                <a:ea typeface="长城粗行楷体" pitchFamily="1" charset="-122"/>
              </a:rPr>
              <a:t>摄影机</a:t>
            </a:r>
            <a:r>
              <a:rPr lang="zh-CN" altLang="en-US" sz="4000"/>
              <a:t>：</a:t>
            </a:r>
            <a:endParaRPr lang="zh-CN" altLang="en-US" sz="4000"/>
          </a:p>
        </p:txBody>
      </p:sp>
      <p:grpSp>
        <p:nvGrpSpPr>
          <p:cNvPr id="31747" name=""/>
          <p:cNvGrpSpPr/>
          <p:nvPr/>
        </p:nvGrpSpPr>
        <p:grpSpPr>
          <a:xfrm>
            <a:off x="609600" y="1066800"/>
            <a:ext cx="11712575" cy="579438"/>
            <a:chExt cx="7378" cy="365"/>
          </a:xfrm>
        </p:grpSpPr>
        <p:sp>
          <p:nvSpPr>
            <p:cNvPr id="31748" name=""/>
            <p:cNvSpPr/>
            <p:nvPr/>
          </p:nvSpPr>
          <p:spPr>
            <a:xfrm>
              <a:off x="0" y="0"/>
              <a:ext cx="2160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3200" b="1">
                  <a:ea typeface="长城粗行楷体" pitchFamily="1" charset="-122"/>
                </a:rPr>
                <a:t>利用摄影机能成</a:t>
              </a:r>
              <a:endParaRPr lang="zh-CN" altLang="en-US" sz="3200" b="1">
                <a:ea typeface="长城粗行楷体" pitchFamily="1" charset="-122"/>
              </a:endParaRPr>
            </a:p>
          </p:txBody>
        </p:sp>
        <p:sp>
          <p:nvSpPr>
            <p:cNvPr id="31749" name=""/>
            <p:cNvSpPr/>
            <p:nvPr/>
          </p:nvSpPr>
          <p:spPr>
            <a:xfrm>
              <a:off x="1872" y="0"/>
              <a:ext cx="1296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3200" b="1" u="sng">
                  <a:solidFill>
                    <a:srgbClr val="FF0000"/>
                  </a:solidFill>
                  <a:ea typeface="长城粗行楷体" pitchFamily="1" charset="-122"/>
                </a:rPr>
                <a:t>倒立</a:t>
              </a:r>
              <a:r>
                <a:rPr lang="zh-CN" altLang="en-US" sz="2400" b="1"/>
                <a:t>、</a:t>
              </a:r>
              <a:endParaRPr lang="zh-CN" altLang="en-US" sz="2400" b="1"/>
            </a:p>
          </p:txBody>
        </p:sp>
        <p:sp>
          <p:nvSpPr>
            <p:cNvPr id="31750" name=""/>
            <p:cNvSpPr/>
            <p:nvPr/>
          </p:nvSpPr>
          <p:spPr>
            <a:xfrm>
              <a:off x="2832" y="0"/>
              <a:ext cx="1152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3200" b="1" u="sng">
                  <a:solidFill>
                    <a:srgbClr val="FF0000"/>
                  </a:solidFill>
                  <a:ea typeface="长城粗行楷体" pitchFamily="1" charset="-122"/>
                </a:rPr>
                <a:t>缩小</a:t>
              </a:r>
              <a:r>
                <a:rPr lang="zh-CN" altLang="en-US" sz="3200" b="1">
                  <a:solidFill>
                    <a:srgbClr val="0000FF"/>
                  </a:solidFill>
                  <a:ea typeface="长城粗行楷体" pitchFamily="1" charset="-122"/>
                </a:rPr>
                <a:t>、</a:t>
              </a:r>
              <a:endParaRPr lang="zh-CN" altLang="en-US" sz="3200" b="1">
                <a:solidFill>
                  <a:srgbClr val="0000FF"/>
                </a:solidFill>
                <a:ea typeface="长城粗行楷体" pitchFamily="1" charset="-122"/>
              </a:endParaRPr>
            </a:p>
          </p:txBody>
        </p:sp>
        <p:sp>
          <p:nvSpPr>
            <p:cNvPr id="31751" name=""/>
            <p:cNvSpPr/>
            <p:nvPr/>
          </p:nvSpPr>
          <p:spPr>
            <a:xfrm>
              <a:off x="3840" y="0"/>
              <a:ext cx="3538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3200" b="1" u="sng">
                  <a:solidFill>
                    <a:srgbClr val="FF0000"/>
                  </a:solidFill>
                  <a:ea typeface="长城粗行楷体" pitchFamily="1" charset="-122"/>
                </a:rPr>
                <a:t>实</a:t>
              </a:r>
              <a:r>
                <a:rPr lang="zh-CN" altLang="en-US" sz="3200" b="1">
                  <a:solidFill>
                    <a:srgbClr val="0000FF"/>
                  </a:solidFill>
                  <a:ea typeface="长城粗行楷体" pitchFamily="1" charset="-122"/>
                </a:rPr>
                <a:t>像。</a:t>
              </a:r>
              <a:endParaRPr lang="zh-CN" altLang="en-US" sz="3200" b="1">
                <a:solidFill>
                  <a:srgbClr val="0000FF"/>
                </a:solidFill>
                <a:ea typeface="长城粗行楷体" pitchFamily="1" charset="-122"/>
              </a:endParaRPr>
            </a:p>
          </p:txBody>
        </p:sp>
      </p:grpSp>
      <p:sp>
        <p:nvSpPr>
          <p:cNvPr id="31752" name=""/>
          <p:cNvSpPr/>
          <p:nvPr/>
        </p:nvSpPr>
        <p:spPr>
          <a:xfrm>
            <a:off x="2057400" y="1828800"/>
            <a:ext cx="1079500" cy="1728788"/>
          </a:xfrm>
          <a:prstGeom prst="upArrow">
            <a:avLst>
              <a:gd name="adj1" fmla="val 50000"/>
              <a:gd name="adj2" fmla="val 40037"/>
            </a:avLst>
          </a:prstGeom>
          <a:blipFill rotWithShape="1">
            <a:blip r:embed="rId2"/>
            <a:stretch>
              <a:fillRect/>
            </a:stretch>
          </a:blip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cxnSp>
        <p:nvCxnSpPr>
          <p:cNvPr id="31753" name=""/>
          <p:cNvCxnSpPr/>
          <p:nvPr/>
        </p:nvCxnSpPr>
        <p:spPr>
          <a:xfrm>
            <a:off x="6227762" y="2492375"/>
            <a:ext cx="431800" cy="0"/>
          </a:xfrm>
          <a:prstGeom prst="line">
            <a:avLst/>
          </a:prstGeom>
          <a:noFill/>
          <a:ln>
            <a:solidFill>
              <a:prstClr val="black"/>
            </a:solidFill>
            <a:miter lim="800000"/>
          </a:ln>
        </p:spPr>
      </p:cxnSp>
      <p:cxnSp>
        <p:nvCxnSpPr>
          <p:cNvPr id="31754" name=""/>
          <p:cNvCxnSpPr/>
          <p:nvPr/>
        </p:nvCxnSpPr>
        <p:spPr>
          <a:xfrm>
            <a:off x="6227762" y="3141662"/>
            <a:ext cx="431800" cy="0"/>
          </a:xfrm>
          <a:prstGeom prst="line">
            <a:avLst/>
          </a:prstGeom>
          <a:noFill/>
          <a:ln>
            <a:solidFill>
              <a:prstClr val="black"/>
            </a:solidFill>
            <a:miter lim="800000"/>
          </a:ln>
        </p:spPr>
      </p:cxnSp>
      <p:cxnSp>
        <p:nvCxnSpPr>
          <p:cNvPr id="31755" name=""/>
          <p:cNvCxnSpPr/>
          <p:nvPr/>
        </p:nvCxnSpPr>
        <p:spPr>
          <a:xfrm flipH="1">
            <a:off x="6659562" y="3141662"/>
            <a:ext cx="0" cy="431800"/>
          </a:xfrm>
          <a:prstGeom prst="line">
            <a:avLst/>
          </a:prstGeom>
          <a:noFill/>
          <a:ln>
            <a:solidFill>
              <a:prstClr val="black"/>
            </a:solidFill>
            <a:miter lim="800000"/>
          </a:ln>
        </p:spPr>
      </p:cxnSp>
      <p:cxnSp>
        <p:nvCxnSpPr>
          <p:cNvPr id="31756" name=""/>
          <p:cNvCxnSpPr/>
          <p:nvPr/>
        </p:nvCxnSpPr>
        <p:spPr>
          <a:xfrm flipH="1">
            <a:off x="6659562" y="1989138"/>
            <a:ext cx="0" cy="503238"/>
          </a:xfrm>
          <a:prstGeom prst="line">
            <a:avLst/>
          </a:prstGeom>
          <a:noFill/>
          <a:ln>
            <a:solidFill>
              <a:prstClr val="black"/>
            </a:solidFill>
            <a:miter lim="800000"/>
          </a:ln>
        </p:spPr>
      </p:cxnSp>
      <p:cxnSp>
        <p:nvCxnSpPr>
          <p:cNvPr id="31757" name=""/>
          <p:cNvCxnSpPr/>
          <p:nvPr/>
        </p:nvCxnSpPr>
        <p:spPr>
          <a:xfrm>
            <a:off x="6659562" y="1989138"/>
            <a:ext cx="649288" cy="0"/>
          </a:xfrm>
          <a:prstGeom prst="line">
            <a:avLst/>
          </a:prstGeom>
          <a:noFill/>
          <a:ln>
            <a:solidFill>
              <a:prstClr val="black"/>
            </a:solidFill>
            <a:miter lim="800000"/>
          </a:ln>
        </p:spPr>
      </p:cxnSp>
      <p:cxnSp>
        <p:nvCxnSpPr>
          <p:cNvPr id="31758" name=""/>
          <p:cNvCxnSpPr/>
          <p:nvPr/>
        </p:nvCxnSpPr>
        <p:spPr>
          <a:xfrm>
            <a:off x="6659562" y="3573462"/>
            <a:ext cx="649288" cy="0"/>
          </a:xfrm>
          <a:prstGeom prst="line">
            <a:avLst/>
          </a:prstGeom>
          <a:noFill/>
          <a:ln>
            <a:solidFill>
              <a:prstClr val="black"/>
            </a:solidFill>
            <a:miter lim="800000"/>
          </a:ln>
        </p:spPr>
      </p:cxnSp>
      <p:cxnSp>
        <p:nvCxnSpPr>
          <p:cNvPr id="31759" name=""/>
          <p:cNvCxnSpPr/>
          <p:nvPr/>
        </p:nvCxnSpPr>
        <p:spPr>
          <a:xfrm flipH="1">
            <a:off x="7308850" y="1989138"/>
            <a:ext cx="0" cy="1584325"/>
          </a:xfrm>
          <a:prstGeom prst="line">
            <a:avLst/>
          </a:prstGeom>
          <a:noFill/>
          <a:ln>
            <a:solidFill>
              <a:srgbClr val="99CCFF"/>
            </a:solidFill>
            <a:miter lim="800000"/>
          </a:ln>
        </p:spPr>
      </p:cxnSp>
      <p:grpSp>
        <p:nvGrpSpPr>
          <p:cNvPr id="31760" name=""/>
          <p:cNvGrpSpPr/>
          <p:nvPr/>
        </p:nvGrpSpPr>
        <p:grpSpPr>
          <a:xfrm>
            <a:off x="2555875" y="1844675"/>
            <a:ext cx="4759325" cy="1728788"/>
            <a:chExt cx="2998" cy="1089"/>
          </a:xfrm>
        </p:grpSpPr>
        <p:cxnSp>
          <p:nvCxnSpPr>
            <p:cNvPr id="31761" name=""/>
            <p:cNvCxnSpPr/>
            <p:nvPr/>
          </p:nvCxnSpPr>
          <p:spPr>
            <a:xfrm>
              <a:off x="0" y="0"/>
              <a:ext cx="2998" cy="758"/>
            </a:xfrm>
            <a:prstGeom prst="line">
              <a:avLst/>
            </a:prstGeom>
            <a:noFill/>
            <a:ln>
              <a:solidFill>
                <a:srgbClr val="FF0066"/>
              </a:solidFill>
              <a:miter lim="800000"/>
              <a:tailEnd type="triangle"/>
            </a:ln>
          </p:spPr>
        </p:cxnSp>
        <p:cxnSp>
          <p:nvCxnSpPr>
            <p:cNvPr id="31762" name=""/>
            <p:cNvCxnSpPr/>
            <p:nvPr/>
          </p:nvCxnSpPr>
          <p:spPr>
            <a:xfrm flipV="1">
              <a:off x="136" y="454"/>
              <a:ext cx="2858" cy="635"/>
            </a:xfrm>
            <a:prstGeom prst="line">
              <a:avLst/>
            </a:prstGeom>
            <a:noFill/>
            <a:ln>
              <a:solidFill>
                <a:srgbClr val="FF0066"/>
              </a:solidFill>
              <a:miter lim="800000"/>
              <a:tailEnd type="triangle"/>
            </a:ln>
          </p:spPr>
        </p:cxnSp>
      </p:grpSp>
      <p:sp>
        <p:nvSpPr>
          <p:cNvPr id="31763" name=""/>
          <p:cNvSpPr/>
          <p:nvPr/>
        </p:nvSpPr>
        <p:spPr>
          <a:xfrm>
            <a:off x="7235825" y="2565400"/>
            <a:ext cx="144462" cy="503238"/>
          </a:xfrm>
          <a:prstGeom prst="downArrow">
            <a:avLst>
              <a:gd name="adj1" fmla="val 50000"/>
              <a:gd name="adj2" fmla="val 87088"/>
            </a:avLst>
          </a:prstGeom>
          <a:blipFill rotWithShape="1">
            <a:blip r:embed="rId2"/>
            <a:stretch>
              <a:fillRect/>
            </a:stretch>
          </a:blip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31764" name=""/>
          <p:cNvSpPr/>
          <p:nvPr/>
        </p:nvSpPr>
        <p:spPr>
          <a:xfrm>
            <a:off x="6227762" y="2492375"/>
            <a:ext cx="73025" cy="649288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31765" name=""/>
          <p:cNvSpPr/>
          <p:nvPr/>
        </p:nvSpPr>
        <p:spPr>
          <a:xfrm>
            <a:off x="1258888" y="4437062"/>
            <a:ext cx="38893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 sz="2400">
              <a:ea typeface="长城粗行楷体" pitchFamily="1" charset="-122"/>
            </a:endParaRPr>
          </a:p>
        </p:txBody>
      </p:sp>
      <p:grpSp>
        <p:nvGrpSpPr>
          <p:cNvPr id="31766" name=""/>
          <p:cNvGrpSpPr/>
          <p:nvPr/>
        </p:nvGrpSpPr>
        <p:grpSpPr>
          <a:xfrm>
            <a:off x="533400" y="4343400"/>
            <a:ext cx="6237288" cy="479425"/>
            <a:chExt cx="3929" cy="302"/>
          </a:xfrm>
        </p:grpSpPr>
        <p:sp>
          <p:nvSpPr>
            <p:cNvPr id="31767" name=""/>
            <p:cNvSpPr/>
            <p:nvPr/>
          </p:nvSpPr>
          <p:spPr>
            <a:xfrm>
              <a:off x="0" y="0"/>
              <a:ext cx="3220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400" b="1">
                  <a:ea typeface="长城粗行楷体" pitchFamily="1" charset="-122"/>
                </a:rPr>
                <a:t>摄影机内胶卷，</a:t>
              </a:r>
              <a:endParaRPr lang="zh-CN" altLang="en-US" sz="2400" b="1">
                <a:ea typeface="长城粗行楷体" pitchFamily="1" charset="-122"/>
              </a:endParaRPr>
            </a:p>
          </p:txBody>
        </p:sp>
        <p:sp>
          <p:nvSpPr>
            <p:cNvPr id="31768" name=""/>
            <p:cNvSpPr/>
            <p:nvPr/>
          </p:nvSpPr>
          <p:spPr>
            <a:xfrm>
              <a:off x="1509" y="14"/>
              <a:ext cx="2420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r"/>
              <a:r>
                <a:rPr lang="zh-CN" altLang="en-US" sz="2400" b="1">
                  <a:ea typeface="长城粗行楷体" pitchFamily="1" charset="-122"/>
                </a:rPr>
                <a:t>相当于光屏，用来承接实像</a:t>
              </a:r>
              <a:endParaRPr lang="zh-CN" altLang="en-US" sz="2400" b="1">
                <a:ea typeface="长城粗行楷体" pitchFamily="1" charset="-122"/>
              </a:endParaRPr>
            </a:p>
          </p:txBody>
        </p:sp>
      </p:grpSp>
      <p:grpSp>
        <p:nvGrpSpPr>
          <p:cNvPr id="31769" name=""/>
          <p:cNvGrpSpPr/>
          <p:nvPr/>
        </p:nvGrpSpPr>
        <p:grpSpPr>
          <a:xfrm>
            <a:off x="533400" y="4953000"/>
            <a:ext cx="6119812" cy="457200"/>
            <a:chExt cx="3855" cy="288"/>
          </a:xfrm>
        </p:grpSpPr>
        <p:sp>
          <p:nvSpPr>
            <p:cNvPr id="31770" name=""/>
            <p:cNvSpPr/>
            <p:nvPr/>
          </p:nvSpPr>
          <p:spPr>
            <a:xfrm>
              <a:off x="0" y="0"/>
              <a:ext cx="2041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400" b="1">
                  <a:ea typeface="长城粗行楷体" pitchFamily="1" charset="-122"/>
                </a:rPr>
                <a:t>物体与实像大小比较</a:t>
              </a:r>
              <a:endParaRPr lang="zh-CN" altLang="en-US" sz="2400" b="1">
                <a:ea typeface="长城粗行楷体" pitchFamily="1" charset="-122"/>
              </a:endParaRPr>
            </a:p>
          </p:txBody>
        </p:sp>
        <p:sp>
          <p:nvSpPr>
            <p:cNvPr id="31771" name=""/>
            <p:cNvSpPr/>
            <p:nvPr/>
          </p:nvSpPr>
          <p:spPr>
            <a:xfrm>
              <a:off x="1814" y="0"/>
              <a:ext cx="2041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FF0000"/>
                  </a:solidFill>
                  <a:ea typeface="长城粗行楷体" pitchFamily="1" charset="-122"/>
                </a:rPr>
                <a:t>实像小于物体</a:t>
              </a:r>
              <a:endParaRPr lang="zh-CN" altLang="en-US" sz="2400" b="1">
                <a:solidFill>
                  <a:srgbClr val="FF0000"/>
                </a:solidFill>
                <a:ea typeface="长城粗行楷体" pitchFamily="1" charset="-122"/>
              </a:endParaRPr>
            </a:p>
          </p:txBody>
        </p:sp>
      </p:grpSp>
      <p:grpSp>
        <p:nvGrpSpPr>
          <p:cNvPr id="31772" name=""/>
          <p:cNvGrpSpPr/>
          <p:nvPr/>
        </p:nvGrpSpPr>
        <p:grpSpPr>
          <a:xfrm>
            <a:off x="533400" y="5486400"/>
            <a:ext cx="6129338" cy="496888"/>
            <a:chExt cx="3861" cy="290"/>
          </a:xfrm>
        </p:grpSpPr>
        <p:sp>
          <p:nvSpPr>
            <p:cNvPr id="31773" name=""/>
            <p:cNvSpPr/>
            <p:nvPr/>
          </p:nvSpPr>
          <p:spPr>
            <a:xfrm>
              <a:off x="0" y="0"/>
              <a:ext cx="2041" cy="26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400" b="1">
                  <a:ea typeface="长城粗行楷体" pitchFamily="1" charset="-122"/>
                </a:rPr>
                <a:t>物距与像距大小比较</a:t>
              </a:r>
              <a:endParaRPr lang="zh-CN" altLang="en-US" sz="2400" b="1">
                <a:ea typeface="长城粗行楷体" pitchFamily="1" charset="-122"/>
              </a:endParaRPr>
            </a:p>
          </p:txBody>
        </p:sp>
        <p:sp>
          <p:nvSpPr>
            <p:cNvPr id="31774" name=""/>
            <p:cNvSpPr/>
            <p:nvPr/>
          </p:nvSpPr>
          <p:spPr>
            <a:xfrm>
              <a:off x="1820" y="23"/>
              <a:ext cx="2041" cy="26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FF0000"/>
                  </a:solidFill>
                  <a:ea typeface="长城粗行楷体" pitchFamily="1" charset="-122"/>
                </a:rPr>
                <a:t>像距小于物距</a:t>
              </a:r>
              <a:endParaRPr lang="zh-CN" altLang="en-US" sz="2400" b="1">
                <a:solidFill>
                  <a:srgbClr val="FF0000"/>
                </a:solidFill>
                <a:ea typeface="长城粗行楷体" pitchFamily="1" charset="-122"/>
              </a:endParaRPr>
            </a:p>
          </p:txBody>
        </p:sp>
      </p:grpSp>
      <p:grpSp>
        <p:nvGrpSpPr>
          <p:cNvPr id="31775" name=""/>
          <p:cNvGrpSpPr/>
          <p:nvPr/>
        </p:nvGrpSpPr>
        <p:grpSpPr>
          <a:xfrm>
            <a:off x="533400" y="3733800"/>
            <a:ext cx="9793288" cy="579438"/>
            <a:chExt cx="6169" cy="365"/>
          </a:xfrm>
        </p:grpSpPr>
        <p:sp>
          <p:nvSpPr>
            <p:cNvPr id="31776" name=""/>
            <p:cNvSpPr/>
            <p:nvPr/>
          </p:nvSpPr>
          <p:spPr>
            <a:xfrm>
              <a:off x="0" y="45"/>
              <a:ext cx="3220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400" b="1">
                  <a:ea typeface="长城粗行楷体" pitchFamily="1" charset="-122"/>
                </a:rPr>
                <a:t>被照物体位于镜头（凸透镜）</a:t>
              </a:r>
              <a:endParaRPr lang="zh-CN" altLang="en-US" sz="2400" b="1">
                <a:ea typeface="长城粗行楷体" pitchFamily="1" charset="-122"/>
              </a:endParaRPr>
            </a:p>
          </p:txBody>
        </p:sp>
        <p:sp>
          <p:nvSpPr>
            <p:cNvPr id="31777" name=""/>
            <p:cNvSpPr/>
            <p:nvPr/>
          </p:nvSpPr>
          <p:spPr>
            <a:xfrm>
              <a:off x="2949" y="0"/>
              <a:ext cx="3220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400" b="1">
                  <a:latin typeface="长城粗行楷体" pitchFamily="1" charset="-122"/>
                  <a:ea typeface="长城粗行楷体" pitchFamily="1" charset="-122"/>
                </a:rPr>
                <a:t>二倍焦点以外</a:t>
              </a:r>
              <a:r>
                <a:rPr lang="zh-CN" altLang="en-US" sz="2400">
                  <a:latin typeface="长城粗行楷体" pitchFamily="1" charset="-122"/>
                  <a:ea typeface="长城粗行楷体" pitchFamily="1" charset="-122"/>
                </a:rPr>
                <a:t>（</a:t>
              </a:r>
              <a:r>
                <a:rPr lang="en-US" altLang="zh-CN" sz="3200" b="1" i="1">
                  <a:solidFill>
                    <a:srgbClr val="FF0000"/>
                  </a:solidFill>
                  <a:latin typeface="长城粗行楷体" pitchFamily="1" charset="-122"/>
                  <a:ea typeface="长城粗行楷体" pitchFamily="1" charset="-122"/>
                </a:rPr>
                <a:t>u&gt;2f</a:t>
              </a:r>
              <a:r>
                <a:rPr lang="en-US" altLang="zh-CN" sz="2800" b="1" i="1">
                  <a:solidFill>
                    <a:srgbClr val="FF0000"/>
                  </a:solidFill>
                  <a:latin typeface="长城粗行楷体" pitchFamily="1" charset="-122"/>
                  <a:ea typeface="长城粗行楷体" pitchFamily="1" charset="-122"/>
                </a:rPr>
                <a:t> </a:t>
              </a:r>
              <a:r>
                <a:rPr lang="zh-CN" altLang="en-US" sz="2400">
                  <a:latin typeface="长城粗行楷体" pitchFamily="1" charset="-122"/>
                  <a:ea typeface="长城粗行楷体" pitchFamily="1" charset="-122"/>
                </a:rPr>
                <a:t>）</a:t>
              </a:r>
              <a:endParaRPr lang="zh-CN" altLang="en-US" sz="2400">
                <a:latin typeface="长城粗行楷体" pitchFamily="1" charset="-122"/>
                <a:ea typeface="长城粗行楷体" pitchFamily="1" charset="-122"/>
              </a:endParaRPr>
            </a:p>
          </p:txBody>
        </p:sp>
      </p:grpSp>
      <p:sp>
        <p:nvSpPr>
          <p:cNvPr id="3177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177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1EE1CC8-E0E2-4884-A75C-645EA25421A8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1780" name="TextBox 3177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31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501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3"/>
                            </p:stCondLst>
                            <p:childTnLst>
                              <p:par>
                                <p:cTn id="15" presetID="1" presetClass="entr" presetSubtype="0" dur="1" fill="hold" nodeType="afterEffect">
                                  <p:stCondLst>
                                    <p:cond delay="502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6"/>
                            </p:stCondLst>
                            <p:childTnLst>
                              <p:par>
                                <p:cTn id="18" presetID="1" presetClass="entr" presetSubtype="0" dur="1" fill="hold" nodeType="afterEffect">
                                  <p:stCondLst>
                                    <p:cond delay="503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510"/>
                            </p:stCondLst>
                            <p:childTnLst>
                              <p:par>
                                <p:cTn id="21" presetID="1" presetClass="entr" presetSubtype="0" dur="1" fill="hold" nodeType="afterEffect">
                                  <p:stCondLst>
                                    <p:cond delay="504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3015"/>
                            </p:stCondLst>
                            <p:childTnLst>
                              <p:par>
                                <p:cTn id="24" presetID="1" presetClass="entr" presetSubtype="0" dur="1" fill="hold" nodeType="afterEffect">
                                  <p:stCondLst>
                                    <p:cond delay="505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521"/>
                            </p:stCondLst>
                            <p:childTnLst>
                              <p:par>
                                <p:cTn id="27" presetID="2" presetClass="entr" presetSubtype="2" dur="500" fill="hold" nodeType="afterEffect">
                                  <p:stCondLst>
                                    <p:cond delay="506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7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7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1" dur="1000" fill="hold"/>
                                        <p:tgtEl>
                                          <p:spTgt spid="31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9" presetClass="entr" presetSubtype="0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5" dur="500" fill="hold"/>
                                        <p:tgtEl>
                                          <p:spTgt spid="31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56" dur="500" fill="hold"/>
                                        <p:tgtEl>
                                          <p:spTgt spid="31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61" dur="500" fill="hold"/>
                                        <p:tgtEl>
                                          <p:spTgt spid="317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66" dur="500" fill="hold"/>
                                        <p:tgtEl>
                                          <p:spTgt spid="31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71" dur="500" fill="hold"/>
                                        <p:tgtEl>
                                          <p:spTgt spid="31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7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55650" y="0"/>
            <a:ext cx="7212153" cy="4824054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2771" name=""/>
          <p:cNvSpPr/>
          <p:nvPr/>
        </p:nvSpPr>
        <p:spPr>
          <a:xfrm>
            <a:off x="0" y="4941888"/>
            <a:ext cx="9144000" cy="1917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>
              <a:spcBef>
                <a:spcPct val="50000"/>
              </a:spcBef>
            </a:pPr>
            <a:r>
              <a:rPr lang="zh-CN" altLang="en-US" sz="2400"/>
              <a:t>例：摄影机是利用凸透镜能够成缩小实像现象来拍摄照片，若镜头焦距为</a:t>
            </a:r>
            <a:r>
              <a:rPr lang="en-US" altLang="zh-CN" sz="2400"/>
              <a:t>15cm</a:t>
            </a:r>
            <a:r>
              <a:rPr lang="zh-CN" altLang="en-US" sz="2400"/>
              <a:t>，那么被拍景物到摄影机镜头距离应该是</a:t>
            </a:r>
            <a:r>
              <a:rPr lang="zh-CN" altLang="en-US" sz="2400">
                <a:sym typeface="Wingdings" pitchFamily="2" charset="2"/>
              </a:rPr>
              <a:t>：</a:t>
            </a:r>
            <a:endParaRPr lang="zh-CN" altLang="en-US" sz="2400">
              <a:sym typeface="Wingdings" pitchFamily="2" charset="2"/>
            </a:endParaRPr>
          </a:p>
          <a:p>
            <a:pPr lvl="0" eaLnBrk="0" hangingPunct="0">
              <a:spcBef>
                <a:spcPct val="50000"/>
              </a:spcBef>
            </a:pPr>
            <a:r>
              <a:rPr lang="en-US" altLang="zh-CN" sz="2400">
                <a:sym typeface="Wingdings" pitchFamily="2" charset="2"/>
              </a:rPr>
              <a:t>A</a:t>
            </a:r>
            <a:r>
              <a:rPr lang="zh-CN" altLang="en-US" sz="2400">
                <a:sym typeface="Wingdings" pitchFamily="2" charset="2"/>
              </a:rPr>
              <a:t>、超出</a:t>
            </a:r>
            <a:r>
              <a:rPr lang="en-US" altLang="zh-CN" sz="2400">
                <a:sym typeface="Wingdings" pitchFamily="2" charset="2"/>
              </a:rPr>
              <a:t>30cm            B</a:t>
            </a:r>
            <a:r>
              <a:rPr lang="zh-CN" altLang="en-US" sz="2400">
                <a:sym typeface="Wingdings" pitchFamily="2" charset="2"/>
              </a:rPr>
              <a:t>、在</a:t>
            </a:r>
            <a:r>
              <a:rPr lang="en-US" altLang="zh-CN" sz="2400">
                <a:sym typeface="Wingdings" pitchFamily="2" charset="2"/>
              </a:rPr>
              <a:t>15cm</a:t>
            </a:r>
            <a:r>
              <a:rPr lang="zh-CN" altLang="en-US" sz="2400">
                <a:sym typeface="Wingdings" pitchFamily="2" charset="2"/>
              </a:rPr>
              <a:t>到</a:t>
            </a:r>
            <a:r>
              <a:rPr lang="en-US" altLang="zh-CN" sz="2400">
                <a:sym typeface="Wingdings" pitchFamily="2" charset="2"/>
              </a:rPr>
              <a:t>30cm</a:t>
            </a:r>
            <a:r>
              <a:rPr lang="zh-CN" altLang="en-US" sz="2400">
                <a:sym typeface="Wingdings" pitchFamily="2" charset="2"/>
              </a:rPr>
              <a:t>之间   </a:t>
            </a:r>
            <a:endParaRPr lang="zh-CN" altLang="en-US" sz="2400">
              <a:sym typeface="Wingdings" pitchFamily="2" charset="2"/>
            </a:endParaRPr>
          </a:p>
          <a:p>
            <a:pPr lvl="0" eaLnBrk="0" hangingPunct="0">
              <a:spcBef>
                <a:spcPct val="50000"/>
              </a:spcBef>
            </a:pPr>
            <a:r>
              <a:rPr lang="en-US" altLang="zh-CN" sz="2400">
                <a:sym typeface="Wingdings" pitchFamily="2" charset="2"/>
              </a:rPr>
              <a:t>C</a:t>
            </a:r>
            <a:r>
              <a:rPr lang="zh-CN" altLang="en-US" sz="2400">
                <a:sym typeface="Wingdings" pitchFamily="2" charset="2"/>
              </a:rPr>
              <a:t>、恰好</a:t>
            </a:r>
            <a:r>
              <a:rPr lang="en-US" altLang="zh-CN" sz="2400">
                <a:sym typeface="Wingdings" pitchFamily="2" charset="2"/>
              </a:rPr>
              <a:t>30cm            D</a:t>
            </a:r>
            <a:r>
              <a:rPr lang="zh-CN" altLang="en-US" sz="2400">
                <a:sym typeface="Wingdings" pitchFamily="2" charset="2"/>
              </a:rPr>
              <a:t>、恰好</a:t>
            </a:r>
            <a:r>
              <a:rPr lang="en-US" altLang="zh-CN" sz="2400">
                <a:sym typeface="Wingdings" pitchFamily="2" charset="2"/>
              </a:rPr>
              <a:t>15cm</a:t>
            </a:r>
            <a:endParaRPr lang="en-US" altLang="zh-CN" sz="2400">
              <a:sym typeface="Wingdings" pitchFamily="2" charset="2"/>
            </a:endParaRPr>
          </a:p>
        </p:txBody>
      </p:sp>
      <p:sp>
        <p:nvSpPr>
          <p:cNvPr id="32772" name=""/>
          <p:cNvSpPr/>
          <p:nvPr/>
        </p:nvSpPr>
        <p:spPr>
          <a:xfrm>
            <a:off x="8316912" y="5445125"/>
            <a:ext cx="4318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</a:rPr>
              <a:t>A</a:t>
            </a:r>
            <a:endParaRPr lang="en-US" altLang="zh-CN" sz="2800">
              <a:solidFill>
                <a:srgbClr val="FF0000"/>
              </a:solidFill>
            </a:endParaRPr>
          </a:p>
        </p:txBody>
      </p:sp>
      <p:sp>
        <p:nvSpPr>
          <p:cNvPr id="3277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277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9510735-89B2-4AA2-826C-6A4C53B3660F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2775" name="TextBox 3277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794" name=""/>
          <p:cNvGrpSpPr/>
          <p:nvPr/>
        </p:nvGrpSpPr>
        <p:grpSpPr>
          <a:xfrm>
            <a:off x="1143000" y="1447800"/>
            <a:ext cx="1895475" cy="2962275"/>
            <a:chExt cx="1194" cy="1866"/>
          </a:xfrm>
        </p:grpSpPr>
        <p:pic>
          <p:nvPicPr>
            <p:cNvPr id="33795" nam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720"/>
              <a:ext cx="1194" cy="114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33796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6" y="0"/>
              <a:ext cx="708" cy="738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cxnSp>
        <p:nvCxnSpPr>
          <p:cNvPr id="33797" name=""/>
          <p:cNvCxnSpPr/>
          <p:nvPr/>
        </p:nvCxnSpPr>
        <p:spPr>
          <a:xfrm flipH="1">
            <a:off x="3200400" y="4724400"/>
            <a:ext cx="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33798" name=""/>
          <p:cNvCxnSpPr/>
          <p:nvPr/>
        </p:nvCxnSpPr>
        <p:spPr>
          <a:xfrm>
            <a:off x="1905000" y="3048000"/>
            <a:ext cx="381000" cy="0"/>
          </a:xfrm>
          <a:prstGeom prst="line">
            <a:avLst/>
          </a:prstGeom>
          <a:noFill/>
          <a:ln w="19050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33799" name=""/>
          <p:cNvCxnSpPr/>
          <p:nvPr/>
        </p:nvCxnSpPr>
        <p:spPr>
          <a:xfrm flipH="1">
            <a:off x="2057400" y="1981200"/>
            <a:ext cx="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33800" name=""/>
          <p:cNvCxnSpPr/>
          <p:nvPr/>
        </p:nvCxnSpPr>
        <p:spPr>
          <a:xfrm flipH="1">
            <a:off x="7239000" y="1600200"/>
            <a:ext cx="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33801" name=""/>
          <p:cNvGrpSpPr/>
          <p:nvPr/>
        </p:nvGrpSpPr>
        <p:grpSpPr>
          <a:xfrm>
            <a:off x="1905000" y="1600200"/>
            <a:ext cx="381000" cy="1447800"/>
            <a:chExt cx="240" cy="912"/>
          </a:xfrm>
        </p:grpSpPr>
        <p:cxnSp>
          <p:nvCxnSpPr>
            <p:cNvPr id="33802" name=""/>
            <p:cNvCxnSpPr/>
            <p:nvPr/>
          </p:nvCxnSpPr>
          <p:spPr>
            <a:xfrm flipH="1" flipV="1">
              <a:off x="96" y="96"/>
              <a:ext cx="144" cy="816"/>
            </a:xfrm>
            <a:prstGeom prst="line">
              <a:avLst/>
            </a:prstGeom>
            <a:noFill/>
            <a:ln>
              <a:solidFill>
                <a:srgbClr val="FF0000"/>
              </a:solidFill>
              <a:miter lim="800000"/>
              <a:tailEnd type="triangle"/>
            </a:ln>
          </p:spPr>
        </p:cxnSp>
        <p:cxnSp>
          <p:nvCxnSpPr>
            <p:cNvPr id="33803" name=""/>
            <p:cNvCxnSpPr/>
            <p:nvPr/>
          </p:nvCxnSpPr>
          <p:spPr>
            <a:xfrm flipV="1">
              <a:off x="0" y="0"/>
              <a:ext cx="192" cy="912"/>
            </a:xfrm>
            <a:prstGeom prst="line">
              <a:avLst/>
            </a:prstGeom>
            <a:noFill/>
            <a:ln>
              <a:solidFill>
                <a:srgbClr val="FF0000"/>
              </a:solidFill>
              <a:miter lim="800000"/>
              <a:tailEnd type="triangle"/>
            </a:ln>
          </p:spPr>
        </p:cxnSp>
      </p:grpSp>
      <p:grpSp>
        <p:nvGrpSpPr>
          <p:cNvPr id="33804" name=""/>
          <p:cNvGrpSpPr/>
          <p:nvPr/>
        </p:nvGrpSpPr>
        <p:grpSpPr>
          <a:xfrm>
            <a:off x="2057400" y="685800"/>
            <a:ext cx="5791200" cy="2819400"/>
            <a:chExt cx="3648" cy="1776"/>
          </a:xfrm>
        </p:grpSpPr>
        <p:cxnSp>
          <p:nvCxnSpPr>
            <p:cNvPr id="33805" name=""/>
            <p:cNvCxnSpPr/>
            <p:nvPr/>
          </p:nvCxnSpPr>
          <p:spPr>
            <a:xfrm flipV="1">
              <a:off x="96" y="0"/>
              <a:ext cx="3552" cy="576"/>
            </a:xfrm>
            <a:prstGeom prst="line">
              <a:avLst/>
            </a:prstGeom>
            <a:noFill/>
            <a:ln>
              <a:solidFill>
                <a:srgbClr val="FF0000"/>
              </a:solidFill>
              <a:miter lim="800000"/>
              <a:tailEnd type="triangle"/>
            </a:ln>
          </p:spPr>
        </p:cxnSp>
        <p:cxnSp>
          <p:nvCxnSpPr>
            <p:cNvPr id="33806" name=""/>
            <p:cNvCxnSpPr/>
            <p:nvPr/>
          </p:nvCxnSpPr>
          <p:spPr>
            <a:xfrm>
              <a:off x="0" y="672"/>
              <a:ext cx="3648" cy="1104"/>
            </a:xfrm>
            <a:prstGeom prst="line">
              <a:avLst/>
            </a:prstGeom>
            <a:noFill/>
            <a:ln>
              <a:solidFill>
                <a:srgbClr val="FF0000"/>
              </a:solidFill>
              <a:miter lim="800000"/>
              <a:tailEnd type="triangle"/>
            </a:ln>
          </p:spPr>
        </p:cxnSp>
      </p:grpSp>
      <p:cxnSp>
        <p:nvCxnSpPr>
          <p:cNvPr id="33807" name=""/>
          <p:cNvCxnSpPr/>
          <p:nvPr/>
        </p:nvCxnSpPr>
        <p:spPr>
          <a:xfrm flipH="1">
            <a:off x="7848600" y="685800"/>
            <a:ext cx="0" cy="2819400"/>
          </a:xfrm>
          <a:prstGeom prst="line">
            <a:avLst/>
          </a:prstGeom>
          <a:noFill/>
          <a:ln w="762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33808" name=""/>
          <p:cNvSpPr/>
          <p:nvPr/>
        </p:nvSpPr>
        <p:spPr>
          <a:xfrm>
            <a:off x="974725" y="477838"/>
            <a:ext cx="20129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>
                <a:latin typeface="长城粗行楷体" pitchFamily="1" charset="-122"/>
                <a:ea typeface="长城粗行楷体" pitchFamily="1" charset="-122"/>
              </a:rPr>
              <a:t>2</a:t>
            </a:r>
            <a:r>
              <a:rPr lang="zh-CN" altLang="en-US" sz="3200">
                <a:latin typeface="长城粗行楷体" pitchFamily="1" charset="-122"/>
                <a:ea typeface="长城粗行楷体" pitchFamily="1" charset="-122"/>
              </a:rPr>
              <a:t>、投影仪</a:t>
            </a:r>
            <a:endParaRPr lang="zh-CN" altLang="en-US" sz="3200">
              <a:latin typeface="长城粗行楷体" pitchFamily="1" charset="-122"/>
              <a:ea typeface="长城粗行楷体" pitchFamily="1" charset="-122"/>
            </a:endParaRPr>
          </a:p>
        </p:txBody>
      </p:sp>
      <p:sp>
        <p:nvSpPr>
          <p:cNvPr id="33809" name=""/>
          <p:cNvSpPr/>
          <p:nvPr/>
        </p:nvSpPr>
        <p:spPr>
          <a:xfrm>
            <a:off x="228600" y="4495800"/>
            <a:ext cx="98298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660066"/>
                </a:solidFill>
                <a:ea typeface="长城粗行楷体" pitchFamily="1" charset="-122"/>
              </a:rPr>
              <a:t>  </a:t>
            </a:r>
            <a:r>
              <a:rPr lang="zh-CN" altLang="en-US" sz="2800" b="1">
                <a:solidFill>
                  <a:srgbClr val="660066"/>
                </a:solidFill>
                <a:ea typeface="长城粗行楷体" pitchFamily="1" charset="-122"/>
              </a:rPr>
              <a:t>投影仪是依据物体位于凸透镜二倍焦距与一倍焦距</a:t>
            </a:r>
            <a:endParaRPr lang="zh-CN" altLang="en-US" sz="2800" b="1">
              <a:solidFill>
                <a:srgbClr val="660066"/>
              </a:solidFill>
              <a:ea typeface="长城粗行楷体" pitchFamily="1" charset="-122"/>
            </a:endParaRPr>
          </a:p>
          <a:p>
            <a:pPr lvl="0"/>
            <a:r>
              <a:rPr lang="zh-CN" altLang="en-US" sz="2800" b="1">
                <a:solidFill>
                  <a:srgbClr val="660066"/>
                </a:solidFill>
                <a:ea typeface="长城粗行楷体" pitchFamily="1" charset="-122"/>
              </a:rPr>
              <a:t>之间</a:t>
            </a:r>
            <a:r>
              <a:rPr lang="zh-CN" altLang="en-US" sz="2800" b="1">
                <a:solidFill>
                  <a:srgbClr val="660066"/>
                </a:solidFill>
              </a:rPr>
              <a:t>（              ）</a:t>
            </a:r>
            <a:r>
              <a:rPr lang="zh-CN" altLang="en-US" sz="2800" b="1">
                <a:solidFill>
                  <a:srgbClr val="660066"/>
                </a:solidFill>
                <a:latin typeface="长城粗行楷体" pitchFamily="1" charset="-122"/>
                <a:ea typeface="长城粗行楷体" pitchFamily="1" charset="-122"/>
              </a:rPr>
              <a:t>成                  像制成。</a:t>
            </a:r>
            <a:r>
              <a:rPr lang="zh-CN" altLang="en-US" sz="2800">
                <a:latin typeface="长城粗行楷体" pitchFamily="1" charset="-122"/>
                <a:ea typeface="长城粗行楷体" pitchFamily="1" charset="-122"/>
              </a:rPr>
              <a:t> </a:t>
            </a:r>
            <a:endParaRPr lang="zh-CN" altLang="en-US" sz="2800">
              <a:latin typeface="长城粗行楷体" pitchFamily="1" charset="-122"/>
              <a:ea typeface="长城粗行楷体" pitchFamily="1" charset="-122"/>
            </a:endParaRPr>
          </a:p>
        </p:txBody>
      </p:sp>
      <p:sp>
        <p:nvSpPr>
          <p:cNvPr id="33810" name=""/>
          <p:cNvSpPr/>
          <p:nvPr/>
        </p:nvSpPr>
        <p:spPr>
          <a:xfrm>
            <a:off x="1371600" y="4953000"/>
            <a:ext cx="16557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 i="1">
                <a:solidFill>
                  <a:srgbClr val="FF5050"/>
                </a:solidFill>
                <a:latin typeface="长城粗行楷体" pitchFamily="1" charset="-122"/>
                <a:ea typeface="长城粗行楷体" pitchFamily="1" charset="-122"/>
              </a:rPr>
              <a:t>2f&gt;u&gt;f</a:t>
            </a:r>
            <a:endParaRPr lang="en-US" altLang="zh-CN" sz="2800" b="1" i="1">
              <a:solidFill>
                <a:srgbClr val="FF5050"/>
              </a:solidFill>
              <a:latin typeface="长城粗行楷体" pitchFamily="1" charset="-122"/>
              <a:ea typeface="长城粗行楷体" pitchFamily="1" charset="-122"/>
            </a:endParaRPr>
          </a:p>
        </p:txBody>
      </p:sp>
      <p:sp>
        <p:nvSpPr>
          <p:cNvPr id="33811" name=""/>
          <p:cNvSpPr/>
          <p:nvPr/>
        </p:nvSpPr>
        <p:spPr>
          <a:xfrm>
            <a:off x="3429000" y="4953000"/>
            <a:ext cx="18716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 u="sng">
                <a:solidFill>
                  <a:srgbClr val="FF3300"/>
                </a:solidFill>
                <a:ea typeface="长城粗行楷体" pitchFamily="1" charset="-122"/>
              </a:rPr>
              <a:t>倒立</a:t>
            </a:r>
            <a:r>
              <a:rPr lang="zh-CN" altLang="en-US" sz="2800" b="1">
                <a:solidFill>
                  <a:srgbClr val="FF3300"/>
                </a:solidFill>
                <a:ea typeface="长城粗行楷体" pitchFamily="1" charset="-122"/>
              </a:rPr>
              <a:t>、</a:t>
            </a:r>
            <a:endParaRPr lang="zh-CN" altLang="en-US" sz="2800" b="1">
              <a:solidFill>
                <a:srgbClr val="FF3300"/>
              </a:solidFill>
              <a:ea typeface="长城粗行楷体" pitchFamily="1" charset="-122"/>
            </a:endParaRPr>
          </a:p>
        </p:txBody>
      </p:sp>
      <p:sp>
        <p:nvSpPr>
          <p:cNvPr id="33812" name=""/>
          <p:cNvSpPr/>
          <p:nvPr/>
        </p:nvSpPr>
        <p:spPr>
          <a:xfrm>
            <a:off x="4724400" y="4953000"/>
            <a:ext cx="15113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 u="sng">
                <a:solidFill>
                  <a:srgbClr val="FF3300"/>
                </a:solidFill>
                <a:ea typeface="长城粗行楷体" pitchFamily="1" charset="-122"/>
              </a:rPr>
              <a:t>放大</a:t>
            </a:r>
            <a:r>
              <a:rPr lang="zh-CN" altLang="en-US" b="1">
                <a:solidFill>
                  <a:srgbClr val="FF3300"/>
                </a:solidFill>
              </a:rPr>
              <a:t>、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33813" name=""/>
          <p:cNvSpPr/>
          <p:nvPr/>
        </p:nvSpPr>
        <p:spPr>
          <a:xfrm>
            <a:off x="6096000" y="4953000"/>
            <a:ext cx="165576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 u="sng">
                <a:solidFill>
                  <a:srgbClr val="FF3300"/>
                </a:solidFill>
                <a:ea typeface="长城粗行楷体" pitchFamily="1" charset="-122"/>
              </a:rPr>
              <a:t>实</a:t>
            </a:r>
            <a:endParaRPr lang="zh-CN" altLang="en-US" sz="2800" b="1" u="sng">
              <a:solidFill>
                <a:srgbClr val="FF3300"/>
              </a:solidFill>
              <a:ea typeface="长城粗行楷体" pitchFamily="1" charset="-122"/>
            </a:endParaRPr>
          </a:p>
        </p:txBody>
      </p:sp>
      <p:sp>
        <p:nvSpPr>
          <p:cNvPr id="33814" name=""/>
          <p:cNvSpPr/>
          <p:nvPr/>
        </p:nvSpPr>
        <p:spPr>
          <a:xfrm>
            <a:off x="228600" y="5410200"/>
            <a:ext cx="871855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>
                <a:solidFill>
                  <a:schemeClr val="tx2"/>
                </a:solidFill>
                <a:ea typeface="长城粗行楷体" pitchFamily="1" charset="-122"/>
              </a:rPr>
              <a:t>平面镜作用是改变光传输方向，使得射向天花板</a:t>
            </a:r>
            <a:endParaRPr lang="zh-CN" altLang="en-US" sz="2800">
              <a:solidFill>
                <a:schemeClr val="tx2"/>
              </a:solidFill>
              <a:ea typeface="长城粗行楷体" pitchFamily="1" charset="-122"/>
            </a:endParaRPr>
          </a:p>
          <a:p>
            <a:pPr lvl="0"/>
            <a:r>
              <a:rPr lang="zh-CN" altLang="en-US" sz="2800">
                <a:solidFill>
                  <a:schemeClr val="tx2"/>
                </a:solidFill>
                <a:ea typeface="长城粗行楷体" pitchFamily="1" charset="-122"/>
              </a:rPr>
              <a:t>光在屏幕上成像。</a:t>
            </a:r>
            <a:endParaRPr lang="zh-CN" altLang="en-US" sz="2800">
              <a:solidFill>
                <a:schemeClr val="tx2"/>
              </a:solidFill>
              <a:ea typeface="长城粗行楷体" pitchFamily="1" charset="-122"/>
            </a:endParaRPr>
          </a:p>
        </p:txBody>
      </p:sp>
      <p:sp>
        <p:nvSpPr>
          <p:cNvPr id="3381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381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0B88AAA-64FF-4AC5-BA1D-11DDE24468A3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3817" name="TextBox 3381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3" dur="1000" fill="hold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1000" fill="hold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9" presetClass="entr" presetSubtype="0" dur="1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1" dur="1000" fill="hold"/>
                                        <p:tgtEl>
                                          <p:spTgt spid="33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6" dur="500" fill="hold"/>
                                        <p:tgtEl>
                                          <p:spTgt spid="33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5" presetClass="entr" presetSubtype="1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30" dur="500" fill="hold"/>
                                        <p:tgtEl>
                                          <p:spTgt spid="33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5" dur="500" fill="hold"/>
                                        <p:tgtEl>
                                          <p:spTgt spid="33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0" dur="500" fill="hold"/>
                                        <p:tgtEl>
                                          <p:spTgt spid="33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45" dur="500" fill="hold"/>
                                        <p:tgtEl>
                                          <p:spTgt spid="33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8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8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9" grpId="0"/>
      <p:bldP spid="33810" grpId="1"/>
      <p:bldP spid="33811" grpId="2"/>
      <p:bldP spid="33812" grpId="3"/>
      <p:bldP spid="33813" grpId="4"/>
      <p:bldP spid="33814" grpId="5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1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11188" y="0"/>
            <a:ext cx="7770016" cy="4429549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4819" name=""/>
          <p:cNvSpPr/>
          <p:nvPr/>
        </p:nvSpPr>
        <p:spPr>
          <a:xfrm>
            <a:off x="0" y="4652962"/>
            <a:ext cx="9144000" cy="2227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zh-CN" altLang="en-US" sz="2800" b="1"/>
              <a:t>例：</a:t>
            </a:r>
            <a:r>
              <a:rPr lang="zh-CN" altLang="en-US" sz="2800"/>
              <a:t>某同学做“凸透镜成像”试验时，把光屏移到离凸透镜</a:t>
            </a:r>
            <a:r>
              <a:rPr lang="en-US" altLang="zh-CN" sz="2800"/>
              <a:t>16CM</a:t>
            </a:r>
            <a:r>
              <a:rPr lang="zh-CN" altLang="en-US" sz="2800"/>
              <a:t>处，使在光屏上出现烛焰倒立、放大、清楚像，则该同学凸透镜焦距可能是（         ）</a:t>
            </a:r>
            <a:endParaRPr lang="zh-CN" altLang="en-US" sz="2800"/>
          </a:p>
          <a:p>
            <a:pPr lvl="0" eaLnBrk="0" hangingPunct="0"/>
            <a:r>
              <a:rPr lang="zh-CN" altLang="en-US" sz="2800"/>
              <a:t>             </a:t>
            </a:r>
            <a:r>
              <a:rPr lang="en-US" altLang="zh-CN" sz="2800"/>
              <a:t>A</a:t>
            </a:r>
            <a:r>
              <a:rPr lang="zh-CN" altLang="en-US" sz="2800"/>
              <a:t>、</a:t>
            </a:r>
            <a:r>
              <a:rPr lang="en-US" altLang="zh-CN" sz="2800"/>
              <a:t>6CM                 B</a:t>
            </a:r>
            <a:r>
              <a:rPr lang="zh-CN" altLang="en-US" sz="2800"/>
              <a:t>、</a:t>
            </a:r>
            <a:r>
              <a:rPr lang="en-US" altLang="zh-CN" sz="2800"/>
              <a:t>8CM</a:t>
            </a:r>
            <a:endParaRPr lang="en-US" altLang="zh-CN" sz="2800"/>
          </a:p>
          <a:p>
            <a:pPr lvl="0" eaLnBrk="0" hangingPunct="0"/>
            <a:r>
              <a:rPr lang="en-US" altLang="zh-CN" sz="2800"/>
              <a:t>             C</a:t>
            </a:r>
            <a:r>
              <a:rPr lang="zh-CN" altLang="en-US" sz="2800"/>
              <a:t>、</a:t>
            </a:r>
            <a:r>
              <a:rPr lang="en-US" altLang="zh-CN" sz="2800"/>
              <a:t>12CM               D</a:t>
            </a:r>
            <a:r>
              <a:rPr lang="zh-CN" altLang="en-US" sz="2800"/>
              <a:t>、</a:t>
            </a:r>
            <a:r>
              <a:rPr lang="en-US" altLang="zh-CN" sz="2800"/>
              <a:t>18CM</a:t>
            </a:r>
            <a:endParaRPr lang="en-US" altLang="zh-CN" sz="2800"/>
          </a:p>
        </p:txBody>
      </p:sp>
      <p:sp>
        <p:nvSpPr>
          <p:cNvPr id="34820" name=""/>
          <p:cNvSpPr/>
          <p:nvPr/>
        </p:nvSpPr>
        <p:spPr>
          <a:xfrm>
            <a:off x="7019925" y="5589588"/>
            <a:ext cx="2124075" cy="1160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>
              <a:spcBef>
                <a:spcPct val="50000"/>
              </a:spcBef>
            </a:pPr>
            <a:r>
              <a:rPr lang="en-US" altLang="zh-CN" sz="2800"/>
              <a:t>f&lt;16&lt;2f</a:t>
            </a:r>
            <a:endParaRPr lang="en-US" altLang="zh-CN" sz="2800"/>
          </a:p>
          <a:p>
            <a:pPr lvl="0" eaLnBrk="0" hangingPunct="0">
              <a:spcBef>
                <a:spcPct val="50000"/>
              </a:spcBef>
            </a:pPr>
            <a:r>
              <a:rPr lang="zh-CN" altLang="en-US" sz="2800"/>
              <a:t>解</a:t>
            </a:r>
            <a:r>
              <a:rPr lang="en-US" altLang="zh-CN" sz="2800"/>
              <a:t>f&lt;16</a:t>
            </a:r>
            <a:r>
              <a:rPr lang="zh-CN" altLang="en-US" sz="2800"/>
              <a:t>和</a:t>
            </a:r>
            <a:r>
              <a:rPr lang="en-US" altLang="zh-CN" sz="2800"/>
              <a:t>8&lt;f</a:t>
            </a:r>
            <a:endParaRPr lang="en-US" altLang="zh-CN" sz="2800"/>
          </a:p>
        </p:txBody>
      </p:sp>
      <p:sp>
        <p:nvSpPr>
          <p:cNvPr id="34821" name=""/>
          <p:cNvSpPr/>
          <p:nvPr/>
        </p:nvSpPr>
        <p:spPr>
          <a:xfrm>
            <a:off x="6011862" y="5516562"/>
            <a:ext cx="5762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</a:rPr>
              <a:t>C</a:t>
            </a:r>
            <a:endParaRPr lang="en-US" altLang="zh-CN" sz="3200">
              <a:solidFill>
                <a:srgbClr val="FF0000"/>
              </a:solidFill>
            </a:endParaRPr>
          </a:p>
        </p:txBody>
      </p:sp>
      <p:sp>
        <p:nvSpPr>
          <p:cNvPr id="3482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482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97641E3-F016-433A-B15D-12C35412F8A4}" type="footer">
              <a:rPr lang="zh-CN" altLang="en-US" sz="10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 altLang="zh-CN" sz="1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4824" name="TextBox 3482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1000" fill="hold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/>
      <p:bldP spid="34821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419600" y="1371600"/>
            <a:ext cx="212234" cy="1064204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584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819400" y="685800"/>
            <a:ext cx="344508" cy="171949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5844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7924800" y="1219200"/>
            <a:ext cx="1110547" cy="140669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5845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446712" y="609600"/>
            <a:ext cx="403867" cy="3730819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5846" name=""/>
          <p:cNvSpPr/>
          <p:nvPr/>
        </p:nvSpPr>
        <p:spPr>
          <a:xfrm>
            <a:off x="3276600" y="1524000"/>
            <a:ext cx="914400" cy="13112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zh-CN" altLang="en-US" sz="8000">
                <a:latin typeface="Times New Roman" pitchFamily="18" charset="0"/>
              </a:rPr>
              <a:t> </a:t>
            </a:r>
            <a:r>
              <a:rPr lang="en-US" altLang="zh-CN" sz="8000">
                <a:latin typeface="Times New Roman" pitchFamily="18" charset="0"/>
              </a:rPr>
              <a:t>.</a:t>
            </a:r>
            <a:endParaRPr lang="en-US" altLang="zh-CN" sz="8000">
              <a:latin typeface="Times New Roman" pitchFamily="18" charset="0"/>
            </a:endParaRPr>
          </a:p>
        </p:txBody>
      </p:sp>
      <p:cxnSp>
        <p:nvCxnSpPr>
          <p:cNvPr id="35847" name=""/>
          <p:cNvCxnSpPr/>
          <p:nvPr/>
        </p:nvCxnSpPr>
        <p:spPr>
          <a:xfrm flipV="1">
            <a:off x="381000" y="2514600"/>
            <a:ext cx="7315200" cy="0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</a:ln>
          <a:effectLst/>
        </p:spPr>
      </p:cxnSp>
      <p:sp>
        <p:nvSpPr>
          <p:cNvPr id="35848" name=""/>
          <p:cNvSpPr/>
          <p:nvPr/>
        </p:nvSpPr>
        <p:spPr>
          <a:xfrm>
            <a:off x="3581400" y="2286000"/>
            <a:ext cx="457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latin typeface="Times New Roman" pitchFamily="18" charset="0"/>
              </a:rPr>
              <a:t>F</a:t>
            </a:r>
            <a:endParaRPr lang="en-US" altLang="zh-CN" sz="2400" b="1">
              <a:solidFill>
                <a:srgbClr val="FF3300"/>
              </a:solidFill>
              <a:latin typeface="Times New Roman" pitchFamily="18" charset="0"/>
            </a:endParaRPr>
          </a:p>
        </p:txBody>
      </p:sp>
      <p:grpSp>
        <p:nvGrpSpPr>
          <p:cNvPr id="35849" name=""/>
          <p:cNvGrpSpPr/>
          <p:nvPr/>
        </p:nvGrpSpPr>
        <p:grpSpPr>
          <a:xfrm>
            <a:off x="0" y="2133600"/>
            <a:ext cx="9144000" cy="2057400"/>
            <a:chExt cx="5760" cy="1296"/>
          </a:xfrm>
        </p:grpSpPr>
        <p:sp>
          <p:nvSpPr>
            <p:cNvPr id="35850" name=""/>
            <p:cNvSpPr/>
            <p:nvPr/>
          </p:nvSpPr>
          <p:spPr>
            <a:xfrm>
              <a:off x="0" y="1171"/>
              <a:ext cx="576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5851" name=""/>
            <p:cNvSpPr/>
            <p:nvPr/>
          </p:nvSpPr>
          <p:spPr>
            <a:xfrm>
              <a:off x="2931" y="931"/>
              <a:ext cx="333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eaLnBrk="0" hangingPunct="0"/>
              <a:r>
                <a:rPr lang="en-US" altLang="zh-CN" sz="3200" i="1">
                  <a:solidFill>
                    <a:srgbClr val="FF0066"/>
                  </a:solidFill>
                  <a:latin typeface="Times New Roman" pitchFamily="18" charset="0"/>
                </a:rPr>
                <a:t>f</a:t>
              </a:r>
              <a:endParaRPr lang="en-US" altLang="zh-CN" sz="3200" i="1">
                <a:solidFill>
                  <a:srgbClr val="FF0066"/>
                </a:solidFill>
                <a:latin typeface="Times New Roman" pitchFamily="18" charset="0"/>
              </a:endParaRPr>
            </a:p>
          </p:txBody>
        </p:sp>
        <p:cxnSp>
          <p:nvCxnSpPr>
            <p:cNvPr id="35852" name=""/>
            <p:cNvCxnSpPr/>
            <p:nvPr/>
          </p:nvCxnSpPr>
          <p:spPr>
            <a:xfrm flipH="1">
              <a:off x="2352" y="0"/>
              <a:ext cx="0" cy="1200"/>
            </a:xfrm>
            <a:prstGeom prst="line">
              <a:avLst/>
            </a:prstGeom>
            <a:noFill/>
            <a:ln>
              <a:solidFill>
                <a:schemeClr val="tx1"/>
              </a:solidFill>
              <a:prstDash val="sysDot"/>
              <a:miter lim="800000"/>
            </a:ln>
          </p:spPr>
        </p:cxnSp>
        <p:cxnSp>
          <p:nvCxnSpPr>
            <p:cNvPr id="35853" name=""/>
            <p:cNvCxnSpPr/>
            <p:nvPr/>
          </p:nvCxnSpPr>
          <p:spPr>
            <a:xfrm>
              <a:off x="3072" y="1152"/>
              <a:ext cx="480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  <a:tailEnd type="triangle"/>
            </a:ln>
          </p:spPr>
        </p:cxnSp>
      </p:grpSp>
      <p:cxnSp>
        <p:nvCxnSpPr>
          <p:cNvPr id="35854" name=""/>
          <p:cNvCxnSpPr/>
          <p:nvPr/>
        </p:nvCxnSpPr>
        <p:spPr>
          <a:xfrm flipH="1">
            <a:off x="3733800" y="3962400"/>
            <a:ext cx="9144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35855" name=""/>
          <p:cNvSpPr/>
          <p:nvPr/>
        </p:nvSpPr>
        <p:spPr>
          <a:xfrm>
            <a:off x="6019800" y="4876800"/>
            <a:ext cx="16764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小于焦距</a:t>
            </a:r>
            <a:endParaRPr lang="zh-CN" altLang="en-US" sz="28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grpSp>
        <p:nvGrpSpPr>
          <p:cNvPr id="35856" name=""/>
          <p:cNvGrpSpPr/>
          <p:nvPr/>
        </p:nvGrpSpPr>
        <p:grpSpPr>
          <a:xfrm>
            <a:off x="0" y="2133600"/>
            <a:ext cx="9144000" cy="2057400"/>
            <a:chExt cx="5760" cy="1296"/>
          </a:xfrm>
        </p:grpSpPr>
        <p:sp>
          <p:nvSpPr>
            <p:cNvPr id="35857" name=""/>
            <p:cNvSpPr/>
            <p:nvPr/>
          </p:nvSpPr>
          <p:spPr>
            <a:xfrm>
              <a:off x="0" y="1171"/>
              <a:ext cx="576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5858" name=""/>
            <p:cNvSpPr/>
            <p:nvPr/>
          </p:nvSpPr>
          <p:spPr>
            <a:xfrm>
              <a:off x="2931" y="931"/>
              <a:ext cx="333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eaLnBrk="0" hangingPunct="0"/>
              <a:r>
                <a:rPr lang="en-US" altLang="zh-CN" sz="3200" i="1">
                  <a:solidFill>
                    <a:srgbClr val="FF0066"/>
                  </a:solidFill>
                  <a:latin typeface="Times New Roman" pitchFamily="18" charset="0"/>
                </a:rPr>
                <a:t>f</a:t>
              </a:r>
              <a:endParaRPr lang="en-US" altLang="zh-CN" sz="3200" i="1">
                <a:solidFill>
                  <a:srgbClr val="FF0066"/>
                </a:solidFill>
                <a:latin typeface="Times New Roman" pitchFamily="18" charset="0"/>
              </a:endParaRPr>
            </a:p>
          </p:txBody>
        </p:sp>
        <p:cxnSp>
          <p:nvCxnSpPr>
            <p:cNvPr id="35859" name=""/>
            <p:cNvCxnSpPr/>
            <p:nvPr/>
          </p:nvCxnSpPr>
          <p:spPr>
            <a:xfrm flipH="1">
              <a:off x="2352" y="0"/>
              <a:ext cx="0" cy="1200"/>
            </a:xfrm>
            <a:prstGeom prst="line">
              <a:avLst/>
            </a:prstGeom>
            <a:noFill/>
            <a:ln>
              <a:solidFill>
                <a:schemeClr val="tx1"/>
              </a:solidFill>
              <a:prstDash val="sysDot"/>
              <a:miter lim="800000"/>
            </a:ln>
          </p:spPr>
        </p:cxnSp>
        <p:cxnSp>
          <p:nvCxnSpPr>
            <p:cNvPr id="35860" name=""/>
            <p:cNvCxnSpPr/>
            <p:nvPr/>
          </p:nvCxnSpPr>
          <p:spPr>
            <a:xfrm>
              <a:off x="3072" y="1152"/>
              <a:ext cx="480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  <a:tailEnd type="triangle"/>
            </a:ln>
          </p:spPr>
        </p:cxnSp>
      </p:grpSp>
      <p:cxnSp>
        <p:nvCxnSpPr>
          <p:cNvPr id="35861" name=""/>
          <p:cNvCxnSpPr/>
          <p:nvPr/>
        </p:nvCxnSpPr>
        <p:spPr>
          <a:xfrm flipH="1">
            <a:off x="3733800" y="3962400"/>
            <a:ext cx="9144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grpSp>
        <p:nvGrpSpPr>
          <p:cNvPr id="35862" name=""/>
          <p:cNvGrpSpPr/>
          <p:nvPr/>
        </p:nvGrpSpPr>
        <p:grpSpPr>
          <a:xfrm>
            <a:off x="0" y="2133600"/>
            <a:ext cx="9144000" cy="2057400"/>
            <a:chExt cx="5760" cy="1296"/>
          </a:xfrm>
        </p:grpSpPr>
        <p:sp>
          <p:nvSpPr>
            <p:cNvPr id="35863" name=""/>
            <p:cNvSpPr/>
            <p:nvPr/>
          </p:nvSpPr>
          <p:spPr>
            <a:xfrm>
              <a:off x="0" y="1171"/>
              <a:ext cx="5760" cy="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/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35864" name=""/>
            <p:cNvSpPr/>
            <p:nvPr/>
          </p:nvSpPr>
          <p:spPr>
            <a:xfrm>
              <a:off x="2931" y="931"/>
              <a:ext cx="333" cy="365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eaLnBrk="0" hangingPunct="0"/>
              <a:r>
                <a:rPr lang="en-US" altLang="zh-CN" sz="3200" i="1">
                  <a:solidFill>
                    <a:srgbClr val="FF0066"/>
                  </a:solidFill>
                  <a:latin typeface="Times New Roman" pitchFamily="18" charset="0"/>
                </a:rPr>
                <a:t>f</a:t>
              </a:r>
              <a:endParaRPr lang="en-US" altLang="zh-CN" sz="3200" i="1">
                <a:solidFill>
                  <a:srgbClr val="FF0066"/>
                </a:solidFill>
                <a:latin typeface="Times New Roman" pitchFamily="18" charset="0"/>
              </a:endParaRPr>
            </a:p>
          </p:txBody>
        </p:sp>
        <p:cxnSp>
          <p:nvCxnSpPr>
            <p:cNvPr id="35865" name=""/>
            <p:cNvCxnSpPr/>
            <p:nvPr/>
          </p:nvCxnSpPr>
          <p:spPr>
            <a:xfrm flipH="1">
              <a:off x="2352" y="0"/>
              <a:ext cx="0" cy="1200"/>
            </a:xfrm>
            <a:prstGeom prst="line">
              <a:avLst/>
            </a:prstGeom>
            <a:noFill/>
            <a:ln>
              <a:solidFill>
                <a:schemeClr val="tx1"/>
              </a:solidFill>
              <a:prstDash val="sysDot"/>
              <a:miter lim="800000"/>
            </a:ln>
          </p:spPr>
        </p:cxnSp>
        <p:cxnSp>
          <p:nvCxnSpPr>
            <p:cNvPr id="35866" name=""/>
            <p:cNvCxnSpPr/>
            <p:nvPr/>
          </p:nvCxnSpPr>
          <p:spPr>
            <a:xfrm>
              <a:off x="3072" y="1152"/>
              <a:ext cx="480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  <a:tailEnd type="triangle"/>
            </a:ln>
          </p:spPr>
        </p:cxnSp>
      </p:grpSp>
      <p:grpSp>
        <p:nvGrpSpPr>
          <p:cNvPr id="35867" name=""/>
          <p:cNvGrpSpPr/>
          <p:nvPr/>
        </p:nvGrpSpPr>
        <p:grpSpPr>
          <a:xfrm>
            <a:off x="0" y="2133600"/>
            <a:ext cx="9144000" cy="2057400"/>
            <a:chExt cx="5760" cy="1296"/>
          </a:xfrm>
        </p:grpSpPr>
        <p:cxnSp>
          <p:nvCxnSpPr>
            <p:cNvPr id="35868" name=""/>
            <p:cNvCxnSpPr/>
            <p:nvPr/>
          </p:nvCxnSpPr>
          <p:spPr>
            <a:xfrm flipH="1">
              <a:off x="2352" y="1152"/>
              <a:ext cx="576" cy="0"/>
            </a:xfrm>
            <a:prstGeom prst="line">
              <a:avLst/>
            </a:prstGeom>
            <a:noFill/>
            <a:ln>
              <a:solidFill>
                <a:schemeClr val="tx1"/>
              </a:solidFill>
              <a:miter lim="800000"/>
              <a:tailEnd type="triangle"/>
            </a:ln>
          </p:spPr>
        </p:cxnSp>
        <p:grpSp>
          <p:nvGrpSpPr>
            <p:cNvPr id="35869" name=""/>
            <p:cNvGrpSpPr/>
            <p:nvPr/>
          </p:nvGrpSpPr>
          <p:grpSpPr>
            <a:xfrm>
              <a:off x="0" y="0"/>
              <a:ext cx="5760" cy="1296"/>
              <a:chExt cx="5760" cy="1296"/>
            </a:xfrm>
          </p:grpSpPr>
          <p:sp>
            <p:nvSpPr>
              <p:cNvPr id="35870" name=""/>
              <p:cNvSpPr/>
              <p:nvPr/>
            </p:nvSpPr>
            <p:spPr>
              <a:xfrm>
                <a:off x="0" y="1171"/>
                <a:ext cx="5760" cy="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/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5871" name=""/>
              <p:cNvSpPr/>
              <p:nvPr/>
            </p:nvSpPr>
            <p:spPr>
              <a:xfrm>
                <a:off x="2931" y="931"/>
                <a:ext cx="333" cy="365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0" hangingPunct="0">
                  <a:defRPr kumimoji="0"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 eaLnBrk="0" hangingPunct="0"/>
                <a:r>
                  <a:rPr lang="en-US" altLang="zh-CN" sz="3200" i="1">
                    <a:solidFill>
                      <a:srgbClr val="FF0066"/>
                    </a:solidFill>
                    <a:latin typeface="Times New Roman" pitchFamily="18" charset="0"/>
                  </a:rPr>
                  <a:t>f</a:t>
                </a:r>
                <a:endParaRPr lang="en-US" altLang="zh-CN" sz="3200" i="1">
                  <a:solidFill>
                    <a:srgbClr val="FF0066"/>
                  </a:solidFill>
                  <a:latin typeface="Times New Roman" pitchFamily="18" charset="0"/>
                </a:endParaRPr>
              </a:p>
            </p:txBody>
          </p:sp>
          <p:cxnSp>
            <p:nvCxnSpPr>
              <p:cNvPr id="35872" name=""/>
              <p:cNvCxnSpPr/>
              <p:nvPr/>
            </p:nvCxnSpPr>
            <p:spPr>
              <a:xfrm flipH="1">
                <a:off x="2352" y="0"/>
                <a:ext cx="0" cy="120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prstDash val="sysDot"/>
                <a:miter lim="800000"/>
              </a:ln>
            </p:spPr>
          </p:cxnSp>
          <p:cxnSp>
            <p:nvCxnSpPr>
              <p:cNvPr id="35873" name=""/>
              <p:cNvCxnSpPr/>
              <p:nvPr/>
            </p:nvCxnSpPr>
            <p:spPr>
              <a:xfrm>
                <a:off x="3072" y="1152"/>
                <a:ext cx="480" cy="0"/>
              </a:xfrm>
              <a:prstGeom prst="line">
                <a:avLst/>
              </a:prstGeom>
              <a:noFill/>
              <a:ln>
                <a:solidFill>
                  <a:schemeClr val="tx1"/>
                </a:solidFill>
                <a:miter lim="800000"/>
                <a:tailEnd type="triangle"/>
              </a:ln>
            </p:spPr>
          </p:cxnSp>
        </p:grpSp>
      </p:grpSp>
      <p:grpSp>
        <p:nvGrpSpPr>
          <p:cNvPr id="35874" name=""/>
          <p:cNvGrpSpPr/>
          <p:nvPr/>
        </p:nvGrpSpPr>
        <p:grpSpPr>
          <a:xfrm>
            <a:off x="0" y="4953000"/>
            <a:ext cx="9753600" cy="1587500"/>
            <a:chExt cx="6144" cy="1063"/>
          </a:xfrm>
        </p:grpSpPr>
        <p:sp>
          <p:nvSpPr>
            <p:cNvPr id="35875" name=""/>
            <p:cNvSpPr/>
            <p:nvPr/>
          </p:nvSpPr>
          <p:spPr>
            <a:xfrm>
              <a:off x="0" y="0"/>
              <a:ext cx="6144" cy="106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993300"/>
                  </a:solidFill>
                  <a:latin typeface="Times New Roman" pitchFamily="18" charset="0"/>
                </a:rPr>
                <a:t>                                </a:t>
              </a:r>
              <a:r>
                <a:rPr lang="zh-CN" altLang="en-US" sz="2800" b="1">
                  <a:solidFill>
                    <a:srgbClr val="993300"/>
                  </a:solidFill>
                  <a:latin typeface="长城粗行楷体" pitchFamily="1" charset="-122"/>
                  <a:ea typeface="长城粗行楷体" pitchFamily="1" charset="-122"/>
                </a:rPr>
                <a:t>物体到凸透镜距离</a:t>
              </a:r>
              <a:r>
                <a:rPr lang="en-US" altLang="zh-CN" sz="2800" b="1">
                  <a:solidFill>
                    <a:srgbClr val="993300"/>
                  </a:solidFill>
                  <a:latin typeface="长城粗行楷体" pitchFamily="1" charset="-122"/>
                  <a:ea typeface="长城粗行楷体" pitchFamily="1" charset="-122"/>
                </a:rPr>
                <a:t>____________</a:t>
              </a:r>
              <a:r>
                <a:rPr lang="zh-CN" altLang="en-US" sz="2800" b="1">
                  <a:solidFill>
                    <a:srgbClr val="993300"/>
                  </a:solidFill>
                  <a:latin typeface="长城粗行楷体" pitchFamily="1" charset="-122"/>
                  <a:ea typeface="长城粗行楷体" pitchFamily="1" charset="-122"/>
                </a:rPr>
                <a:t>时，  </a:t>
              </a:r>
              <a:endParaRPr lang="zh-CN" altLang="en-US" sz="2800" b="1">
                <a:solidFill>
                  <a:srgbClr val="993300"/>
                </a:solidFill>
                <a:latin typeface="长城粗行楷体" pitchFamily="1" charset="-122"/>
                <a:ea typeface="长城粗行楷体" pitchFamily="1" charset="-122"/>
              </a:endParaRPr>
            </a:p>
            <a:p>
              <a:pPr lvl="0">
                <a:spcBef>
                  <a:spcPct val="50000"/>
                </a:spcBef>
              </a:pPr>
              <a:r>
                <a:rPr lang="zh-CN" altLang="en-US" sz="2800" b="1">
                  <a:solidFill>
                    <a:srgbClr val="993300"/>
                  </a:solidFill>
                  <a:latin typeface="长城粗行楷体" pitchFamily="1" charset="-122"/>
                  <a:ea typeface="长城粗行楷体" pitchFamily="1" charset="-122"/>
                </a:rPr>
                <a:t> 成正立、放大虚像原理</a:t>
              </a:r>
              <a:endParaRPr lang="zh-CN" altLang="en-US" sz="2800" b="1">
                <a:solidFill>
                  <a:srgbClr val="993300"/>
                </a:solidFill>
                <a:latin typeface="长城粗行楷体" pitchFamily="1" charset="-122"/>
                <a:ea typeface="长城粗行楷体" pitchFamily="1" charset="-122"/>
              </a:endParaRPr>
            </a:p>
            <a:p>
              <a:pPr lvl="0" eaLnBrk="0" hangingPunct="0"/>
              <a:endParaRPr lang="zh-CN" altLang="en-US" sz="2800">
                <a:latin typeface="长城粗行楷体" pitchFamily="1" charset="-122"/>
                <a:ea typeface="长城粗行楷体" pitchFamily="1" charset="-122"/>
              </a:endParaRPr>
            </a:p>
          </p:txBody>
        </p:sp>
        <p:sp>
          <p:nvSpPr>
            <p:cNvPr id="35876" name=""/>
            <p:cNvSpPr/>
            <p:nvPr/>
          </p:nvSpPr>
          <p:spPr>
            <a:xfrm>
              <a:off x="0" y="0"/>
              <a:ext cx="3408" cy="63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0" hangingPunct="0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400">
                  <a:latin typeface="Times New Roman" pitchFamily="18" charset="0"/>
                </a:rPr>
                <a:t>    </a:t>
              </a:r>
              <a:r>
                <a:rPr lang="zh-CN" altLang="en-US" sz="2800" b="1">
                  <a:solidFill>
                    <a:srgbClr val="993300"/>
                  </a:solidFill>
                  <a:latin typeface="Times New Roman" pitchFamily="18" charset="0"/>
                  <a:ea typeface="长城粗行楷体" pitchFamily="1" charset="-122"/>
                </a:rPr>
                <a:t>放大镜是依据</a:t>
              </a:r>
              <a:endParaRPr lang="zh-CN" altLang="en-US" sz="2800" b="1">
                <a:solidFill>
                  <a:srgbClr val="993300"/>
                </a:solidFill>
                <a:latin typeface="Times New Roman" pitchFamily="18" charset="0"/>
                <a:ea typeface="长城粗行楷体" pitchFamily="1" charset="-122"/>
              </a:endParaRPr>
            </a:p>
            <a:p>
              <a:pPr lvl="0" eaLnBrk="0" hangingPunct="0"/>
              <a:endParaRPr lang="zh-CN" altLang="en-US" sz="2800">
                <a:latin typeface="Times New Roman" pitchFamily="18" charset="0"/>
                <a:ea typeface="长城粗行楷体" pitchFamily="1" charset="-122"/>
              </a:endParaRPr>
            </a:p>
          </p:txBody>
        </p:sp>
      </p:grpSp>
      <p:sp>
        <p:nvSpPr>
          <p:cNvPr id="35877" name=""/>
          <p:cNvSpPr/>
          <p:nvPr/>
        </p:nvSpPr>
        <p:spPr>
          <a:xfrm>
            <a:off x="457200" y="685800"/>
            <a:ext cx="20129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latin typeface="长城粗行楷体" pitchFamily="1" charset="-122"/>
                <a:ea typeface="长城粗行楷体" pitchFamily="1" charset="-122"/>
              </a:rPr>
              <a:t>3</a:t>
            </a:r>
            <a:r>
              <a:rPr lang="zh-CN" altLang="en-US" sz="3200" b="1">
                <a:latin typeface="长城粗行楷体" pitchFamily="1" charset="-122"/>
                <a:ea typeface="长城粗行楷体" pitchFamily="1" charset="-122"/>
              </a:rPr>
              <a:t>、放大镜</a:t>
            </a:r>
            <a:endParaRPr lang="zh-CN" altLang="en-US" sz="3200" b="1">
              <a:latin typeface="长城粗行楷体" pitchFamily="1" charset="-122"/>
              <a:ea typeface="长城粗行楷体" pitchFamily="1" charset="-122"/>
            </a:endParaRPr>
          </a:p>
        </p:txBody>
      </p:sp>
      <p:sp>
        <p:nvSpPr>
          <p:cNvPr id="3587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587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19B843E-3793-4D9A-BAA5-E96A9C9781BB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5880" name="TextBox 3587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0" hangingPunct="0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35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2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3" presetClass="entr" presetSubtype="16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1" dur="500" fill="hold"/>
                                        <p:tgtEl>
                                          <p:spTgt spid="35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6" dur="500" fill="hold"/>
                                        <p:tgtEl>
                                          <p:spTgt spid="35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8" grpId="0"/>
      <p:bldP spid="35855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https://d.book118.com/556031002155010102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rbit">
  <a:themeElements>
    <a:clrScheme name="">
      <a:dk1>
        <a:srgbClr val="000000"/>
      </a:dk1>
      <a:lt1>
        <a:srgbClr val="FFFFFF"/>
      </a:lt1>
      <a:dk2>
        <a:srgbClr val="010199"/>
      </a:dk2>
      <a:lt2>
        <a:srgbClr val="B2B2B2"/>
      </a:lt2>
      <a:accent1>
        <a:srgbClr val="3399FF"/>
      </a:accent1>
      <a:accent2>
        <a:srgbClr val="6666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CC"/>
      </a:hlink>
      <a:folHlink>
        <a:srgbClr val="FFCC66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10199"/>
        </a:dk2>
        <a:lt2>
          <a:srgbClr val="B2B2B2"/>
        </a:lt2>
        <a:accent1>
          <a:srgbClr val="3399FF"/>
        </a:accent1>
        <a:accent2>
          <a:srgbClr val="66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FFCC66"/>
        </a:folHlink>
      </a:clrScheme>
    </a:extraClrScheme>
    <a:extraClrScheme>
      <a:clrScheme name="">
        <a:dk1>
          <a:srgbClr val="003300"/>
        </a:dk1>
        <a:lt1>
          <a:srgbClr val="FFFFFF"/>
        </a:lt1>
        <a:dk2>
          <a:srgbClr val="008000"/>
        </a:dk2>
        <a:lt2>
          <a:srgbClr val="C0C0C0"/>
        </a:lt2>
        <a:accent1>
          <a:srgbClr val="99CC00"/>
        </a:accent1>
        <a:accent2>
          <a:srgbClr val="527C3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CC33"/>
        </a:hlink>
        <a:folHlink>
          <a:srgbClr val="C1FF83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0066"/>
        </a:dk2>
        <a:lt2>
          <a:srgbClr val="9FBFFF"/>
        </a:lt2>
        <a:accent1>
          <a:srgbClr val="0099CC"/>
        </a:accent1>
        <a:accent2>
          <a:srgbClr val="00CC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CDE6FF"/>
        </a:folHlink>
      </a:clrScheme>
    </a:extraClrScheme>
    <a:extraClrScheme>
      <a:clrScheme name="">
        <a:dk1>
          <a:srgbClr val="006666"/>
        </a:dk1>
        <a:lt1>
          <a:srgbClr val="FFFFFF"/>
        </a:lt1>
        <a:dk2>
          <a:srgbClr val="00ACA8"/>
        </a:dk2>
        <a:lt2>
          <a:srgbClr val="FFFF99"/>
        </a:lt2>
        <a:accent1>
          <a:srgbClr val="0099CC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BA0023"/>
        </a:dk2>
        <a:lt2>
          <a:srgbClr val="FFFF99"/>
        </a:lt2>
        <a:accent1>
          <a:srgbClr val="FF6600"/>
        </a:accent1>
        <a:accent2>
          <a:srgbClr val="C5543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00"/>
        </a:hlink>
        <a:folHlink>
          <a:srgbClr val="FF9900"/>
        </a:folHlink>
      </a:clrScheme>
    </a:extraClrScheme>
    <a:extraClrScheme>
      <a:clrScheme name="">
        <a:dk1>
          <a:srgbClr val="575863"/>
        </a:dk1>
        <a:lt1>
          <a:srgbClr val="FFFFFF"/>
        </a:lt1>
        <a:dk2>
          <a:srgbClr val="6D776E"/>
        </a:dk2>
        <a:lt2>
          <a:srgbClr val="DDDDDD"/>
        </a:lt2>
        <a:accent1>
          <a:srgbClr val="0099CC"/>
        </a:accent1>
        <a:accent2>
          <a:srgbClr val="939EA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BD8949"/>
        </a:folHlink>
      </a:clrScheme>
    </a:extraClrScheme>
    <a:extraClrScheme>
      <a:clrScheme name="">
        <a:dk1>
          <a:srgbClr val="765E58"/>
        </a:dk1>
        <a:lt1>
          <a:srgbClr val="FFFFFF"/>
        </a:lt1>
        <a:dk2>
          <a:srgbClr val="A28A84"/>
        </a:dk2>
        <a:lt2>
          <a:srgbClr val="DDDDDD"/>
        </a:lt2>
        <a:accent1>
          <a:srgbClr val="CC66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FFBD"/>
        </a:folHlink>
      </a:clrScheme>
    </a:extraClrScheme>
    <a:extraClrScheme>
      <a:clrScheme name="">
        <a:dk1>
          <a:srgbClr val="C5D9ED"/>
        </a:dk1>
        <a:lt1>
          <a:srgbClr val="000000"/>
        </a:lt1>
        <a:dk2>
          <a:srgbClr val="FFFFFF"/>
        </a:dk2>
        <a:lt2>
          <a:srgbClr val="000000"/>
        </a:lt2>
        <a:accent1>
          <a:srgbClr val="F3F6FF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00FF"/>
        </a:hlink>
        <a:folHlink>
          <a:srgbClr val="006699"/>
        </a:folHlink>
      </a:clrScheme>
    </a:extraClrScheme>
    <a:extraClrScheme>
      <a:clrScheme name="">
        <a:dk1>
          <a:srgbClr val="AAAAC6"/>
        </a:dk1>
        <a:lt1>
          <a:srgbClr val="FFFFFF"/>
        </a:lt1>
        <a:dk2>
          <a:srgbClr val="FFFFFF"/>
        </a:dk2>
        <a:lt2>
          <a:srgbClr val="FFFFCC"/>
        </a:lt2>
        <a:accent1>
          <a:srgbClr val="66667E"/>
        </a:accent1>
        <a:accent2>
          <a:srgbClr val="62915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CC"/>
        </a:hlink>
        <a:folHlink>
          <a:srgbClr val="3399FF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默认设计模板_4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Fireball">
  <a:themeElements>
    <a:clrScheme name="">
      <a:dk1>
        <a:srgbClr val="000000"/>
      </a:dk1>
      <a:lt1>
        <a:srgbClr val="FFFFCC"/>
      </a:lt1>
      <a:dk2>
        <a:srgbClr val="5F5F5F"/>
      </a:dk2>
      <a:lt2>
        <a:srgbClr val="FFCC66"/>
      </a:lt2>
      <a:accent1>
        <a:srgbClr val="FF9933"/>
      </a:accent1>
      <a:accent2>
        <a:srgbClr val="CC0066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00CC"/>
      </a:hlink>
      <a:folHlink>
        <a:srgbClr val="990099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CC"/>
        </a:lt1>
        <a:dk2>
          <a:srgbClr val="5F5F5F"/>
        </a:dk2>
        <a:lt2>
          <a:srgbClr val="FFCC66"/>
        </a:lt2>
        <a:accent1>
          <a:srgbClr val="FF9933"/>
        </a:accent1>
        <a:accent2>
          <a:srgbClr val="CC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990099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5F5F5F"/>
        </a:dk2>
        <a:lt2>
          <a:srgbClr val="FF9900"/>
        </a:lt2>
        <a:accent1>
          <a:srgbClr val="FF9933"/>
        </a:accent1>
        <a:accent2>
          <a:srgbClr val="CC00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990099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93939"/>
        </a:dk2>
        <a:lt2>
          <a:srgbClr val="000000"/>
        </a:lt2>
        <a:accent1>
          <a:srgbClr val="CBCBCB"/>
        </a:accent1>
        <a:accent2>
          <a:srgbClr val="86868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</a:extraClrSchemeLst>
</a:theme>
</file>

<file path=ppt/theme/theme5.xml><?xml version="1.0" encoding="utf-8"?>
<a:theme xmlns:r="http://schemas.openxmlformats.org/officeDocument/2006/relationships" xmlns:a="http://schemas.openxmlformats.org/drawingml/2006/main" name="诗情画意">
  <a:themeElements>
    <a:clrScheme name="">
      <a:dk1>
        <a:srgbClr val="FFFFFF"/>
      </a:dk1>
      <a:lt1>
        <a:srgbClr val="007A77"/>
      </a:lt1>
      <a:dk2>
        <a:srgbClr val="C0C0C0"/>
      </a:dk2>
      <a:lt2>
        <a:srgbClr val="003399"/>
      </a:lt2>
      <a:accent1>
        <a:srgbClr val="EBF7FF"/>
      </a:accent1>
      <a:accent2>
        <a:srgbClr val="3366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DC5900"/>
      </a:hlink>
      <a:folHlink>
        <a:srgbClr val="7979A5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7A77"/>
        </a:lt1>
        <a:dk2>
          <a:srgbClr val="C0C0C0"/>
        </a:dk2>
        <a:lt2>
          <a:srgbClr val="003399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</a:extraClrScheme>
    <a:extraClrScheme>
      <a:clrScheme name="">
        <a:dk1>
          <a:srgbClr val="FFFFDD"/>
        </a:dk1>
        <a:lt1>
          <a:srgbClr val="005FBE"/>
        </a:lt1>
        <a:dk2>
          <a:srgbClr val="C0C0C0"/>
        </a:dk2>
        <a:lt2>
          <a:srgbClr val="2C5884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</a:extraClrScheme>
    <a:extraClrScheme>
      <a:clrScheme name="">
        <a:dk1>
          <a:srgbClr val="DAEADE"/>
        </a:dk1>
        <a:lt1>
          <a:srgbClr val="5D5D8B"/>
        </a:lt1>
        <a:dk2>
          <a:srgbClr val="C0C0C0"/>
        </a:dk2>
        <a:lt2>
          <a:srgbClr val="A25269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</a:extraClrScheme>
    <a:extraClrScheme>
      <a:clrScheme name="">
        <a:dk1>
          <a:srgbClr val="CCECFF"/>
        </a:dk1>
        <a:lt1>
          <a:srgbClr val="006666"/>
        </a:lt1>
        <a:dk2>
          <a:srgbClr val="C0C0C0"/>
        </a:dk2>
        <a:lt2>
          <a:srgbClr val="336699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</a:extraClrScheme>
    <a:extraClrScheme>
      <a:clrScheme name="">
        <a:dk1>
          <a:srgbClr val="FFE9E9"/>
        </a:dk1>
        <a:lt1>
          <a:srgbClr val="0033CC"/>
        </a:lt1>
        <a:dk2>
          <a:srgbClr val="C0C0C0"/>
        </a:dk2>
        <a:lt2>
          <a:srgbClr val="00000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</a:extraClrScheme>
    <a:extraClrScheme>
      <a:clrScheme name="">
        <a:dk1>
          <a:srgbClr val="F4E9E0"/>
        </a:dk1>
        <a:lt1>
          <a:srgbClr val="336699"/>
        </a:lt1>
        <a:dk2>
          <a:srgbClr val="C0C0C0"/>
        </a:dk2>
        <a:lt2>
          <a:srgbClr val="DC590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</a:extraClrScheme>
    <a:extraClrScheme>
      <a:clrScheme name="">
        <a:dk1>
          <a:srgbClr val="E5E5FF"/>
        </a:dk1>
        <a:lt1>
          <a:srgbClr val="CC3300"/>
        </a:lt1>
        <a:dk2>
          <a:srgbClr val="C0C0C0"/>
        </a:dk2>
        <a:lt2>
          <a:srgbClr val="56568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</a:extraClrScheme>
    <a:extraClrScheme>
      <a:clrScheme name="">
        <a:dk1>
          <a:srgbClr val="FFE2C5"/>
        </a:dk1>
        <a:lt1>
          <a:srgbClr val="000099"/>
        </a:lt1>
        <a:dk2>
          <a:srgbClr val="C0C0C0"/>
        </a:dk2>
        <a:lt2>
          <a:srgbClr val="007D7A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</a:extraClrScheme>
  </a:extraClrSchemeLst>
</a:theme>
</file>

<file path=ppt/theme/theme6.xml><?xml version="1.0" encoding="utf-8"?>
<a:theme xmlns:r="http://schemas.openxmlformats.org/officeDocument/2006/relationships" xmlns:a="http://schemas.openxmlformats.org/drawingml/2006/main" name="默认设计模板_3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ppt/theme/theme7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245</Paragraphs>
  <Slides>23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9">
      <vt:lpstr>Arial</vt:lpstr>
      <vt:lpstr>Calibri</vt:lpstr>
      <vt:lpstr>宋体</vt:lpstr>
      <vt:lpstr>Wingdings</vt:lpstr>
      <vt:lpstr>隶书</vt:lpstr>
      <vt:lpstr>Tahoma</vt:lpstr>
      <vt:lpstr>方正水柱简体</vt:lpstr>
      <vt:lpstr>Garamond</vt:lpstr>
      <vt:lpstr>Times New Roman</vt:lpstr>
      <vt:lpstr>Monotype Corsiva</vt:lpstr>
      <vt:lpstr>楷体_GB2312</vt:lpstr>
      <vt:lpstr>黑体</vt:lpstr>
      <vt:lpstr>长城粗行楷体</vt:lpstr>
      <vt:lpstr>Symbol</vt:lpstr>
      <vt:lpstr>经典综艺体简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2024-09-27T14:28:53.086</cp:lastPrinted>
  <dcterms:created xsi:type="dcterms:W3CDTF">2024-09-27T06:28:53Z</dcterms:created>
  <dcterms:modified xsi:type="dcterms:W3CDTF">2024-09-27T06:28:55Z</dcterms:modified>
</cp:coreProperties>
</file>