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DB8D048-9602-4D52-8BC4-FAE73129AC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0DDF60-A094-45A4-B36F-72B902DC69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329F294-C765-46A5-8841-D85E5E8439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348C8D-56A0-4933-89B6-44BF1022E9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AC42744-1D82-4D26-8ECB-80C6BF5599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BD5C52-5F60-4ECF-81EB-2135BB7B81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74EC70-AC6E-4E83-B64B-D1AF9588FAF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2CD5F3-8CDA-47B7-A5D8-829692C4B1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CDEE35-9432-45CE-A030-51CBB7077B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9A66A1-7746-47CB-B05B-EE27EC34E6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7D2BBE-4870-4E2C-98EF-19D8354C93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t>Click to edit Master text styles</a:t>
            </a:r>
          </a:p>
          <a:p>
            <a:r>
              <a:t>Second level</a:t>
            </a:r>
          </a:p>
          <a:p>
            <a:r>
              <a:t>Third level</a:t>
            </a:r>
          </a:p>
          <a:p>
            <a:r>
              <a:t>Fourth level</a:t>
            </a:r>
          </a:p>
          <a:p>
            <a:r>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8/1/2011</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6045113013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SPSS的相关分析</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汇报人：AA</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目录</a:t>
            </a:r>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CONTENTS</a:t>
            </a:r>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引言</a:t>
            </a:r>
          </a:p>
          <a:p>
            <a:r>
              <a:t>相关分析基本概念</a:t>
            </a:r>
          </a:p>
          <a:p>
            <a:r>
              <a:t>SPSS中相关分析的操作步骤</a:t>
            </a:r>
          </a:p>
          <a:p>
            <a:r>
              <a:t>相关分析结果的解读与可视化</a:t>
            </a:r>
          </a:p>
          <a:p>
            <a:r>
              <a:t>相关分析在实际应用中的案例</a:t>
            </a:r>
          </a:p>
          <a:p>
            <a:r>
              <a:t>相关分析的注意事项与局限性</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引言</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    </a:t>
              </a:r>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562" b="15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9407" b="940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探索变量之间的关系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相关分析是一种统计方法，用于研究两个或多个变量之间的关系。通过计算相关系数，可以了解变量之间的关联强度和方向。</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为回归分析打下基础</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相关分析是回归分析的前置步骤，通过相关分析可以初步判断变量之间的线性关系，为后续的回归分析提供基础。</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广泛应用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相关分析在社会科学、医学、经济学等多个领域都有广泛应用，对于研究变量之间的相互作用具有重要意义。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SPSS软件简介</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统计软件</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SPSS（Statistical Package for the Social Sciences）是一款广泛应用于社会科学领域的统计软件，提供了丰富的统计分析功能。</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易于使用</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SPSS具有直观的用户界面和菜单驱动的操作方式，使得用户可以方便地进行数据管理和统计分析。</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功能强大</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SPSS支持多种统计方法，包括描述性统计、推论性统计、多元分析等，可以满足不同研究需求。</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数据可视化</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SPSS提供了多种图表和图形展示方式，可以帮助用户更直观地理解数据和分析结果。</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相关分析基本概念</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CHAPTER</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相关关系是指两个或多个变量之间存在的关联性，当一个变量发生变化时，另一个变量也会随之发生变化。</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相关关系可以是正相关或负相关，正相关表示两个变量同向变化，负相关表示两个变量反向变化。</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相关关系并不等同于因果关系，只能说明变量之间存在某种关联，不能确定一个变量是另一个变量变化的原因。</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相关关系的定义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rot="-2700000" flipV="1">
            <a:off x="8223978" y="1744645"/>
            <a:ext cx="2833772" cy="7304932"/>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0515259" y="-2241425"/>
            <a:ext cx="2982918" cy="4296683"/>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80034" y="181253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相关系数是衡量两个变量之间相关关系强度和方向的统计量，取值范围在-1到1之间。</a:t>
            </a:r>
          </a:p>
        </p:txBody>
      </p:sp>
      <p:sp>
        <p:nvSpPr>
          <p:cNvPr id="5" name="TextBox 5"/>
          <p:cNvSpPr txBox="1"/>
          <p:nvPr/>
        </p:nvSpPr>
        <p:spPr>
          <a:xfrm>
            <a:off x="580034" y="310050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常见的相关系数类型包括皮尔逊相关系数、斯皮尔曼等级相关系数和肯德尔等级相关系数等。</a:t>
            </a:r>
          </a:p>
        </p:txBody>
      </p:sp>
      <p:sp>
        <p:nvSpPr>
          <p:cNvPr id="6" name="TextBox 6"/>
          <p:cNvSpPr txBox="1"/>
          <p:nvPr/>
        </p:nvSpPr>
        <p:spPr>
          <a:xfrm>
            <a:off x="615973" y="4402320"/>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皮尔逊相关系数适用于连续变量，且要求变量之间的关系是线性的；斯皮尔曼和肯德尔等级相关系数则适用于等级变量或不满足线性关系的情况。</a:t>
            </a:r>
          </a:p>
        </p:txBody>
      </p:sp>
      <p:sp>
        <p:nvSpPr>
          <p:cNvPr id="7" name="AutoShape 7"/>
          <p:cNvSpPr/>
          <p:nvPr/>
        </p:nvSpPr>
        <p:spPr>
          <a:xfrm>
            <a:off x="454963" y="195259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5958" y="323855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5958" y="4541391"/>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l="15725" r="15725"/>
          <a:stretch>
            <a:fillRect/>
          </a:stretch>
        </p:blipFill>
        <p:spPr>
          <a:xfrm>
            <a:off x="6774259" y="1242134"/>
            <a:ext cx="5232459" cy="508750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相关系数及其类型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医学领域</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用于分析疾病与各种因素之间的相关性，如吸烟与肺癌的关系、饮食与肥胖的关系等。</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其他领域</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如心理学、教育学、环境科学等，相关分析可用于探究各种变量之间的关联性和影响程度。</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金融领域</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用于研究股票价格、汇率等金融指标之间的相关性，以及预测未来市场走势。</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社会科学研究</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用于探究社会现象之间的关联，如经济发展水平与教育水平的关系、人口数量与城市化水平的关系等。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相关分析的应用场景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SPSS中相关分析的操作步骤</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CHAPTER</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095" b="409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确保数据已经整理成适合进行相关分析的格式，包括变量名和测量值。</a:t>
            </a:r>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在SPSS中选择“文件”-&gt;“打开”-&gt;“数据”，然后选择相应的数据文件进行导入。</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数据准备与导入</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导入数据</a:t>
            </a:r>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准备数据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用于衡量两个连续变量之间的线性关系强度和方向。</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皮尔逊相关系数</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用于衡量两个等级变量之间的单调关系强度和方向。</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斯皮尔曼等级相关系数</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用于衡量多个等级变量之间的协调程度。</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肯德尔等级相关系数</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选择相关分析方法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选择显著性水平</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通常选择0.05或0.01作为显著性水平，用于判断相关系数的显著性。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选择变量</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在SPSS的变量视图中选择需要进行相关分析的变量。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设置缺失值处理方式</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根据研究需求和数据特点，选择合适的缺失值处理方式，如删除缺失值、插补等。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设置分析参数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grpSp>
      <p:sp>
        <p:nvSpPr>
          <p:cNvPr id="17" name="TextBox 17"/>
          <p:cNvSpPr txBox="1"/>
          <p:nvPr/>
        </p:nvSpPr>
        <p:spPr>
          <a:xfrm>
            <a:off x="6542983" y="1171423"/>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查看相关系数矩阵</a:t>
            </a:r>
          </a:p>
        </p:txBody>
      </p:sp>
      <p:sp>
        <p:nvSpPr>
          <p:cNvPr id="18" name="TextBox 18"/>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在SPSS的输出窗口中查看相关系数矩阵，了解各变量之间的相关关系。</a:t>
            </a:r>
          </a:p>
        </p:txBody>
      </p:sp>
      <p:sp>
        <p:nvSpPr>
          <p:cNvPr id="19" name="TextBox 19"/>
          <p:cNvSpPr txBox="1"/>
          <p:nvPr/>
        </p:nvSpPr>
        <p:spPr>
          <a:xfrm>
            <a:off x="6542983" y="2934249"/>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判断相关系数的显著性</a:t>
            </a:r>
          </a:p>
        </p:txBody>
      </p:sp>
      <p:sp>
        <p:nvSpPr>
          <p:cNvPr id="20" name="TextBox 20"/>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根据相关系数旁边的显著性水平（p值）判断相关系数的显著性。如果p值小于显著性水平，则认为相关系数显著。</a:t>
            </a:r>
          </a:p>
        </p:txBody>
      </p:sp>
      <p:sp>
        <p:nvSpPr>
          <p:cNvPr id="21" name="TextBox 21"/>
          <p:cNvSpPr txBox="1"/>
          <p:nvPr/>
        </p:nvSpPr>
        <p:spPr>
          <a:xfrm>
            <a:off x="6542983" y="4626808"/>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解读相关系数大小和方向</a:t>
            </a:r>
          </a:p>
        </p:txBody>
      </p:sp>
      <p:sp>
        <p:nvSpPr>
          <p:cNvPr id="22" name="TextBox 22"/>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根据相关系数的大小和方向，判断各变量之间的相关关系强度和方向。例如，皮尔逊相关系数r的绝对值越接近1，表示两个变量之间的线性关系越强；r为正表示正相关，r为负表示负相关。</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运行分析结果解读</a:t>
              </a:r>
            </a:p>
          </p:txBody>
        </p:sp>
      </p:grpSp>
      <p:sp>
        <p:nvSpPr>
          <p:cNvPr id="45" name="AutoShape 45"/>
          <p:cNvSpPr/>
          <p:nvPr/>
        </p:nvSpPr>
        <p:spPr>
          <a:xfrm>
            <a:off x="1199617" y="2591922"/>
            <a:ext cx="2395784" cy="2042488"/>
          </a:xfrm>
          <a:prstGeom prst="hexagon">
            <a:avLst>
              <a:gd name="adj" fmla="val 25000"/>
              <a:gd name="vf" fmla="val 115470"/>
            </a:avLst>
          </a:prstGeom>
          <a:no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9"/>
                </a:solidFill>
                <a:latin typeface="Calibri"/>
                <a:ea typeface="+mn-ea"/>
                <a:cs typeface="+mn-cs"/>
              </a:defRPr>
            </a:lvl1pPr>
            <a:lvl2pPr marL="457200" algn="l" defTabSz="914400" rtl="0" eaLnBrk="1" latinLnBrk="0" hangingPunct="1">
              <a:defRPr sz="1800" kern="1200">
                <a:solidFill>
                  <a:srgbClr val="FFFCF9"/>
                </a:solidFill>
                <a:latin typeface="Calibri"/>
                <a:ea typeface="+mn-ea"/>
                <a:cs typeface="+mn-cs"/>
              </a:defRPr>
            </a:lvl2pPr>
            <a:lvl3pPr marL="914400" algn="l" defTabSz="914400" rtl="0" eaLnBrk="1" latinLnBrk="0" hangingPunct="1">
              <a:defRPr sz="1800" kern="1200">
                <a:solidFill>
                  <a:srgbClr val="FFFCF9"/>
                </a:solidFill>
                <a:latin typeface="Calibri"/>
                <a:ea typeface="+mn-ea"/>
                <a:cs typeface="+mn-cs"/>
              </a:defRPr>
            </a:lvl3pPr>
            <a:lvl4pPr marL="1371600" algn="l" defTabSz="914400" rtl="0" eaLnBrk="1" latinLnBrk="0" hangingPunct="1">
              <a:defRPr sz="1800" kern="1200">
                <a:solidFill>
                  <a:srgbClr val="FFFCF9"/>
                </a:solidFill>
                <a:latin typeface="Calibri"/>
                <a:ea typeface="+mn-ea"/>
                <a:cs typeface="+mn-cs"/>
              </a:defRPr>
            </a:lvl4pPr>
            <a:lvl5pPr marL="1828800" algn="l" defTabSz="914400" rtl="0" eaLnBrk="1" latinLnBrk="0" hangingPunct="1">
              <a:defRPr sz="1800" kern="1200">
                <a:solidFill>
                  <a:srgbClr val="FFFCF9"/>
                </a:solidFill>
                <a:latin typeface="Calibri"/>
                <a:ea typeface="+mn-ea"/>
                <a:cs typeface="+mn-cs"/>
              </a:defRPr>
            </a:lvl5pPr>
            <a:lvl6pPr marL="2286000" algn="l" defTabSz="914400" rtl="0" eaLnBrk="1" latinLnBrk="0" hangingPunct="1">
              <a:defRPr sz="1800" kern="1200">
                <a:solidFill>
                  <a:srgbClr val="FFFCF9"/>
                </a:solidFill>
                <a:latin typeface="Calibri"/>
                <a:ea typeface="+mn-ea"/>
                <a:cs typeface="+mn-cs"/>
              </a:defRPr>
            </a:lvl6pPr>
            <a:lvl7pPr marL="2743200" algn="l" defTabSz="914400" rtl="0" eaLnBrk="1" latinLnBrk="0" hangingPunct="1">
              <a:defRPr sz="1800" kern="1200">
                <a:solidFill>
                  <a:srgbClr val="FFFCF9"/>
                </a:solidFill>
                <a:latin typeface="Calibri"/>
                <a:ea typeface="+mn-ea"/>
                <a:cs typeface="+mn-cs"/>
              </a:defRPr>
            </a:lvl7pPr>
            <a:lvl8pPr marL="3200400" algn="l" defTabSz="914400" rtl="0" eaLnBrk="1" latinLnBrk="0" hangingPunct="1">
              <a:defRPr sz="1800" kern="1200">
                <a:solidFill>
                  <a:srgbClr val="FFFCF9"/>
                </a:solidFill>
                <a:latin typeface="Calibri"/>
                <a:ea typeface="+mn-ea"/>
                <a:cs typeface="+mn-cs"/>
              </a:defRPr>
            </a:lvl8pPr>
            <a:lvl9pPr marL="3657600" algn="l" defTabSz="914400" rtl="0" eaLnBrk="1" latinLnBrk="0" hangingPunct="1">
              <a:defRPr sz="1800" kern="1200">
                <a:solidFill>
                  <a:srgbClr val="FFFCF9"/>
                </a:solidFill>
                <a:latin typeface="Calibri"/>
                <a:ea typeface="+mn-ea"/>
                <a:cs typeface="+mn-cs"/>
              </a:defRPr>
            </a:lvl9pPr>
          </a:lstStyle>
          <a:p/>
        </p:txBody>
      </p:sp>
      <p:sp>
        <p:nvSpPr>
          <p:cNvPr id="46" name="Freeform 46"/>
          <p:cNvSpPr/>
          <p:nvPr/>
        </p:nvSpPr>
        <p:spPr>
          <a:xfrm>
            <a:off x="1961410" y="3129442"/>
            <a:ext cx="872198" cy="87219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https://d.book118.com/556045113013010043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15</Slides>
  <Notes>0</Notes>
  <TotalTime>1</TotalTime>
  <HiddenSlides>0</HiddenSlides>
  <MMClips>0</MMClips>
  <ScaleCrop>0</ScaleCrop>
  <HeadingPairs>
    <vt:vector baseType="variant" size="6">
      <vt:variant>
        <vt:lpstr>Fonts used</vt:lpstr>
      </vt:variant>
      <vt:variant>
        <vt:i4>2</vt:i4>
      </vt:variant>
      <vt:variant>
        <vt:lpstr>Theme</vt:lpstr>
      </vt:variant>
      <vt:variant>
        <vt:i4>1</vt:i4>
      </vt:variant>
      <vt:variant>
        <vt:lpstr>Slide Titles</vt:lpstr>
      </vt:variant>
      <vt:variant>
        <vt:i4>15</vt:i4>
      </vt:variant>
    </vt:vector>
  </HeadingPairs>
  <TitlesOfParts>
    <vt:vector baseType="lpstr" size="18">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2024-09-10T20:11:07.719</cp:lastPrinted>
  <dcterms:created xsi:type="dcterms:W3CDTF">2024-09-10T12:11:07Z</dcterms:created>
  <dcterms:modified xsi:type="dcterms:W3CDTF">2024-09-10T12:11:09Z</dcterms:modified>
</cp:coreProperties>
</file>