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D27F10-DE31-4F5A-AC35-2E4940BC41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1E4F07-6CFC-4EB8-9EFA-FC5631849A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E638D1-86AD-4955-AC44-4F80D84008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CB0925-BEE0-40C6-9B32-EC008A7397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6365D6-39D2-4D40-A9B4-D43EF93DA3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6E5B09-2302-4736-A8AF-A0FCDEE09D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FAFED8-3B18-4C7B-AE26-F170552DD9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9EE64D-7005-468E-A349-B2155EE7AD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6DA810-7FF0-4D01-8212-8B4EC5B075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9F23A1-B665-4B11-93DF-72E12F992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025D92-7183-4E2F-8428-1F530A7F1F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05400213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solidFill>
                <a:latin typeface="Microsoft Yahei"/>
                <a:ea typeface="Microsoft Yahei"/>
                <a:cs typeface="Microsoft Yahei"/>
              </a:rPr>
              <a:t>初中数学知识竞赛活动方案策划</a:t>
            </a:r>
            <a:endParaRPr lang="en-US" sz="1100"/>
          </a:p>
        </p:txBody>
      </p:sp>
      <p:sp>
        <p:nvSpPr>
          <p:cNvPr id="3" name="AutoShape 3"/>
          <p:cNvSpPr/>
          <p:nvPr/>
        </p:nvSpPr>
        <p:spPr>
          <a:xfrm>
            <a:off x="6000750" y="4095750"/>
            <a:ext cx="4101027" cy="524871"/>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solidFill>
                <a:latin typeface="Microsoft Yahei"/>
                <a:ea typeface="Microsoft Yahei"/>
                <a:cs typeface="Microsoft Yahei"/>
              </a:rPr>
              <a:t>汇报时间：2024-01-03</a:t>
            </a:r>
            <a:endParaRPr lang="en-US" sz="1100"/>
          </a:p>
        </p:txBody>
      </p:sp>
      <p:sp>
        <p:nvSpPr>
          <p:cNvPr id="4" name="AutoShape 4"/>
          <p:cNvSpPr/>
          <p:nvPr/>
        </p:nvSpPr>
        <p:spPr>
          <a:xfrm>
            <a:off x="714375" y="4095750"/>
            <a:ext cx="4956128" cy="524871"/>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solidFill>
                <a:latin typeface="Microsoft Yahei"/>
                <a:ea typeface="Microsoft Yahei"/>
                <a:cs typeface="Microsoft Yahei"/>
              </a:rPr>
              <a:t>汇报人：&lt;XXX&gt;</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活动背景</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活动目标</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活动内容</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活动组织</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活动宣传</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活动预算</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活动效果评估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活动背景</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通过知识竞赛活动，让学生感受到数学的趣味性和实用性，培养学生对数学的兴趣和热爱。</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激发学生对数学的兴趣</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竞赛中的题目多以实际应用为主，能够让学生学会如何将数学知识应用到实际问题中，提高学生的数学应用能力。</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提高学生数学应用能力</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知识竞赛活动能够激励学生更加努力学习数学，增强学生的学习动力和自信心。</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促进学生学习数学的积极性</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通过举办知识竞赛活动，丰富学生的课余生活，培养学生的团队协作精神和竞争意识。</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丰富校园文化生活</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3792" y="5100246"/>
            <a:ext cx="2129328" cy="105859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903120" y="4747383"/>
            <a:ext cx="2129328" cy="1411454"/>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31337" y="4276897"/>
            <a:ext cx="2129328" cy="18819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9554" y="3884827"/>
            <a:ext cx="2129328" cy="227401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29409" y="3083528"/>
            <a:ext cx="2020315" cy="1954291"/>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solidFill>
                <a:latin typeface="Microsoft Yahei"/>
                <a:ea typeface="Microsoft Yahei"/>
                <a:cs typeface="Microsoft Yahei"/>
              </a:rPr>
              <a:t>初中数学知识竞赛活动旨在检验学生对初中数学知识的掌握程度和应用能力，提高学生的数学素养。</a:t>
            </a:r>
            <a:endParaRPr lang="en-US" sz="1100"/>
          </a:p>
        </p:txBody>
      </p:sp>
      <p:sp>
        <p:nvSpPr>
          <p:cNvPr id="7" name="AutoShape 7"/>
          <p:cNvSpPr/>
          <p:nvPr/>
        </p:nvSpPr>
        <p:spPr>
          <a:xfrm>
            <a:off x="2953810" y="2847749"/>
            <a:ext cx="2020315" cy="169353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solidFill>
                <a:latin typeface="Microsoft Yahei"/>
                <a:ea typeface="Microsoft Yahei"/>
                <a:cs typeface="Microsoft Yahei"/>
              </a:rPr>
              <a:t>竞赛题目范围涵盖了初中数学的所有知识点，包括代数、几何、概率统计等方面，难度适中，适合大多数初中生参加。</a:t>
            </a:r>
            <a:endParaRPr lang="en-US" sz="1100"/>
          </a:p>
        </p:txBody>
      </p:sp>
      <p:sp>
        <p:nvSpPr>
          <p:cNvPr id="8" name="AutoShape 8"/>
          <p:cNvSpPr/>
          <p:nvPr/>
        </p:nvSpPr>
        <p:spPr>
          <a:xfrm>
            <a:off x="5084989" y="2360581"/>
            <a:ext cx="2020315" cy="169305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solidFill>
                <a:latin typeface="Microsoft Yahei"/>
                <a:ea typeface="Microsoft Yahei"/>
                <a:cs typeface="Microsoft Yahei"/>
              </a:rPr>
              <a:t>竞赛形式为个人赛和团队赛两种，个人赛注重学生的基础知识和应用能力，团队赛注重学生的团队协作和策略制定能力。</a:t>
            </a:r>
            <a:endParaRPr lang="en-US" sz="1100"/>
          </a:p>
        </p:txBody>
      </p:sp>
      <p:sp>
        <p:nvSpPr>
          <p:cNvPr id="9" name="AutoShape 9"/>
          <p:cNvSpPr/>
          <p:nvPr/>
        </p:nvSpPr>
        <p:spPr>
          <a:xfrm>
            <a:off x="7213633" y="1985955"/>
            <a:ext cx="2020315" cy="1755963"/>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solidFill>
                <a:latin typeface="Microsoft Yahei"/>
                <a:ea typeface="Microsoft Yahei"/>
                <a:cs typeface="Microsoft Yahei"/>
              </a:rPr>
              <a:t>竞赛时间一般安排在周末或寒暑假期间，场地可以选择学校教室、报告厅等场所。</a:t>
            </a:r>
            <a:endParaRPr lang="en-US" sz="1100"/>
          </a:p>
        </p:txBody>
      </p:sp>
      <p:sp>
        <p:nvSpPr>
          <p:cNvPr id="10" name="AutoShape 10"/>
          <p:cNvSpPr/>
          <p:nvPr/>
        </p:nvSpPr>
        <p:spPr>
          <a:xfrm>
            <a:off x="9287769" y="3409229"/>
            <a:ext cx="2129328" cy="274960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635014" y="1550861"/>
            <a:ext cx="1434751" cy="1532668"/>
          </a:xfrm>
          <a:custGeom>
            <a:rect l="l" t="t" r="r" b="b"/>
            <a:pathLst>
              <a:path w="1537251" h="1642176">
                <a:moveTo>
                  <a:pt x="0" y="0"/>
                </a:moveTo>
                <a:lnTo>
                  <a:pt x="1537251" y="0"/>
                </a:lnTo>
                <a:lnTo>
                  <a:pt x="1537251" y="1537251"/>
                </a:lnTo>
                <a:lnTo>
                  <a:pt x="829482" y="1537251"/>
                </a:lnTo>
                <a:lnTo>
                  <a:pt x="768625" y="1642176"/>
                </a:lnTo>
                <a:lnTo>
                  <a:pt x="707769" y="1537251"/>
                </a:lnTo>
                <a:lnTo>
                  <a:pt x="0" y="1537251"/>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73792" y="5255209"/>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solidFill>
                <a:latin typeface="Microsoft Yahei"/>
                <a:ea typeface="Microsoft Yahei"/>
                <a:cs typeface="Microsoft Yahei"/>
              </a:rPr>
              <a:t>01</a:t>
            </a:r>
          </a:p>
        </p:txBody>
      </p:sp>
      <p:sp>
        <p:nvSpPr>
          <p:cNvPr id="13" name="TextBox 13"/>
          <p:cNvSpPr txBox="1"/>
          <p:nvPr/>
        </p:nvSpPr>
        <p:spPr>
          <a:xfrm>
            <a:off x="2868368" y="5144128"/>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solidFill>
                <a:latin typeface="Microsoft Yahei"/>
                <a:ea typeface="Microsoft Yahei"/>
                <a:cs typeface="Microsoft Yahei"/>
              </a:rPr>
              <a:t>02</a:t>
            </a:r>
          </a:p>
        </p:txBody>
      </p:sp>
      <p:sp>
        <p:nvSpPr>
          <p:cNvPr id="14" name="TextBox 14"/>
          <p:cNvSpPr txBox="1"/>
          <p:nvPr/>
        </p:nvSpPr>
        <p:spPr>
          <a:xfrm>
            <a:off x="5032448" y="4897058"/>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solidFill>
                <a:latin typeface="Microsoft Yahei"/>
                <a:ea typeface="Microsoft Yahei"/>
                <a:cs typeface="Microsoft Yahei"/>
              </a:rPr>
              <a:t>03</a:t>
            </a:r>
          </a:p>
        </p:txBody>
      </p:sp>
      <p:sp>
        <p:nvSpPr>
          <p:cNvPr id="15" name="TextBox 15"/>
          <p:cNvSpPr txBox="1"/>
          <p:nvPr/>
        </p:nvSpPr>
        <p:spPr>
          <a:xfrm>
            <a:off x="7124802" y="4725914"/>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solidFill>
                <a:latin typeface="Microsoft Yahei"/>
                <a:ea typeface="Microsoft Yahei"/>
                <a:cs typeface="Microsoft Yahei"/>
              </a:rPr>
              <a:t>04</a:t>
            </a:r>
          </a:p>
        </p:txBody>
      </p:sp>
      <p:sp>
        <p:nvSpPr>
          <p:cNvPr id="16" name="TextBox 16"/>
          <p:cNvSpPr txBox="1"/>
          <p:nvPr/>
        </p:nvSpPr>
        <p:spPr>
          <a:xfrm>
            <a:off x="9288882" y="4351581"/>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solidFill>
                <a:latin typeface="Microsoft Yahei"/>
                <a:ea typeface="Microsoft Yahei"/>
                <a:cs typeface="Microsoft Yahei"/>
              </a:rPr>
              <a:t>05</a:t>
            </a:r>
          </a:p>
        </p:txBody>
      </p:sp>
      <p:sp>
        <p:nvSpPr>
          <p:cNvPr id="17" name="Freeform 17"/>
          <p:cNvSpPr/>
          <p:nvPr/>
        </p:nvSpPr>
        <p:spPr>
          <a:xfrm>
            <a:off x="9940806" y="1901329"/>
            <a:ext cx="823253" cy="823253"/>
          </a:xfrm>
          <a:custGeom>
            <a:rect l="l" t="t" r="r" b="b"/>
            <a:pathLst>
              <a:path w="304800" h="304800">
                <a:moveTo>
                  <a:pt x="137160" y="274320"/>
                </a:moveTo>
                <a:lnTo>
                  <a:pt x="137160" y="167640"/>
                </a:lnTo>
                <a:lnTo>
                  <a:pt x="0" y="30480"/>
                </a:lnTo>
                <a:lnTo>
                  <a:pt x="0" y="0"/>
                </a:lnTo>
                <a:lnTo>
                  <a:pt x="304800" y="0"/>
                </a:lnTo>
                <a:lnTo>
                  <a:pt x="304800" y="30480"/>
                </a:lnTo>
                <a:lnTo>
                  <a:pt x="167640" y="167640"/>
                </a:lnTo>
                <a:lnTo>
                  <a:pt x="167640" y="274320"/>
                </a:lnTo>
                <a:lnTo>
                  <a:pt x="243840" y="289560"/>
                </a:lnTo>
                <a:lnTo>
                  <a:pt x="243840" y="304800"/>
                </a:lnTo>
                <a:lnTo>
                  <a:pt x="60960" y="304800"/>
                </a:lnTo>
                <a:lnTo>
                  <a:pt x="60960" y="289560"/>
                </a:lnTo>
                <a:lnTo>
                  <a:pt x="137160" y="274320"/>
                </a:lnTo>
                <a:close/>
                <a:moveTo>
                  <a:pt x="167640" y="121920"/>
                </a:moveTo>
                <a:cubicBezTo>
                  <a:pt x="184471" y="121920"/>
                  <a:pt x="198120" y="108271"/>
                  <a:pt x="198120" y="91440"/>
                </a:cubicBezTo>
                <a:cubicBezTo>
                  <a:pt x="198120" y="74609"/>
                  <a:pt x="184471" y="60960"/>
                  <a:pt x="167640" y="60960"/>
                </a:cubicBezTo>
                <a:lnTo>
                  <a:pt x="167640" y="60960"/>
                </a:lnTo>
                <a:cubicBezTo>
                  <a:pt x="150809" y="60960"/>
                  <a:pt x="137160" y="74609"/>
                  <a:pt x="137160" y="91440"/>
                </a:cubicBezTo>
                <a:cubicBezTo>
                  <a:pt x="137160" y="108271"/>
                  <a:pt x="150809" y="121920"/>
                  <a:pt x="167640" y="121920"/>
                </a:cubicBezTo>
                <a:lnTo>
                  <a:pt x="16764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竞赛背景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活动目标</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006" b="120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通过设计有趣的数学游戏，让学生在轻松愉快的氛围中感受数学的魅力，激发对数学的兴趣。</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介绍数学发展历程中的趣味故事和人物，让学生了解数学在人类文明发展中的重要地位。</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提高学生对数学的兴趣</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引入数学历史与文化</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组织趣味数学游戏</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664446" y="1696307"/>
            <a:ext cx="1897380" cy="75819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17" name="TextBox 17"/>
          <p:cNvSpPr txBox="1"/>
          <p:nvPr/>
        </p:nvSpPr>
        <p:spPr>
          <a:xfrm>
            <a:off x="1664446" y="2655379"/>
            <a:ext cx="1897380" cy="329565"/>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实际问题解决</a:t>
            </a:r>
          </a:p>
        </p:txBody>
      </p:sp>
      <p:sp>
        <p:nvSpPr>
          <p:cNvPr id="18" name="TextBox 18"/>
          <p:cNvSpPr txBox="1"/>
          <p:nvPr/>
        </p:nvSpPr>
        <p:spPr>
          <a:xfrm>
            <a:off x="7583853" y="1696307"/>
            <a:ext cx="1897380" cy="75819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19" name="TextBox 19"/>
          <p:cNvSpPr txBox="1"/>
          <p:nvPr/>
        </p:nvSpPr>
        <p:spPr>
          <a:xfrm>
            <a:off x="7583853" y="2655379"/>
            <a:ext cx="1897380" cy="329565"/>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数学建模竞赛</a:t>
            </a:r>
          </a:p>
        </p:txBody>
      </p:sp>
      <p:sp>
        <p:nvSpPr>
          <p:cNvPr id="20" name="AutoShape 20"/>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Freeform 70"/>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Freeform 78"/>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AutoShape 104"/>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AutoShape 105"/>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AutoShape 113"/>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AutoShape 114"/>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AutoShape 123"/>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Freeform 149"/>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Freeform 157"/>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Freeform 158"/>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Freeform 159"/>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AutoShape 162"/>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AutoShape 163"/>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AutoShape 164"/>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Freeform 166"/>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Freeform 167"/>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AutoShape 172"/>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AutoShape 182"/>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AutoShape 183"/>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AutoShape 184"/>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Freeform 191"/>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AutoShape 192"/>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AutoShape 193"/>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AutoShape 194"/>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AutoShape 195"/>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Freeform 197"/>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AutoShape 202"/>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AutoShape 204"/>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AutoShape 205"/>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Freeform 209"/>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AutoShape 212"/>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AutoShape 213"/>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AutoShape 214"/>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Freeform 221"/>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AutoShape 222"/>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AutoShape 223"/>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AutoShape 224"/>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AutoShape 225"/>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Freeform 227"/>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AutoShape 230"/>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2" name="AutoShape 232"/>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Freeform 233"/>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AutoShape 238"/>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Freeform 239"/>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0" name="AutoShape 240"/>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Freeform 245"/>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AutoShape 246"/>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8" name="AutoShape 248"/>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Freeform 251"/>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AutoShape 254"/>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6" name="AutoShape 256"/>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Freeform 257"/>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AutoShape 262"/>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Freeform 263"/>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4" name="AutoShape 264"/>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Freeform 269"/>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AutoShape 270"/>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2" name="AutoShape 272"/>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Freeform 275"/>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AutoShape 278"/>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0" name="AutoShape 280"/>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Freeform 281"/>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AutoShape 286"/>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Freeform 287"/>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8" name="AutoShape 288"/>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Freeform 293"/>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AutoShape 294"/>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6" name="AutoShape 296"/>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Freeform 299"/>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a:off x="692334" y="5368319"/>
            <a:ext cx="4775817" cy="98289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solidFill>
                <a:latin typeface="Microsoft Yahei"/>
                <a:ea typeface="Microsoft Yahei"/>
                <a:cs typeface="Microsoft Yahei"/>
              </a:rPr>
              <a:t>设计实际问题解决环节，引导学生运用数学知识解决生活中的问题，提高数学应用能力。</a:t>
            </a:r>
            <a:endParaRPr lang="en-US" sz="1100"/>
          </a:p>
        </p:txBody>
      </p:sp>
      <p:sp>
        <p:nvSpPr>
          <p:cNvPr id="301" name="AutoShape 301"/>
          <p:cNvSpPr/>
          <p:nvPr/>
        </p:nvSpPr>
        <p:spPr>
          <a:xfrm>
            <a:off x="6723849" y="5368319"/>
            <a:ext cx="4775817" cy="90486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solidFill>
                <a:latin typeface="Microsoft Yahei"/>
                <a:ea typeface="Microsoft Yahei"/>
                <a:cs typeface="Microsoft Yahei"/>
              </a:rPr>
              <a:t>组织数学建模竞赛，让学生学会将实际问题抽象为数学模型，培养解决实际问题的能力。</a:t>
            </a:r>
            <a:endParaRPr lang="en-US" sz="1100"/>
          </a:p>
        </p:txBody>
      </p:sp>
      <p:sp>
        <p:nvSpPr>
          <p:cNvPr id="302" name="AutoShape 30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4" name="AutoShape 30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AutoShape 3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2" name="AutoShape 3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AutoShape 3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0" name="AutoShape 3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TextBox 3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增强学生数学应用能力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653" r="11653"/>
          <a:stretch>
            <a:fillRect/>
          </a:stretch>
        </p:blipFill>
        <p:spPr>
          <a:xfrm>
            <a:off x="3466721" y="3854863"/>
            <a:ext cx="2566605" cy="2621472"/>
          </a:xfrm>
          <a:prstGeom prst="rect">
            <a:avLst/>
          </a:prstGeom>
        </p:spPr>
      </p:pic>
      <p:pic>
        <p:nvPicPr>
          <p:cNvPr id="3" name="Picture 3"/>
          <p:cNvPicPr>
            <a:picLocks noChangeAspect="1"/>
          </p:cNvPicPr>
          <p:nvPr/>
        </p:nvPicPr>
        <p:blipFill>
          <a:blip r:embed="rId3"/>
          <a:srcRect l="17807" r="17807"/>
          <a:stretch>
            <a:fillRect/>
          </a:stretch>
        </p:blipFill>
        <p:spPr>
          <a:xfrm>
            <a:off x="6221730" y="1144815"/>
            <a:ext cx="2495455" cy="2593557"/>
          </a:xfrm>
          <a:prstGeom prst="rect">
            <a:avLst/>
          </a:prstGeom>
        </p:spPr>
      </p:pic>
      <p:pic>
        <p:nvPicPr>
          <p:cNvPr id="4" name="Picture 4"/>
          <p:cNvPicPr>
            <a:picLocks noChangeAspect="1"/>
          </p:cNvPicPr>
          <p:nvPr/>
        </p:nvPicPr>
        <p:blipFill>
          <a:blip r:embed="rId4"/>
          <a:srcRect l="17467" r="17467"/>
          <a:stretch>
            <a:fillRect/>
          </a:stretch>
        </p:blipFill>
        <p:spPr>
          <a:xfrm>
            <a:off x="8842439" y="3854863"/>
            <a:ext cx="2558510" cy="2621472"/>
          </a:xfrm>
          <a:prstGeom prst="rect">
            <a:avLst/>
          </a:prstGeom>
        </p:spPr>
      </p:pic>
      <p:pic>
        <p:nvPicPr>
          <p:cNvPr id="5" name="Picture 5"/>
          <p:cNvPicPr>
            <a:picLocks noChangeAspect="1"/>
          </p:cNvPicPr>
          <p:nvPr/>
        </p:nvPicPr>
        <p:blipFill>
          <a:blip r:embed="rId5"/>
          <a:srcRect l="16989" r="16989"/>
          <a:stretch>
            <a:fillRect/>
          </a:stretch>
        </p:blipFill>
        <p:spPr>
          <a:xfrm>
            <a:off x="791051" y="1144815"/>
            <a:ext cx="2621496" cy="2647106"/>
          </a:xfrm>
          <a:prstGeom prst="rect">
            <a:avLst/>
          </a:prstGeom>
        </p:spPr>
      </p:pic>
      <p:sp>
        <p:nvSpPr>
          <p:cNvPr id="6" name="AutoShape 6"/>
          <p:cNvSpPr/>
          <p:nvPr/>
        </p:nvSpPr>
        <p:spPr>
          <a:xfrm>
            <a:off x="791051" y="3854863"/>
            <a:ext cx="2621496"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194244" y="4394835"/>
            <a:ext cx="1754505" cy="7391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01</a:t>
            </a:r>
          </a:p>
        </p:txBody>
      </p:sp>
      <p:cxnSp>
        <p:nvCxnSpPr>
          <p:cNvPr id="8" name="Connector 8"/>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sp>
        <p:nvSpPr>
          <p:cNvPr id="9" name="AutoShape 9"/>
          <p:cNvSpPr/>
          <p:nvPr/>
        </p:nvSpPr>
        <p:spPr>
          <a:xfrm>
            <a:off x="8842439" y="1144815"/>
            <a:ext cx="255851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9245632" y="1719834"/>
            <a:ext cx="1754505" cy="7391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02</a:t>
            </a:r>
          </a:p>
        </p:txBody>
      </p:sp>
      <p:cxnSp>
        <p:nvCxnSpPr>
          <p:cNvPr id="11" name="Connector 11"/>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sp>
        <p:nvSpPr>
          <p:cNvPr id="12" name="AutoShape 12"/>
          <p:cNvSpPr/>
          <p:nvPr/>
        </p:nvSpPr>
        <p:spPr>
          <a:xfrm>
            <a:off x="3521636" y="1144815"/>
            <a:ext cx="251169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270010" y="1499797"/>
            <a:ext cx="968121" cy="1047340"/>
          </a:xfrm>
          <a:custGeom>
            <a:rect l="l" t="t" r="r" b="b"/>
            <a:pathLst>
              <a:path w="312" h="303">
                <a:moveTo>
                  <a:pt x="244" y="0"/>
                </a:moveTo>
                <a:cubicBezTo>
                  <a:pt x="231" y="0"/>
                  <a:pt x="219" y="4"/>
                  <a:pt x="209" y="12"/>
                </a:cubicBezTo>
                <a:cubicBezTo>
                  <a:pt x="197" y="22"/>
                  <a:pt x="185" y="34"/>
                  <a:pt x="181" y="49"/>
                </a:cubicBezTo>
                <a:cubicBezTo>
                  <a:pt x="175" y="72"/>
                  <a:pt x="184" y="94"/>
                  <a:pt x="198" y="112"/>
                </a:cubicBezTo>
                <a:cubicBezTo>
                  <a:pt x="197" y="112"/>
                  <a:pt x="196" y="112"/>
                  <a:pt x="195" y="112"/>
                </a:cubicBezTo>
                <a:cubicBezTo>
                  <a:pt x="185" y="112"/>
                  <a:pt x="181" y="101"/>
                  <a:pt x="177" y="92"/>
                </a:cubicBezTo>
                <a:cubicBezTo>
                  <a:pt x="148" y="120"/>
                  <a:pt x="121" y="150"/>
                  <a:pt x="92" y="177"/>
                </a:cubicBezTo>
                <a:cubicBezTo>
                  <a:pt x="85" y="175"/>
                  <a:pt x="78" y="174"/>
                  <a:pt x="71" y="174"/>
                </a:cubicBezTo>
                <a:cubicBezTo>
                  <a:pt x="55" y="174"/>
                  <a:pt x="39" y="180"/>
                  <a:pt x="29" y="192"/>
                </a:cubicBezTo>
                <a:cubicBezTo>
                  <a:pt x="11" y="207"/>
                  <a:pt x="0" y="232"/>
                  <a:pt x="7" y="255"/>
                </a:cubicBezTo>
                <a:cubicBezTo>
                  <a:pt x="9" y="258"/>
                  <a:pt x="9" y="266"/>
                  <a:pt x="14" y="266"/>
                </a:cubicBezTo>
                <a:cubicBezTo>
                  <a:pt x="14" y="266"/>
                  <a:pt x="14" y="266"/>
                  <a:pt x="14" y="266"/>
                </a:cubicBezTo>
                <a:cubicBezTo>
                  <a:pt x="28" y="254"/>
                  <a:pt x="40" y="240"/>
                  <a:pt x="53" y="228"/>
                </a:cubicBezTo>
                <a:cubicBezTo>
                  <a:pt x="62" y="236"/>
                  <a:pt x="71" y="246"/>
                  <a:pt x="80" y="255"/>
                </a:cubicBezTo>
                <a:cubicBezTo>
                  <a:pt x="67" y="269"/>
                  <a:pt x="53" y="282"/>
                  <a:pt x="40" y="296"/>
                </a:cubicBezTo>
                <a:cubicBezTo>
                  <a:pt x="49" y="300"/>
                  <a:pt x="60" y="303"/>
                  <a:pt x="70" y="303"/>
                </a:cubicBezTo>
                <a:cubicBezTo>
                  <a:pt x="81" y="303"/>
                  <a:pt x="91" y="300"/>
                  <a:pt x="100" y="295"/>
                </a:cubicBezTo>
                <a:cubicBezTo>
                  <a:pt x="117" y="282"/>
                  <a:pt x="133" y="265"/>
                  <a:pt x="134" y="244"/>
                </a:cubicBezTo>
                <a:cubicBezTo>
                  <a:pt x="137" y="224"/>
                  <a:pt x="127" y="206"/>
                  <a:pt x="116" y="191"/>
                </a:cubicBezTo>
                <a:cubicBezTo>
                  <a:pt x="117" y="190"/>
                  <a:pt x="117" y="190"/>
                  <a:pt x="118" y="190"/>
                </a:cubicBezTo>
                <a:cubicBezTo>
                  <a:pt x="128" y="190"/>
                  <a:pt x="133" y="202"/>
                  <a:pt x="138" y="209"/>
                </a:cubicBezTo>
                <a:cubicBezTo>
                  <a:pt x="166" y="182"/>
                  <a:pt x="194" y="153"/>
                  <a:pt x="222" y="126"/>
                </a:cubicBezTo>
                <a:cubicBezTo>
                  <a:pt x="230" y="127"/>
                  <a:pt x="237" y="129"/>
                  <a:pt x="245" y="129"/>
                </a:cubicBezTo>
                <a:cubicBezTo>
                  <a:pt x="249" y="129"/>
                  <a:pt x="252" y="128"/>
                  <a:pt x="256" y="127"/>
                </a:cubicBezTo>
                <a:cubicBezTo>
                  <a:pt x="274" y="125"/>
                  <a:pt x="286" y="110"/>
                  <a:pt x="298" y="97"/>
                </a:cubicBezTo>
                <a:cubicBezTo>
                  <a:pt x="312" y="79"/>
                  <a:pt x="311" y="54"/>
                  <a:pt x="302" y="34"/>
                </a:cubicBezTo>
                <a:cubicBezTo>
                  <a:pt x="287" y="47"/>
                  <a:pt x="274" y="62"/>
                  <a:pt x="260" y="75"/>
                </a:cubicBezTo>
                <a:cubicBezTo>
                  <a:pt x="251" y="66"/>
                  <a:pt x="242" y="57"/>
                  <a:pt x="234" y="48"/>
                </a:cubicBezTo>
                <a:cubicBezTo>
                  <a:pt x="247" y="34"/>
                  <a:pt x="261" y="20"/>
                  <a:pt x="274" y="7"/>
                </a:cubicBezTo>
                <a:cubicBezTo>
                  <a:pt x="265" y="2"/>
                  <a:pt x="255" y="0"/>
                  <a:pt x="244"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616000" y="2615731"/>
            <a:ext cx="2245023" cy="100698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solidFill>
                <a:latin typeface="Microsoft Yahei"/>
                <a:ea typeface="Microsoft Yahei"/>
                <a:cs typeface="Microsoft Yahei"/>
              </a:rPr>
              <a:t>设置小组合作解题环节，让学生学会在团队协作中发挥个人优势，共同解决问题。</a:t>
            </a:r>
            <a:endParaRPr lang="en-US" sz="1100"/>
          </a:p>
        </p:txBody>
      </p:sp>
      <p:sp>
        <p:nvSpPr>
          <p:cNvPr id="15" name="AutoShape 15"/>
          <p:cNvSpPr/>
          <p:nvPr/>
        </p:nvSpPr>
        <p:spPr>
          <a:xfrm>
            <a:off x="6158675" y="3854863"/>
            <a:ext cx="2558510"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06577" y="4602766"/>
            <a:ext cx="832294" cy="609981"/>
          </a:xfrm>
          <a:custGeom>
            <a:rect l="l" t="t" r="r" b="b"/>
            <a:pathLst>
              <a:path w="4433135" h="3249065">
                <a:moveTo>
                  <a:pt x="1383752" y="867104"/>
                </a:moveTo>
                <a:cubicBezTo>
                  <a:pt x="1340842" y="867128"/>
                  <a:pt x="1298245" y="867404"/>
                  <a:pt x="1258108" y="868142"/>
                </a:cubicBezTo>
                <a:cubicBezTo>
                  <a:pt x="1226200" y="868728"/>
                  <a:pt x="1200798" y="897345"/>
                  <a:pt x="1210263" y="944893"/>
                </a:cubicBezTo>
                <a:cubicBezTo>
                  <a:pt x="1255501" y="1172141"/>
                  <a:pt x="1399244" y="1917234"/>
                  <a:pt x="1459057" y="2196531"/>
                </a:cubicBezTo>
                <a:cubicBezTo>
                  <a:pt x="1517533" y="2469589"/>
                  <a:pt x="1583985" y="2577827"/>
                  <a:pt x="1733368" y="2583239"/>
                </a:cubicBezTo>
                <a:cubicBezTo>
                  <a:pt x="1882751" y="2588652"/>
                  <a:pt x="1965151" y="2586683"/>
                  <a:pt x="2049146" y="2583239"/>
                </a:cubicBezTo>
                <a:cubicBezTo>
                  <a:pt x="2114849" y="2580546"/>
                  <a:pt x="2126761" y="2578319"/>
                  <a:pt x="2103371" y="2456304"/>
                </a:cubicBezTo>
                <a:cubicBezTo>
                  <a:pt x="2054855" y="2203216"/>
                  <a:pt x="1887410" y="1326877"/>
                  <a:pt x="1832248" y="1054116"/>
                </a:cubicBezTo>
                <a:cubicBezTo>
                  <a:pt x="1820648" y="996757"/>
                  <a:pt x="1822680" y="866667"/>
                  <a:pt x="1720610" y="868142"/>
                </a:cubicBezTo>
                <a:cubicBezTo>
                  <a:pt x="1669576" y="868880"/>
                  <a:pt x="1594087" y="868142"/>
                  <a:pt x="1511289" y="867589"/>
                </a:cubicBezTo>
                <a:cubicBezTo>
                  <a:pt x="1469890" y="867313"/>
                  <a:pt x="1426663" y="867082"/>
                  <a:pt x="1383752" y="867104"/>
                </a:cubicBezTo>
                <a:close/>
                <a:moveTo>
                  <a:pt x="146071" y="0"/>
                </a:moveTo>
                <a:lnTo>
                  <a:pt x="882914" y="0"/>
                </a:lnTo>
                <a:lnTo>
                  <a:pt x="880954" y="74488"/>
                </a:lnTo>
                <a:cubicBezTo>
                  <a:pt x="891949" y="230061"/>
                  <a:pt x="977510" y="377571"/>
                  <a:pt x="1122741" y="461420"/>
                </a:cubicBezTo>
                <a:cubicBezTo>
                  <a:pt x="1355110" y="595579"/>
                  <a:pt x="1652240" y="515962"/>
                  <a:pt x="1786399" y="283593"/>
                </a:cubicBezTo>
                <a:lnTo>
                  <a:pt x="1950131" y="0"/>
                </a:lnTo>
                <a:lnTo>
                  <a:pt x="2992123" y="0"/>
                </a:lnTo>
                <a:lnTo>
                  <a:pt x="2975391" y="34734"/>
                </a:lnTo>
                <a:cubicBezTo>
                  <a:pt x="2896672" y="220847"/>
                  <a:pt x="2853142" y="425466"/>
                  <a:pt x="2853142" y="640253"/>
                </a:cubicBezTo>
                <a:cubicBezTo>
                  <a:pt x="2853142" y="693950"/>
                  <a:pt x="2855863" y="747011"/>
                  <a:pt x="2861174" y="799307"/>
                </a:cubicBezTo>
                <a:lnTo>
                  <a:pt x="2870542" y="860687"/>
                </a:lnTo>
                <a:lnTo>
                  <a:pt x="2849298" y="859746"/>
                </a:lnTo>
                <a:cubicBezTo>
                  <a:pt x="2785069" y="857540"/>
                  <a:pt x="2699546" y="856201"/>
                  <a:pt x="2617108" y="855875"/>
                </a:cubicBezTo>
                <a:cubicBezTo>
                  <a:pt x="2580470" y="855730"/>
                  <a:pt x="2544440" y="855786"/>
                  <a:pt x="2511161" y="856055"/>
                </a:cubicBezTo>
                <a:cubicBezTo>
                  <a:pt x="2466789" y="856415"/>
                  <a:pt x="2427307" y="857152"/>
                  <a:pt x="2397787" y="858300"/>
                </a:cubicBezTo>
                <a:cubicBezTo>
                  <a:pt x="2279708" y="862892"/>
                  <a:pt x="2261098" y="953733"/>
                  <a:pt x="2267900" y="1007867"/>
                </a:cubicBezTo>
                <a:cubicBezTo>
                  <a:pt x="2330617" y="1506995"/>
                  <a:pt x="2441738" y="2400541"/>
                  <a:pt x="2452890" y="2491724"/>
                </a:cubicBezTo>
                <a:cubicBezTo>
                  <a:pt x="2464042" y="2582907"/>
                  <a:pt x="2468634" y="2577660"/>
                  <a:pt x="2523737" y="2594059"/>
                </a:cubicBezTo>
                <a:lnTo>
                  <a:pt x="2783511" y="2590123"/>
                </a:lnTo>
                <a:cubicBezTo>
                  <a:pt x="2840561" y="2589259"/>
                  <a:pt x="2834023" y="2573068"/>
                  <a:pt x="2846486" y="2479916"/>
                </a:cubicBezTo>
                <a:cubicBezTo>
                  <a:pt x="2855055" y="2415875"/>
                  <a:pt x="2930735" y="1783074"/>
                  <a:pt x="2980514" y="1369603"/>
                </a:cubicBezTo>
                <a:lnTo>
                  <a:pt x="2991426" y="1279059"/>
                </a:lnTo>
                <a:lnTo>
                  <a:pt x="3040898" y="1381756"/>
                </a:lnTo>
                <a:cubicBezTo>
                  <a:pt x="3112742" y="1514009"/>
                  <a:pt x="3203207" y="1634678"/>
                  <a:pt x="3308774" y="1740245"/>
                </a:cubicBezTo>
                <a:lnTo>
                  <a:pt x="3336412" y="1765365"/>
                </a:lnTo>
                <a:lnTo>
                  <a:pt x="3296438" y="1973342"/>
                </a:lnTo>
                <a:cubicBezTo>
                  <a:pt x="3256989" y="2178844"/>
                  <a:pt x="3222071" y="2361396"/>
                  <a:pt x="3203877" y="2456304"/>
                </a:cubicBezTo>
                <a:cubicBezTo>
                  <a:pt x="3180486" y="2578319"/>
                  <a:pt x="3192398" y="2580546"/>
                  <a:pt x="3258102" y="2583239"/>
                </a:cubicBezTo>
                <a:cubicBezTo>
                  <a:pt x="3342096" y="2586683"/>
                  <a:pt x="3424497" y="2588652"/>
                  <a:pt x="3573880" y="2583239"/>
                </a:cubicBezTo>
                <a:cubicBezTo>
                  <a:pt x="3723264" y="2577827"/>
                  <a:pt x="3789714" y="2469589"/>
                  <a:pt x="3848192" y="2196531"/>
                </a:cubicBezTo>
                <a:cubicBezTo>
                  <a:pt x="3851930" y="2179075"/>
                  <a:pt x="3855996" y="2159800"/>
                  <a:pt x="3860345" y="2138945"/>
                </a:cubicBezTo>
                <a:lnTo>
                  <a:pt x="3868876" y="2097649"/>
                </a:lnTo>
                <a:lnTo>
                  <a:pt x="3946171" y="2125939"/>
                </a:lnTo>
                <a:cubicBezTo>
                  <a:pt x="4092305" y="2171392"/>
                  <a:pt x="4247676" y="2195877"/>
                  <a:pt x="4408766" y="2195877"/>
                </a:cubicBezTo>
                <a:lnTo>
                  <a:pt x="4433135" y="2194647"/>
                </a:lnTo>
                <a:lnTo>
                  <a:pt x="4229977" y="2999465"/>
                </a:lnTo>
                <a:cubicBezTo>
                  <a:pt x="4192585" y="3135255"/>
                  <a:pt x="4084504" y="3248248"/>
                  <a:pt x="3976107" y="3247430"/>
                </a:cubicBezTo>
                <a:cubicBezTo>
                  <a:pt x="3103632" y="3240841"/>
                  <a:pt x="1474260" y="3253335"/>
                  <a:pt x="1337046" y="3247430"/>
                </a:cubicBezTo>
                <a:cubicBezTo>
                  <a:pt x="1199831" y="3241526"/>
                  <a:pt x="1075123" y="3182143"/>
                  <a:pt x="1035944" y="3023080"/>
                </a:cubicBezTo>
                <a:cubicBezTo>
                  <a:pt x="943259" y="2646780"/>
                  <a:pt x="638350" y="1461446"/>
                  <a:pt x="507540" y="904676"/>
                </a:cubicBezTo>
                <a:lnTo>
                  <a:pt x="501007" y="876408"/>
                </a:lnTo>
                <a:lnTo>
                  <a:pt x="146071" y="876408"/>
                </a:lnTo>
                <a:cubicBezTo>
                  <a:pt x="65398" y="876408"/>
                  <a:pt x="0" y="811010"/>
                  <a:pt x="0" y="730337"/>
                </a:cubicBezTo>
                <a:lnTo>
                  <a:pt x="0" y="146071"/>
                </a:lnTo>
                <a:cubicBezTo>
                  <a:pt x="0" y="65398"/>
                  <a:pt x="65398" y="0"/>
                  <a:pt x="14607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rot="18000000">
            <a:off x="7035165" y="4412837"/>
            <a:ext cx="403955" cy="124778"/>
          </a:xfrm>
          <a:prstGeom prst="roundRect">
            <a:avLst>
              <a:gd name="adj" fmla="val 50000"/>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3600000" flipH="1">
            <a:off x="7446073" y="4324921"/>
            <a:ext cx="200978" cy="124778"/>
          </a:xfrm>
          <a:custGeom>
            <a:rect l="l" t="t" r="r" b="b"/>
            <a:pathLst>
              <a:path w="1070472" h="664814">
                <a:moveTo>
                  <a:pt x="1013702" y="146555"/>
                </a:moveTo>
                <a:cubicBezTo>
                  <a:pt x="953966" y="58134"/>
                  <a:pt x="852804" y="0"/>
                  <a:pt x="738065" y="0"/>
                </a:cubicBezTo>
                <a:lnTo>
                  <a:pt x="0" y="0"/>
                </a:lnTo>
                <a:lnTo>
                  <a:pt x="4980" y="17857"/>
                </a:lnTo>
                <a:cubicBezTo>
                  <a:pt x="49918" y="216899"/>
                  <a:pt x="54365" y="420356"/>
                  <a:pt x="21373" y="616834"/>
                </a:cubicBezTo>
                <a:lnTo>
                  <a:pt x="10941" y="664814"/>
                </a:lnTo>
                <a:lnTo>
                  <a:pt x="738065" y="664814"/>
                </a:lnTo>
                <a:cubicBezTo>
                  <a:pt x="921648" y="664814"/>
                  <a:pt x="1070472" y="515990"/>
                  <a:pt x="1070472" y="332407"/>
                </a:cubicBezTo>
                <a:cubicBezTo>
                  <a:pt x="1070472" y="263563"/>
                  <a:pt x="1049544" y="199608"/>
                  <a:pt x="1013702" y="14655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499509" y="4488180"/>
            <a:ext cx="469678" cy="469678"/>
          </a:xfrm>
          <a:custGeom>
            <a:rect l="l" t="t" r="r" b="b"/>
            <a:pathLst>
              <a:path w="2501616" h="2501616">
                <a:moveTo>
                  <a:pt x="1250808" y="432015"/>
                </a:moveTo>
                <a:cubicBezTo>
                  <a:pt x="1142318" y="432015"/>
                  <a:pt x="1054370" y="519963"/>
                  <a:pt x="1054370" y="628453"/>
                </a:cubicBezTo>
                <a:lnTo>
                  <a:pt x="1054370" y="1086456"/>
                </a:lnTo>
                <a:lnTo>
                  <a:pt x="628453" y="1086456"/>
                </a:lnTo>
                <a:cubicBezTo>
                  <a:pt x="519963" y="1086456"/>
                  <a:pt x="432015" y="1174404"/>
                  <a:pt x="432015" y="1282894"/>
                </a:cubicBezTo>
                <a:cubicBezTo>
                  <a:pt x="432015" y="1391384"/>
                  <a:pt x="519963" y="1479332"/>
                  <a:pt x="628453" y="1479332"/>
                </a:cubicBezTo>
                <a:lnTo>
                  <a:pt x="1054370" y="1479332"/>
                </a:lnTo>
                <a:lnTo>
                  <a:pt x="1054370" y="1873163"/>
                </a:lnTo>
                <a:cubicBezTo>
                  <a:pt x="1054370" y="1981653"/>
                  <a:pt x="1142318" y="2069601"/>
                  <a:pt x="1250808" y="2069601"/>
                </a:cubicBezTo>
                <a:cubicBezTo>
                  <a:pt x="1359298" y="2069601"/>
                  <a:pt x="1447246" y="1981653"/>
                  <a:pt x="1447246" y="1873163"/>
                </a:cubicBezTo>
                <a:lnTo>
                  <a:pt x="1447246" y="1479332"/>
                </a:lnTo>
                <a:lnTo>
                  <a:pt x="1873163" y="1479332"/>
                </a:lnTo>
                <a:cubicBezTo>
                  <a:pt x="1981653" y="1479332"/>
                  <a:pt x="2069601" y="1391384"/>
                  <a:pt x="2069601" y="1282894"/>
                </a:cubicBezTo>
                <a:cubicBezTo>
                  <a:pt x="2069601" y="1174404"/>
                  <a:pt x="1981653" y="1086456"/>
                  <a:pt x="1873163" y="1086456"/>
                </a:cubicBezTo>
                <a:lnTo>
                  <a:pt x="1447246" y="1086456"/>
                </a:lnTo>
                <a:lnTo>
                  <a:pt x="1447246" y="628453"/>
                </a:lnTo>
                <a:cubicBezTo>
                  <a:pt x="1447246" y="519963"/>
                  <a:pt x="1359298" y="432015"/>
                  <a:pt x="1250808" y="432015"/>
                </a:cubicBezTo>
                <a:close/>
                <a:moveTo>
                  <a:pt x="1250808" y="0"/>
                </a:moveTo>
                <a:cubicBezTo>
                  <a:pt x="1941610" y="0"/>
                  <a:pt x="2501616" y="560006"/>
                  <a:pt x="2501616" y="1250808"/>
                </a:cubicBezTo>
                <a:cubicBezTo>
                  <a:pt x="2501616" y="1941610"/>
                  <a:pt x="1941610" y="2501616"/>
                  <a:pt x="1250808" y="2501616"/>
                </a:cubicBezTo>
                <a:cubicBezTo>
                  <a:pt x="560006" y="2501616"/>
                  <a:pt x="0" y="1941610"/>
                  <a:pt x="0" y="1250808"/>
                </a:cubicBezTo>
                <a:cubicBezTo>
                  <a:pt x="0" y="560006"/>
                  <a:pt x="560006" y="0"/>
                  <a:pt x="125080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221730" y="5263039"/>
            <a:ext cx="2432304" cy="88668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solidFill>
                <a:latin typeface="Microsoft Yahei"/>
                <a:ea typeface="Microsoft Yahei"/>
                <a:cs typeface="Microsoft Yahei"/>
              </a:rPr>
              <a:t>组织团队拓展活动，增进学生之间的交流与合作，培养团队协作精神。</a:t>
            </a:r>
            <a:endParaRPr lang="en-US" sz="1100"/>
          </a:p>
        </p:txBody>
      </p:sp>
      <p:sp>
        <p:nvSpPr>
          <p:cNvPr id="21" name="TextBox 21"/>
          <p:cNvSpPr txBox="1"/>
          <p:nvPr/>
        </p:nvSpPr>
        <p:spPr>
          <a:xfrm>
            <a:off x="791051" y="5326124"/>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小组合作解题</a:t>
            </a:r>
          </a:p>
        </p:txBody>
      </p:sp>
      <p:cxnSp>
        <p:nvCxnSpPr>
          <p:cNvPr id="22" name="Connector 22"/>
          <p:cNvCxnSpPr/>
          <p:nvPr/>
        </p:nvCxnSpPr>
        <p:spPr>
          <a:xfrm>
            <a:off x="1194244" y="5191125"/>
            <a:ext cx="1754505" cy="0"/>
          </a:xfrm>
          <a:prstGeom prst="line">
            <a:avLst/>
          </a:prstGeom>
          <a:ln w="19050">
            <a:solidFill>
              <a:srgbClr val="FFFFFF">
                <a:alpha val="100000"/>
              </a:srgbClr>
            </a:solidFill>
            <a:prstDash val="dash"/>
            <a:tailEnd type="triangle" w="lg" len="lg"/>
          </a:ln>
        </p:spPr>
      </p:cxnSp>
      <p:sp>
        <p:nvSpPr>
          <p:cNvPr id="23" name="TextBox 23"/>
          <p:cNvSpPr txBox="1"/>
          <p:nvPr/>
        </p:nvSpPr>
        <p:spPr>
          <a:xfrm>
            <a:off x="8842439" y="2682135"/>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团队拓展活动</a:t>
            </a:r>
          </a:p>
        </p:txBody>
      </p:sp>
      <p:cxnSp>
        <p:nvCxnSpPr>
          <p:cNvPr id="24" name="Connector 24"/>
          <p:cNvCxnSpPr/>
          <p:nvPr/>
        </p:nvCxnSpPr>
        <p:spPr>
          <a:xfrm>
            <a:off x="9245632" y="2547137"/>
            <a:ext cx="1754505" cy="0"/>
          </a:xfrm>
          <a:prstGeom prst="line">
            <a:avLst/>
          </a:prstGeom>
          <a:ln w="19050">
            <a:solidFill>
              <a:srgbClr val="FFFFFF">
                <a:alpha val="100000"/>
              </a:srgbClr>
            </a:solidFill>
            <a:prstDash val="dash"/>
            <a:tailEnd type="triangle" w="lg" len="lg"/>
          </a:ln>
        </p:spPr>
      </p:cxnSp>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培养学生团队协作精神</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活动内容</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个人赛</a:t>
            </a:r>
          </a:p>
        </p:txBody>
      </p:sp>
      <p:sp>
        <p:nvSpPr>
          <p:cNvPr id="7" name="AutoShape 7"/>
          <p:cNvSpPr/>
          <p:nvPr/>
        </p:nvSpPr>
        <p:spPr>
          <a:xfrm>
            <a:off x="830323" y="4523956"/>
            <a:ext cx="2514113" cy="132846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每位参赛者独立参赛，以个人成绩进行排名。</a:t>
            </a:r>
            <a:endParaRPr lang="en-US" sz="1100"/>
          </a:p>
        </p:txBody>
      </p:sp>
      <p:sp>
        <p:nvSpPr>
          <p:cNvPr id="8" name="AutoShape 8"/>
          <p:cNvSpPr/>
          <p:nvPr/>
        </p:nvSpPr>
        <p:spPr>
          <a:xfrm>
            <a:off x="5130555" y="2454645"/>
            <a:ext cx="1930890" cy="646330"/>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团队赛</a:t>
            </a:r>
          </a:p>
        </p:txBody>
      </p:sp>
      <p:sp>
        <p:nvSpPr>
          <p:cNvPr id="10" name="AutoShape 10"/>
          <p:cNvSpPr/>
          <p:nvPr/>
        </p:nvSpPr>
        <p:spPr>
          <a:xfrm>
            <a:off x="4838943" y="4523956"/>
            <a:ext cx="2514113" cy="132846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参赛者以团队形式参赛，团队成员共同协作完成竞赛题目。</a:t>
            </a:r>
            <a:endParaRPr lang="en-US" sz="1100"/>
          </a:p>
        </p:txBody>
      </p:sp>
      <p:sp>
        <p:nvSpPr>
          <p:cNvPr id="11" name="AutoShape 11"/>
          <p:cNvSpPr/>
          <p:nvPr/>
        </p:nvSpPr>
        <p:spPr>
          <a:xfrm>
            <a:off x="9139175" y="2454645"/>
            <a:ext cx="1930890" cy="646330"/>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接力赛</a:t>
            </a:r>
          </a:p>
        </p:txBody>
      </p:sp>
      <p:sp>
        <p:nvSpPr>
          <p:cNvPr id="13" name="AutoShape 13"/>
          <p:cNvSpPr/>
          <p:nvPr/>
        </p:nvSpPr>
        <p:spPr>
          <a:xfrm>
            <a:off x="8847563" y="4523956"/>
            <a:ext cx="2514113" cy="132846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参赛者以接力形式完成竞赛，每个参赛者完成一部分题目，最终成绩以团队总用时为准。</a:t>
            </a:r>
            <a:endParaRPr lang="en-US" sz="1100"/>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竞赛形式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考察基础知识的理解和应用。</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54409" y="1919002"/>
            <a:ext cx="1897189" cy="36804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选择题</a:t>
            </a:r>
            <a:endParaRPr lang="en-US" sz="1100"/>
          </a:p>
        </p:txBody>
      </p:sp>
      <p:sp>
        <p:nvSpPr>
          <p:cNvPr id="11" name="AutoShape 11"/>
          <p:cNvSpPr/>
          <p:nvPr/>
        </p:nvSpPr>
        <p:spPr>
          <a:xfrm>
            <a:off x="8335955" y="2434470"/>
            <a:ext cx="3133738" cy="9945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考察计算和推理能力。</a:t>
            </a:r>
            <a:endParaRPr lang="en-US" sz="1100"/>
          </a:p>
        </p:txBody>
      </p:sp>
      <p:sp>
        <p:nvSpPr>
          <p:cNvPr id="12" name="AutoShape 12"/>
          <p:cNvSpPr/>
          <p:nvPr/>
        </p:nvSpPr>
        <p:spPr>
          <a:xfrm>
            <a:off x="8948027" y="1918374"/>
            <a:ext cx="1897171" cy="36933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填空题</a:t>
            </a:r>
            <a:endParaRPr lang="en-US" sz="1100"/>
          </a:p>
        </p:txBody>
      </p:sp>
      <p:sp>
        <p:nvSpPr>
          <p:cNvPr id="13" name="AutoShape 13"/>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942376" y="4809710"/>
            <a:ext cx="3133738" cy="101914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考察实际问题的解决能力。</a:t>
            </a:r>
            <a:endParaRPr lang="en-US" sz="1100"/>
          </a:p>
        </p:txBody>
      </p:sp>
      <p:sp>
        <p:nvSpPr>
          <p:cNvPr id="25" name="AutoShape 25"/>
          <p:cNvSpPr/>
          <p:nvPr/>
        </p:nvSpPr>
        <p:spPr>
          <a:xfrm>
            <a:off x="5554448" y="4293614"/>
            <a:ext cx="1897171" cy="36933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应用题</a:t>
            </a:r>
            <a:endParaRPr lang="en-US" sz="1100"/>
          </a:p>
        </p:txBody>
      </p:sp>
      <p:sp>
        <p:nvSpPr>
          <p:cNvPr id="26" name="AutoShape 26"/>
          <p:cNvSpPr/>
          <p:nvPr/>
        </p:nvSpPr>
        <p:spPr>
          <a:xfrm>
            <a:off x="4987195" y="4188148"/>
            <a:ext cx="561213" cy="561213"/>
          </a:xfrm>
          <a:prstGeom prst="ellipse">
            <a:avLst/>
          </a:prstGeom>
          <a:solidFill>
            <a:schemeClr val="accent1">
              <a:alpha val="100000"/>
            </a:scheme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27" name="Freeform 27"/>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8335955" y="4809710"/>
            <a:ext cx="3133738" cy="101914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针对学有余力的学生，考察更深层次的知识和思维能力。</a:t>
            </a:r>
            <a:endParaRPr lang="en-US" sz="1100"/>
          </a:p>
        </p:txBody>
      </p:sp>
      <p:sp>
        <p:nvSpPr>
          <p:cNvPr id="36" name="AutoShape 36"/>
          <p:cNvSpPr/>
          <p:nvPr/>
        </p:nvSpPr>
        <p:spPr>
          <a:xfrm>
            <a:off x="8948027" y="4293614"/>
            <a:ext cx="1897171" cy="36933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附加题</a:t>
            </a:r>
            <a:endParaRPr lang="en-US" sz="1100"/>
          </a:p>
        </p:txBody>
      </p:sp>
      <p:sp>
        <p:nvSpPr>
          <p:cNvPr id="37" name="AutoShape 37"/>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2" name="Picture 42"/>
          <p:cNvPicPr>
            <a:picLocks noChangeAspect="1"/>
          </p:cNvPicPr>
          <p:nvPr/>
        </p:nvPicPr>
        <p:blipFill>
          <a:blip r:embed="rId2"/>
          <a:srcRect l="3716" r="3716"/>
          <a:stretch>
            <a:fillRect/>
          </a:stretch>
        </p:blipFill>
        <p:spPr>
          <a:xfrm>
            <a:off x="706988" y="1587639"/>
            <a:ext cx="3579894" cy="3867314"/>
          </a:xfrm>
          <a:prstGeom prst="rect">
            <a:avLst/>
          </a:prstGeom>
        </p:spPr>
      </p:pic>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竞赛题目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22323" y="1727645"/>
            <a:ext cx="4036891" cy="348615"/>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参赛资格</a:t>
            </a:r>
          </a:p>
        </p:txBody>
      </p:sp>
      <p:sp>
        <p:nvSpPr>
          <p:cNvPr id="3" name="TextBox 3"/>
          <p:cNvSpPr txBox="1"/>
          <p:nvPr/>
        </p:nvSpPr>
        <p:spPr>
          <a:xfrm>
            <a:off x="1822323" y="2089213"/>
            <a:ext cx="4088130" cy="6629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面向全校初中学生，不限年级和班级。</a:t>
            </a:r>
          </a:p>
        </p:txBody>
      </p:sp>
      <p:sp>
        <p:nvSpPr>
          <p:cNvPr id="4" name="AutoShape 4"/>
          <p:cNvSpPr/>
          <p:nvPr/>
        </p:nvSpPr>
        <p:spPr>
          <a:xfrm>
            <a:off x="617410" y="1744028"/>
            <a:ext cx="759619" cy="7596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6947" y="1938814"/>
            <a:ext cx="555689" cy="348139"/>
          </a:xfrm>
          <a:custGeom>
            <a:rect l="l" t="t" r="r" b="b"/>
            <a:pathLst>
              <a:path w="260" h="162">
                <a:moveTo>
                  <a:pt x="211" y="65"/>
                </a:moveTo>
                <a:cubicBezTo>
                  <a:pt x="211" y="29"/>
                  <a:pt x="182" y="0"/>
                  <a:pt x="146" y="0"/>
                </a:cubicBezTo>
                <a:cubicBezTo>
                  <a:pt x="122" y="0"/>
                  <a:pt x="101" y="13"/>
                  <a:pt x="90" y="33"/>
                </a:cubicBezTo>
                <a:cubicBezTo>
                  <a:pt x="87" y="33"/>
                  <a:pt x="84" y="32"/>
                  <a:pt x="81" y="32"/>
                </a:cubicBezTo>
                <a:cubicBezTo>
                  <a:pt x="59" y="32"/>
                  <a:pt x="41" y="47"/>
                  <a:pt x="35" y="67"/>
                </a:cubicBezTo>
                <a:cubicBezTo>
                  <a:pt x="15" y="73"/>
                  <a:pt x="0" y="92"/>
                  <a:pt x="0" y="114"/>
                </a:cubicBezTo>
                <a:cubicBezTo>
                  <a:pt x="0" y="140"/>
                  <a:pt x="22" y="162"/>
                  <a:pt x="49" y="162"/>
                </a:cubicBezTo>
                <a:cubicBezTo>
                  <a:pt x="211" y="162"/>
                  <a:pt x="211" y="162"/>
                  <a:pt x="211" y="162"/>
                </a:cubicBezTo>
                <a:cubicBezTo>
                  <a:pt x="238" y="162"/>
                  <a:pt x="260" y="140"/>
                  <a:pt x="260" y="114"/>
                </a:cubicBezTo>
                <a:cubicBezTo>
                  <a:pt x="260" y="87"/>
                  <a:pt x="238" y="65"/>
                  <a:pt x="211" y="65"/>
                </a:cubicBezTo>
                <a:close/>
                <a:moveTo>
                  <a:pt x="130" y="146"/>
                </a:moveTo>
                <a:cubicBezTo>
                  <a:pt x="81" y="81"/>
                  <a:pt x="81" y="81"/>
                  <a:pt x="81" y="81"/>
                </a:cubicBezTo>
                <a:cubicBezTo>
                  <a:pt x="114" y="81"/>
                  <a:pt x="114" y="81"/>
                  <a:pt x="114" y="81"/>
                </a:cubicBezTo>
                <a:cubicBezTo>
                  <a:pt x="114" y="32"/>
                  <a:pt x="114" y="32"/>
                  <a:pt x="114" y="32"/>
                </a:cubicBezTo>
                <a:cubicBezTo>
                  <a:pt x="146" y="32"/>
                  <a:pt x="146" y="32"/>
                  <a:pt x="146" y="32"/>
                </a:cubicBezTo>
                <a:cubicBezTo>
                  <a:pt x="146" y="81"/>
                  <a:pt x="146" y="81"/>
                  <a:pt x="146" y="81"/>
                </a:cubicBezTo>
                <a:cubicBezTo>
                  <a:pt x="179" y="81"/>
                  <a:pt x="179" y="81"/>
                  <a:pt x="179" y="81"/>
                </a:cubicBezTo>
                <a:lnTo>
                  <a:pt x="130" y="14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822323" y="4983480"/>
            <a:ext cx="4040505" cy="348615"/>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评分标准</a:t>
            </a:r>
          </a:p>
        </p:txBody>
      </p:sp>
      <p:sp>
        <p:nvSpPr>
          <p:cNvPr id="7" name="TextBox 7"/>
          <p:cNvSpPr txBox="1"/>
          <p:nvPr/>
        </p:nvSpPr>
        <p:spPr>
          <a:xfrm>
            <a:off x="1822323" y="5348574"/>
            <a:ext cx="4059555" cy="6629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按照题目难度和答题正确率进行评分，同时考虑答题速度和解题思路的创新性。</a:t>
            </a:r>
          </a:p>
        </p:txBody>
      </p:sp>
      <p:sp>
        <p:nvSpPr>
          <p:cNvPr id="8" name="AutoShape 8"/>
          <p:cNvSpPr/>
          <p:nvPr/>
        </p:nvSpPr>
        <p:spPr>
          <a:xfrm>
            <a:off x="626935" y="4993005"/>
            <a:ext cx="759619" cy="759619"/>
          </a:xfrm>
          <a:prstGeom prst="ellipse">
            <a:avLst/>
          </a:prstGeom>
          <a:solidFill>
            <a:schemeClr val="accent1">
              <a:alpha val="100000"/>
            </a:scheme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9" name="Freeform 9"/>
          <p:cNvSpPr/>
          <p:nvPr/>
        </p:nvSpPr>
        <p:spPr>
          <a:xfrm>
            <a:off x="778573" y="5337524"/>
            <a:ext cx="123158" cy="250222"/>
          </a:xfrm>
          <a:custGeom>
            <a:rect l="l" t="t" r="r" b="b"/>
            <a:pathLst>
              <a:path w="54" h="109">
                <a:moveTo>
                  <a:pt x="41" y="13"/>
                </a:moveTo>
                <a:cubicBezTo>
                  <a:pt x="41" y="47"/>
                  <a:pt x="41" y="47"/>
                  <a:pt x="41" y="47"/>
                </a:cubicBezTo>
                <a:cubicBezTo>
                  <a:pt x="13" y="47"/>
                  <a:pt x="13" y="47"/>
                  <a:pt x="13" y="47"/>
                </a:cubicBezTo>
                <a:cubicBezTo>
                  <a:pt x="13" y="13"/>
                  <a:pt x="13" y="13"/>
                  <a:pt x="13" y="13"/>
                </a:cubicBezTo>
                <a:cubicBezTo>
                  <a:pt x="41" y="13"/>
                  <a:pt x="41" y="13"/>
                  <a:pt x="41" y="13"/>
                </a:cubicBezTo>
                <a:moveTo>
                  <a:pt x="50" y="0"/>
                </a:moveTo>
                <a:cubicBezTo>
                  <a:pt x="4" y="0"/>
                  <a:pt x="4" y="0"/>
                  <a:pt x="4" y="0"/>
                </a:cubicBezTo>
                <a:cubicBezTo>
                  <a:pt x="2" y="0"/>
                  <a:pt x="0" y="2"/>
                  <a:pt x="0" y="5"/>
                </a:cubicBezTo>
                <a:cubicBezTo>
                  <a:pt x="0" y="105"/>
                  <a:pt x="0" y="105"/>
                  <a:pt x="0" y="105"/>
                </a:cubicBezTo>
                <a:cubicBezTo>
                  <a:pt x="0" y="107"/>
                  <a:pt x="2" y="109"/>
                  <a:pt x="4" y="109"/>
                </a:cubicBezTo>
                <a:cubicBezTo>
                  <a:pt x="50" y="109"/>
                  <a:pt x="50" y="109"/>
                  <a:pt x="50" y="109"/>
                </a:cubicBezTo>
                <a:cubicBezTo>
                  <a:pt x="52" y="109"/>
                  <a:pt x="54" y="107"/>
                  <a:pt x="54" y="105"/>
                </a:cubicBezTo>
                <a:cubicBezTo>
                  <a:pt x="54" y="5"/>
                  <a:pt x="54" y="5"/>
                  <a:pt x="54" y="5"/>
                </a:cubicBezTo>
                <a:cubicBezTo>
                  <a:pt x="54" y="2"/>
                  <a:pt x="52" y="0"/>
                  <a:pt x="50"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32307" y="5278374"/>
            <a:ext cx="125063" cy="309372"/>
          </a:xfrm>
          <a:custGeom>
            <a:rect l="l" t="t" r="r" b="b"/>
            <a:pathLst>
              <a:path w="55" h="135">
                <a:moveTo>
                  <a:pt x="42" y="13"/>
                </a:moveTo>
                <a:cubicBezTo>
                  <a:pt x="42" y="81"/>
                  <a:pt x="42" y="81"/>
                  <a:pt x="42" y="81"/>
                </a:cubicBezTo>
                <a:cubicBezTo>
                  <a:pt x="13" y="81"/>
                  <a:pt x="13" y="81"/>
                  <a:pt x="13" y="81"/>
                </a:cubicBezTo>
                <a:cubicBezTo>
                  <a:pt x="13" y="13"/>
                  <a:pt x="13" y="13"/>
                  <a:pt x="13" y="13"/>
                </a:cubicBezTo>
                <a:cubicBezTo>
                  <a:pt x="42" y="13"/>
                  <a:pt x="42" y="13"/>
                  <a:pt x="42" y="13"/>
                </a:cubicBezTo>
                <a:moveTo>
                  <a:pt x="51" y="0"/>
                </a:moveTo>
                <a:cubicBezTo>
                  <a:pt x="5" y="0"/>
                  <a:pt x="5" y="0"/>
                  <a:pt x="5" y="0"/>
                </a:cubicBezTo>
                <a:cubicBezTo>
                  <a:pt x="2" y="0"/>
                  <a:pt x="0" y="2"/>
                  <a:pt x="0" y="5"/>
                </a:cubicBezTo>
                <a:cubicBezTo>
                  <a:pt x="0" y="131"/>
                  <a:pt x="0" y="131"/>
                  <a:pt x="0" y="131"/>
                </a:cubicBezTo>
                <a:cubicBezTo>
                  <a:pt x="0" y="133"/>
                  <a:pt x="2" y="135"/>
                  <a:pt x="5" y="135"/>
                </a:cubicBezTo>
                <a:cubicBezTo>
                  <a:pt x="51" y="135"/>
                  <a:pt x="51" y="135"/>
                  <a:pt x="51" y="135"/>
                </a:cubicBezTo>
                <a:cubicBezTo>
                  <a:pt x="53" y="135"/>
                  <a:pt x="55" y="133"/>
                  <a:pt x="55" y="131"/>
                </a:cubicBezTo>
                <a:cubicBezTo>
                  <a:pt x="55" y="5"/>
                  <a:pt x="55" y="5"/>
                  <a:pt x="55" y="5"/>
                </a:cubicBezTo>
                <a:cubicBezTo>
                  <a:pt x="55" y="2"/>
                  <a:pt x="53" y="0"/>
                  <a:pt x="5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089850" y="5175218"/>
            <a:ext cx="126016" cy="412528"/>
          </a:xfrm>
          <a:custGeom>
            <a:rect l="l" t="t" r="r" b="b"/>
            <a:pathLst>
              <a:path w="55" h="180">
                <a:moveTo>
                  <a:pt x="42" y="13"/>
                </a:moveTo>
                <a:cubicBezTo>
                  <a:pt x="42" y="96"/>
                  <a:pt x="42" y="96"/>
                  <a:pt x="42" y="96"/>
                </a:cubicBezTo>
                <a:cubicBezTo>
                  <a:pt x="13" y="96"/>
                  <a:pt x="13" y="96"/>
                  <a:pt x="13" y="96"/>
                </a:cubicBezTo>
                <a:cubicBezTo>
                  <a:pt x="13" y="13"/>
                  <a:pt x="13" y="13"/>
                  <a:pt x="13" y="13"/>
                </a:cubicBezTo>
                <a:cubicBezTo>
                  <a:pt x="42" y="13"/>
                  <a:pt x="42" y="13"/>
                  <a:pt x="42" y="13"/>
                </a:cubicBezTo>
                <a:moveTo>
                  <a:pt x="50" y="0"/>
                </a:moveTo>
                <a:cubicBezTo>
                  <a:pt x="4" y="0"/>
                  <a:pt x="4" y="0"/>
                  <a:pt x="4" y="0"/>
                </a:cubicBezTo>
                <a:cubicBezTo>
                  <a:pt x="2" y="0"/>
                  <a:pt x="0" y="2"/>
                  <a:pt x="0" y="4"/>
                </a:cubicBezTo>
                <a:cubicBezTo>
                  <a:pt x="0" y="176"/>
                  <a:pt x="0" y="176"/>
                  <a:pt x="0" y="176"/>
                </a:cubicBezTo>
                <a:cubicBezTo>
                  <a:pt x="0" y="178"/>
                  <a:pt x="2" y="180"/>
                  <a:pt x="4" y="180"/>
                </a:cubicBezTo>
                <a:cubicBezTo>
                  <a:pt x="50" y="180"/>
                  <a:pt x="50" y="180"/>
                  <a:pt x="50" y="180"/>
                </a:cubicBezTo>
                <a:cubicBezTo>
                  <a:pt x="53" y="180"/>
                  <a:pt x="55" y="178"/>
                  <a:pt x="55" y="176"/>
                </a:cubicBezTo>
                <a:cubicBezTo>
                  <a:pt x="55" y="4"/>
                  <a:pt x="55" y="4"/>
                  <a:pt x="55" y="4"/>
                </a:cubicBezTo>
                <a:cubicBezTo>
                  <a:pt x="55" y="2"/>
                  <a:pt x="53" y="0"/>
                  <a:pt x="50"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822323" y="3321082"/>
            <a:ext cx="3973830" cy="348615"/>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竞赛时间</a:t>
            </a:r>
          </a:p>
        </p:txBody>
      </p:sp>
      <p:sp>
        <p:nvSpPr>
          <p:cNvPr id="13" name="TextBox 13"/>
          <p:cNvSpPr txBox="1"/>
          <p:nvPr/>
        </p:nvSpPr>
        <p:spPr>
          <a:xfrm>
            <a:off x="1822323" y="3739801"/>
            <a:ext cx="3945255" cy="6629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活动时间定于每个学期的中段，具体时间视学校安排而定。</a:t>
            </a:r>
          </a:p>
        </p:txBody>
      </p:sp>
      <p:sp>
        <p:nvSpPr>
          <p:cNvPr id="14" name="AutoShape 14"/>
          <p:cNvSpPr/>
          <p:nvPr/>
        </p:nvSpPr>
        <p:spPr>
          <a:xfrm>
            <a:off x="617410" y="3366040"/>
            <a:ext cx="759619" cy="7596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94575" y="3504533"/>
            <a:ext cx="405384" cy="482632"/>
          </a:xfrm>
          <a:custGeom>
            <a:rect l="l" t="t" r="r" b="b"/>
            <a:pathLst>
              <a:path w="156" h="178">
                <a:moveTo>
                  <a:pt x="145" y="22"/>
                </a:moveTo>
                <a:cubicBezTo>
                  <a:pt x="134" y="22"/>
                  <a:pt x="134" y="22"/>
                  <a:pt x="134" y="22"/>
                </a:cubicBezTo>
                <a:cubicBezTo>
                  <a:pt x="134" y="11"/>
                  <a:pt x="134" y="11"/>
                  <a:pt x="134" y="11"/>
                </a:cubicBezTo>
                <a:cubicBezTo>
                  <a:pt x="134" y="5"/>
                  <a:pt x="129" y="0"/>
                  <a:pt x="123" y="0"/>
                </a:cubicBezTo>
                <a:cubicBezTo>
                  <a:pt x="11" y="0"/>
                  <a:pt x="11" y="0"/>
                  <a:pt x="11" y="0"/>
                </a:cubicBezTo>
                <a:cubicBezTo>
                  <a:pt x="5" y="0"/>
                  <a:pt x="0" y="5"/>
                  <a:pt x="0" y="11"/>
                </a:cubicBezTo>
                <a:cubicBezTo>
                  <a:pt x="0" y="145"/>
                  <a:pt x="0" y="145"/>
                  <a:pt x="0" y="145"/>
                </a:cubicBezTo>
                <a:cubicBezTo>
                  <a:pt x="0" y="151"/>
                  <a:pt x="5" y="156"/>
                  <a:pt x="11" y="156"/>
                </a:cubicBezTo>
                <a:cubicBezTo>
                  <a:pt x="22" y="156"/>
                  <a:pt x="22" y="156"/>
                  <a:pt x="22" y="156"/>
                </a:cubicBezTo>
                <a:cubicBezTo>
                  <a:pt x="22" y="167"/>
                  <a:pt x="22" y="167"/>
                  <a:pt x="22" y="167"/>
                </a:cubicBezTo>
                <a:cubicBezTo>
                  <a:pt x="22" y="173"/>
                  <a:pt x="27" y="178"/>
                  <a:pt x="33" y="178"/>
                </a:cubicBezTo>
                <a:cubicBezTo>
                  <a:pt x="145" y="178"/>
                  <a:pt x="145" y="178"/>
                  <a:pt x="145" y="178"/>
                </a:cubicBezTo>
                <a:cubicBezTo>
                  <a:pt x="151" y="178"/>
                  <a:pt x="156" y="173"/>
                  <a:pt x="156" y="167"/>
                </a:cubicBezTo>
                <a:cubicBezTo>
                  <a:pt x="156" y="33"/>
                  <a:pt x="156" y="33"/>
                  <a:pt x="156" y="33"/>
                </a:cubicBezTo>
                <a:cubicBezTo>
                  <a:pt x="156" y="27"/>
                  <a:pt x="151" y="22"/>
                  <a:pt x="145" y="22"/>
                </a:cubicBezTo>
                <a:close/>
                <a:moveTo>
                  <a:pt x="11" y="145"/>
                </a:moveTo>
                <a:cubicBezTo>
                  <a:pt x="11" y="11"/>
                  <a:pt x="11" y="11"/>
                  <a:pt x="11" y="11"/>
                </a:cubicBezTo>
                <a:cubicBezTo>
                  <a:pt x="123" y="11"/>
                  <a:pt x="123" y="11"/>
                  <a:pt x="123" y="11"/>
                </a:cubicBezTo>
                <a:cubicBezTo>
                  <a:pt x="123" y="145"/>
                  <a:pt x="123" y="145"/>
                  <a:pt x="123" y="145"/>
                </a:cubicBezTo>
                <a:lnTo>
                  <a:pt x="11" y="145"/>
                </a:lnTo>
                <a:close/>
                <a:moveTo>
                  <a:pt x="145" y="167"/>
                </a:moveTo>
                <a:cubicBezTo>
                  <a:pt x="33" y="167"/>
                  <a:pt x="33" y="167"/>
                  <a:pt x="33" y="167"/>
                </a:cubicBezTo>
                <a:cubicBezTo>
                  <a:pt x="33" y="156"/>
                  <a:pt x="33" y="156"/>
                  <a:pt x="33" y="156"/>
                </a:cubicBezTo>
                <a:cubicBezTo>
                  <a:pt x="123" y="156"/>
                  <a:pt x="123" y="156"/>
                  <a:pt x="123" y="156"/>
                </a:cubicBezTo>
                <a:cubicBezTo>
                  <a:pt x="129" y="156"/>
                  <a:pt x="134" y="151"/>
                  <a:pt x="134" y="145"/>
                </a:cubicBezTo>
                <a:cubicBezTo>
                  <a:pt x="134" y="33"/>
                  <a:pt x="134" y="33"/>
                  <a:pt x="134" y="33"/>
                </a:cubicBezTo>
                <a:cubicBezTo>
                  <a:pt x="145" y="33"/>
                  <a:pt x="145" y="33"/>
                  <a:pt x="145" y="33"/>
                </a:cubicBezTo>
                <a:lnTo>
                  <a:pt x="145" y="16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11352" y="3594545"/>
            <a:ext cx="174022" cy="29242"/>
          </a:xfrm>
          <a:custGeom>
            <a:rect l="l" t="t" r="r" b="b"/>
            <a:pathLst>
              <a:path w="67" h="11">
                <a:moveTo>
                  <a:pt x="61" y="0"/>
                </a:moveTo>
                <a:cubicBezTo>
                  <a:pt x="5" y="0"/>
                  <a:pt x="5" y="0"/>
                  <a:pt x="5" y="0"/>
                </a:cubicBezTo>
                <a:cubicBezTo>
                  <a:pt x="2" y="0"/>
                  <a:pt x="0" y="3"/>
                  <a:pt x="0" y="6"/>
                </a:cubicBezTo>
                <a:cubicBezTo>
                  <a:pt x="0" y="9"/>
                  <a:pt x="2" y="11"/>
                  <a:pt x="5" y="11"/>
                </a:cubicBezTo>
                <a:cubicBezTo>
                  <a:pt x="61" y="11"/>
                  <a:pt x="61" y="11"/>
                  <a:pt x="61" y="11"/>
                </a:cubicBezTo>
                <a:cubicBezTo>
                  <a:pt x="64" y="11"/>
                  <a:pt x="67" y="9"/>
                  <a:pt x="67" y="6"/>
                </a:cubicBezTo>
                <a:cubicBezTo>
                  <a:pt x="67" y="3"/>
                  <a:pt x="64" y="0"/>
                  <a:pt x="6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50773" y="3686842"/>
            <a:ext cx="234601" cy="29242"/>
          </a:xfrm>
          <a:custGeom>
            <a:rect l="l" t="t" r="r" b="b"/>
            <a:pathLst>
              <a:path w="90" h="11">
                <a:moveTo>
                  <a:pt x="84" y="0"/>
                </a:moveTo>
                <a:cubicBezTo>
                  <a:pt x="6" y="0"/>
                  <a:pt x="6" y="0"/>
                  <a:pt x="6" y="0"/>
                </a:cubicBezTo>
                <a:cubicBezTo>
                  <a:pt x="3" y="0"/>
                  <a:pt x="0" y="2"/>
                  <a:pt x="0" y="5"/>
                </a:cubicBezTo>
                <a:cubicBezTo>
                  <a:pt x="0" y="8"/>
                  <a:pt x="3" y="11"/>
                  <a:pt x="6" y="11"/>
                </a:cubicBezTo>
                <a:cubicBezTo>
                  <a:pt x="84" y="11"/>
                  <a:pt x="84" y="11"/>
                  <a:pt x="84" y="11"/>
                </a:cubicBezTo>
                <a:cubicBezTo>
                  <a:pt x="87" y="11"/>
                  <a:pt x="90" y="8"/>
                  <a:pt x="90" y="5"/>
                </a:cubicBezTo>
                <a:cubicBezTo>
                  <a:pt x="90" y="2"/>
                  <a:pt x="87" y="0"/>
                  <a:pt x="84"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50773" y="3746468"/>
            <a:ext cx="234601" cy="29242"/>
          </a:xfrm>
          <a:custGeom>
            <a:rect l="l" t="t" r="r" b="b"/>
            <a:pathLst>
              <a:path w="90" h="11">
                <a:moveTo>
                  <a:pt x="84" y="0"/>
                </a:moveTo>
                <a:cubicBezTo>
                  <a:pt x="6" y="0"/>
                  <a:pt x="6" y="0"/>
                  <a:pt x="6" y="0"/>
                </a:cubicBezTo>
                <a:cubicBezTo>
                  <a:pt x="3" y="0"/>
                  <a:pt x="0" y="3"/>
                  <a:pt x="0" y="6"/>
                </a:cubicBezTo>
                <a:cubicBezTo>
                  <a:pt x="0" y="9"/>
                  <a:pt x="3" y="11"/>
                  <a:pt x="6" y="11"/>
                </a:cubicBezTo>
                <a:cubicBezTo>
                  <a:pt x="84" y="11"/>
                  <a:pt x="84" y="11"/>
                  <a:pt x="84" y="11"/>
                </a:cubicBezTo>
                <a:cubicBezTo>
                  <a:pt x="87" y="11"/>
                  <a:pt x="90" y="9"/>
                  <a:pt x="90" y="6"/>
                </a:cubicBezTo>
                <a:cubicBezTo>
                  <a:pt x="90" y="3"/>
                  <a:pt x="87" y="0"/>
                  <a:pt x="84"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50773" y="3804952"/>
            <a:ext cx="234601" cy="32671"/>
          </a:xfrm>
          <a:custGeom>
            <a:rect l="l" t="t" r="r" b="b"/>
            <a:pathLst>
              <a:path w="90" h="12">
                <a:moveTo>
                  <a:pt x="84" y="0"/>
                </a:moveTo>
                <a:cubicBezTo>
                  <a:pt x="6" y="0"/>
                  <a:pt x="6" y="0"/>
                  <a:pt x="6" y="0"/>
                </a:cubicBezTo>
                <a:cubicBezTo>
                  <a:pt x="3" y="0"/>
                  <a:pt x="0" y="3"/>
                  <a:pt x="0" y="6"/>
                </a:cubicBezTo>
                <a:cubicBezTo>
                  <a:pt x="0" y="9"/>
                  <a:pt x="3" y="12"/>
                  <a:pt x="6" y="12"/>
                </a:cubicBezTo>
                <a:cubicBezTo>
                  <a:pt x="84" y="12"/>
                  <a:pt x="84" y="12"/>
                  <a:pt x="84" y="12"/>
                </a:cubicBezTo>
                <a:cubicBezTo>
                  <a:pt x="87" y="12"/>
                  <a:pt x="90" y="9"/>
                  <a:pt x="90" y="6"/>
                </a:cubicBezTo>
                <a:cubicBezTo>
                  <a:pt x="90" y="3"/>
                  <a:pt x="87" y="0"/>
                  <a:pt x="84"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408706" y="1748314"/>
            <a:ext cx="751142" cy="7511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8440" y="1918145"/>
            <a:ext cx="425768" cy="418052"/>
          </a:xfrm>
          <a:custGeom>
            <a:rect l="l" t="t" r="r" b="b"/>
            <a:pathLst>
              <a:path w="208" h="204">
                <a:moveTo>
                  <a:pt x="179" y="79"/>
                </a:moveTo>
                <a:cubicBezTo>
                  <a:pt x="174" y="66"/>
                  <a:pt x="174" y="66"/>
                  <a:pt x="174" y="66"/>
                </a:cubicBezTo>
                <a:cubicBezTo>
                  <a:pt x="174" y="66"/>
                  <a:pt x="186" y="39"/>
                  <a:pt x="185" y="38"/>
                </a:cubicBezTo>
                <a:cubicBezTo>
                  <a:pt x="169" y="22"/>
                  <a:pt x="169" y="22"/>
                  <a:pt x="169" y="22"/>
                </a:cubicBezTo>
                <a:cubicBezTo>
                  <a:pt x="168" y="21"/>
                  <a:pt x="140" y="33"/>
                  <a:pt x="140" y="33"/>
                </a:cubicBezTo>
                <a:cubicBezTo>
                  <a:pt x="128" y="28"/>
                  <a:pt x="128" y="28"/>
                  <a:pt x="128" y="28"/>
                </a:cubicBezTo>
                <a:cubicBezTo>
                  <a:pt x="128" y="28"/>
                  <a:pt x="116" y="0"/>
                  <a:pt x="115" y="0"/>
                </a:cubicBezTo>
                <a:cubicBezTo>
                  <a:pt x="92" y="0"/>
                  <a:pt x="92" y="0"/>
                  <a:pt x="92" y="0"/>
                </a:cubicBezTo>
                <a:cubicBezTo>
                  <a:pt x="90" y="0"/>
                  <a:pt x="80" y="28"/>
                  <a:pt x="80" y="28"/>
                </a:cubicBezTo>
                <a:cubicBezTo>
                  <a:pt x="67" y="33"/>
                  <a:pt x="67" y="33"/>
                  <a:pt x="67" y="33"/>
                </a:cubicBezTo>
                <a:cubicBezTo>
                  <a:pt x="67" y="33"/>
                  <a:pt x="39" y="21"/>
                  <a:pt x="38" y="22"/>
                </a:cubicBezTo>
                <a:cubicBezTo>
                  <a:pt x="22" y="38"/>
                  <a:pt x="22" y="38"/>
                  <a:pt x="22" y="38"/>
                </a:cubicBezTo>
                <a:cubicBezTo>
                  <a:pt x="21" y="39"/>
                  <a:pt x="34" y="66"/>
                  <a:pt x="34" y="66"/>
                </a:cubicBezTo>
                <a:cubicBezTo>
                  <a:pt x="28" y="79"/>
                  <a:pt x="28" y="79"/>
                  <a:pt x="28" y="79"/>
                </a:cubicBezTo>
                <a:cubicBezTo>
                  <a:pt x="28" y="79"/>
                  <a:pt x="0" y="90"/>
                  <a:pt x="0" y="91"/>
                </a:cubicBezTo>
                <a:cubicBezTo>
                  <a:pt x="0" y="114"/>
                  <a:pt x="0" y="114"/>
                  <a:pt x="0" y="114"/>
                </a:cubicBezTo>
                <a:cubicBezTo>
                  <a:pt x="0" y="115"/>
                  <a:pt x="28" y="126"/>
                  <a:pt x="28" y="126"/>
                </a:cubicBezTo>
                <a:cubicBezTo>
                  <a:pt x="34" y="138"/>
                  <a:pt x="34" y="138"/>
                  <a:pt x="34" y="138"/>
                </a:cubicBezTo>
                <a:cubicBezTo>
                  <a:pt x="34" y="138"/>
                  <a:pt x="21" y="166"/>
                  <a:pt x="23" y="167"/>
                </a:cubicBezTo>
                <a:cubicBezTo>
                  <a:pt x="39" y="182"/>
                  <a:pt x="39" y="182"/>
                  <a:pt x="39" y="182"/>
                </a:cubicBezTo>
                <a:cubicBezTo>
                  <a:pt x="40" y="184"/>
                  <a:pt x="67" y="171"/>
                  <a:pt x="67" y="171"/>
                </a:cubicBezTo>
                <a:cubicBezTo>
                  <a:pt x="80" y="176"/>
                  <a:pt x="80" y="176"/>
                  <a:pt x="80" y="176"/>
                </a:cubicBezTo>
                <a:cubicBezTo>
                  <a:pt x="80" y="176"/>
                  <a:pt x="91" y="204"/>
                  <a:pt x="93" y="204"/>
                </a:cubicBezTo>
                <a:cubicBezTo>
                  <a:pt x="116" y="204"/>
                  <a:pt x="116" y="204"/>
                  <a:pt x="116" y="204"/>
                </a:cubicBezTo>
                <a:cubicBezTo>
                  <a:pt x="117" y="204"/>
                  <a:pt x="128" y="176"/>
                  <a:pt x="128" y="176"/>
                </a:cubicBezTo>
                <a:cubicBezTo>
                  <a:pt x="141" y="171"/>
                  <a:pt x="141" y="171"/>
                  <a:pt x="141" y="171"/>
                </a:cubicBezTo>
                <a:cubicBezTo>
                  <a:pt x="141" y="171"/>
                  <a:pt x="169" y="183"/>
                  <a:pt x="170" y="182"/>
                </a:cubicBezTo>
                <a:cubicBezTo>
                  <a:pt x="186" y="166"/>
                  <a:pt x="186" y="166"/>
                  <a:pt x="186" y="166"/>
                </a:cubicBezTo>
                <a:cubicBezTo>
                  <a:pt x="187" y="165"/>
                  <a:pt x="174" y="138"/>
                  <a:pt x="174" y="138"/>
                </a:cubicBezTo>
                <a:cubicBezTo>
                  <a:pt x="179" y="125"/>
                  <a:pt x="179" y="125"/>
                  <a:pt x="179" y="125"/>
                </a:cubicBezTo>
                <a:cubicBezTo>
                  <a:pt x="179" y="125"/>
                  <a:pt x="208" y="114"/>
                  <a:pt x="208" y="113"/>
                </a:cubicBezTo>
                <a:cubicBezTo>
                  <a:pt x="208" y="90"/>
                  <a:pt x="208" y="90"/>
                  <a:pt x="208" y="90"/>
                </a:cubicBezTo>
                <a:cubicBezTo>
                  <a:pt x="208" y="89"/>
                  <a:pt x="179" y="79"/>
                  <a:pt x="179" y="79"/>
                </a:cubicBezTo>
                <a:close/>
                <a:moveTo>
                  <a:pt x="137" y="102"/>
                </a:moveTo>
                <a:cubicBezTo>
                  <a:pt x="137" y="120"/>
                  <a:pt x="122" y="135"/>
                  <a:pt x="104" y="135"/>
                </a:cubicBezTo>
                <a:cubicBezTo>
                  <a:pt x="86" y="135"/>
                  <a:pt x="71" y="120"/>
                  <a:pt x="71" y="102"/>
                </a:cubicBezTo>
                <a:cubicBezTo>
                  <a:pt x="71" y="84"/>
                  <a:pt x="86" y="69"/>
                  <a:pt x="104" y="69"/>
                </a:cubicBezTo>
                <a:cubicBezTo>
                  <a:pt x="122" y="69"/>
                  <a:pt x="137" y="84"/>
                  <a:pt x="137" y="10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7609427" y="1709261"/>
            <a:ext cx="3926205" cy="348615"/>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报名方式</a:t>
            </a:r>
          </a:p>
        </p:txBody>
      </p:sp>
      <p:sp>
        <p:nvSpPr>
          <p:cNvPr id="23" name="TextBox 23"/>
          <p:cNvSpPr txBox="1"/>
          <p:nvPr/>
        </p:nvSpPr>
        <p:spPr>
          <a:xfrm>
            <a:off x="7609427" y="2107597"/>
            <a:ext cx="3926205" cy="6629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学生可自行报名或由班级统一组织报名。</a:t>
            </a:r>
          </a:p>
        </p:txBody>
      </p:sp>
      <p:sp>
        <p:nvSpPr>
          <p:cNvPr id="24" name="AutoShape 24"/>
          <p:cNvSpPr/>
          <p:nvPr/>
        </p:nvSpPr>
        <p:spPr>
          <a:xfrm>
            <a:off x="6408706" y="3370326"/>
            <a:ext cx="751142" cy="7511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499670" y="3494913"/>
            <a:ext cx="554926" cy="455962"/>
          </a:xfrm>
          <a:custGeom>
            <a:rect l="l" t="t" r="r" b="b"/>
            <a:pathLst>
              <a:path w="244" h="200">
                <a:moveTo>
                  <a:pt x="221" y="66"/>
                </a:moveTo>
                <a:cubicBezTo>
                  <a:pt x="214" y="66"/>
                  <a:pt x="207" y="72"/>
                  <a:pt x="207" y="80"/>
                </a:cubicBezTo>
                <a:cubicBezTo>
                  <a:pt x="207" y="87"/>
                  <a:pt x="214" y="93"/>
                  <a:pt x="221" y="93"/>
                </a:cubicBezTo>
                <a:cubicBezTo>
                  <a:pt x="229" y="93"/>
                  <a:pt x="235" y="87"/>
                  <a:pt x="235" y="80"/>
                </a:cubicBezTo>
                <a:cubicBezTo>
                  <a:pt x="235" y="72"/>
                  <a:pt x="229" y="66"/>
                  <a:pt x="221" y="66"/>
                </a:cubicBezTo>
                <a:close/>
                <a:moveTo>
                  <a:pt x="23" y="66"/>
                </a:moveTo>
                <a:cubicBezTo>
                  <a:pt x="15" y="66"/>
                  <a:pt x="9" y="72"/>
                  <a:pt x="9" y="80"/>
                </a:cubicBezTo>
                <a:cubicBezTo>
                  <a:pt x="9" y="87"/>
                  <a:pt x="15" y="93"/>
                  <a:pt x="23" y="93"/>
                </a:cubicBezTo>
                <a:cubicBezTo>
                  <a:pt x="31" y="93"/>
                  <a:pt x="37" y="87"/>
                  <a:pt x="37" y="80"/>
                </a:cubicBezTo>
                <a:cubicBezTo>
                  <a:pt x="37" y="72"/>
                  <a:pt x="31" y="66"/>
                  <a:pt x="23" y="66"/>
                </a:cubicBezTo>
                <a:close/>
                <a:moveTo>
                  <a:pt x="180" y="41"/>
                </a:moveTo>
                <a:cubicBezTo>
                  <a:pt x="169" y="41"/>
                  <a:pt x="160" y="50"/>
                  <a:pt x="160" y="61"/>
                </a:cubicBezTo>
                <a:cubicBezTo>
                  <a:pt x="160" y="73"/>
                  <a:pt x="169" y="82"/>
                  <a:pt x="180" y="82"/>
                </a:cubicBezTo>
                <a:cubicBezTo>
                  <a:pt x="191" y="82"/>
                  <a:pt x="201" y="73"/>
                  <a:pt x="201" y="61"/>
                </a:cubicBezTo>
                <a:cubicBezTo>
                  <a:pt x="201" y="50"/>
                  <a:pt x="191" y="41"/>
                  <a:pt x="180" y="41"/>
                </a:cubicBezTo>
                <a:close/>
                <a:moveTo>
                  <a:pt x="244" y="166"/>
                </a:moveTo>
                <a:cubicBezTo>
                  <a:pt x="220" y="166"/>
                  <a:pt x="220" y="166"/>
                  <a:pt x="220" y="166"/>
                </a:cubicBezTo>
                <a:cubicBezTo>
                  <a:pt x="220" y="123"/>
                  <a:pt x="220" y="123"/>
                  <a:pt x="220" y="123"/>
                </a:cubicBezTo>
                <a:cubicBezTo>
                  <a:pt x="220" y="115"/>
                  <a:pt x="218" y="108"/>
                  <a:pt x="215" y="102"/>
                </a:cubicBezTo>
                <a:cubicBezTo>
                  <a:pt x="217" y="102"/>
                  <a:pt x="219" y="101"/>
                  <a:pt x="221" y="101"/>
                </a:cubicBezTo>
                <a:cubicBezTo>
                  <a:pt x="234" y="101"/>
                  <a:pt x="244" y="111"/>
                  <a:pt x="244" y="124"/>
                </a:cubicBezTo>
                <a:lnTo>
                  <a:pt x="244" y="166"/>
                </a:lnTo>
                <a:close/>
                <a:moveTo>
                  <a:pt x="64" y="41"/>
                </a:moveTo>
                <a:cubicBezTo>
                  <a:pt x="53" y="41"/>
                  <a:pt x="43" y="50"/>
                  <a:pt x="43" y="61"/>
                </a:cubicBezTo>
                <a:cubicBezTo>
                  <a:pt x="43" y="73"/>
                  <a:pt x="53" y="82"/>
                  <a:pt x="64" y="82"/>
                </a:cubicBezTo>
                <a:cubicBezTo>
                  <a:pt x="75" y="82"/>
                  <a:pt x="84" y="73"/>
                  <a:pt x="84" y="61"/>
                </a:cubicBezTo>
                <a:cubicBezTo>
                  <a:pt x="84" y="50"/>
                  <a:pt x="75" y="41"/>
                  <a:pt x="64" y="41"/>
                </a:cubicBezTo>
                <a:close/>
                <a:moveTo>
                  <a:pt x="23" y="101"/>
                </a:moveTo>
                <a:cubicBezTo>
                  <a:pt x="25" y="101"/>
                  <a:pt x="27" y="102"/>
                  <a:pt x="29" y="102"/>
                </a:cubicBezTo>
                <a:cubicBezTo>
                  <a:pt x="26" y="108"/>
                  <a:pt x="24" y="115"/>
                  <a:pt x="24" y="123"/>
                </a:cubicBezTo>
                <a:cubicBezTo>
                  <a:pt x="24" y="166"/>
                  <a:pt x="24" y="166"/>
                  <a:pt x="24" y="166"/>
                </a:cubicBezTo>
                <a:cubicBezTo>
                  <a:pt x="0" y="166"/>
                  <a:pt x="0" y="166"/>
                  <a:pt x="0" y="166"/>
                </a:cubicBezTo>
                <a:cubicBezTo>
                  <a:pt x="0" y="124"/>
                  <a:pt x="0" y="124"/>
                  <a:pt x="0" y="124"/>
                </a:cubicBezTo>
                <a:cubicBezTo>
                  <a:pt x="0" y="111"/>
                  <a:pt x="11" y="101"/>
                  <a:pt x="23" y="101"/>
                </a:cubicBezTo>
                <a:close/>
                <a:moveTo>
                  <a:pt x="122" y="0"/>
                </a:moveTo>
                <a:cubicBezTo>
                  <a:pt x="105" y="0"/>
                  <a:pt x="92" y="13"/>
                  <a:pt x="92" y="30"/>
                </a:cubicBezTo>
                <a:cubicBezTo>
                  <a:pt x="92" y="47"/>
                  <a:pt x="105" y="60"/>
                  <a:pt x="122" y="60"/>
                </a:cubicBezTo>
                <a:cubicBezTo>
                  <a:pt x="139" y="60"/>
                  <a:pt x="152" y="47"/>
                  <a:pt x="152" y="30"/>
                </a:cubicBezTo>
                <a:cubicBezTo>
                  <a:pt x="152" y="13"/>
                  <a:pt x="139" y="0"/>
                  <a:pt x="122" y="0"/>
                </a:cubicBezTo>
                <a:close/>
                <a:moveTo>
                  <a:pt x="213" y="182"/>
                </a:moveTo>
                <a:cubicBezTo>
                  <a:pt x="177" y="182"/>
                  <a:pt x="177" y="182"/>
                  <a:pt x="177" y="182"/>
                </a:cubicBezTo>
                <a:cubicBezTo>
                  <a:pt x="177" y="116"/>
                  <a:pt x="177" y="116"/>
                  <a:pt x="177" y="116"/>
                </a:cubicBezTo>
                <a:cubicBezTo>
                  <a:pt x="177" y="107"/>
                  <a:pt x="175" y="99"/>
                  <a:pt x="171" y="91"/>
                </a:cubicBezTo>
                <a:cubicBezTo>
                  <a:pt x="174" y="90"/>
                  <a:pt x="177" y="90"/>
                  <a:pt x="180" y="90"/>
                </a:cubicBezTo>
                <a:cubicBezTo>
                  <a:pt x="198" y="90"/>
                  <a:pt x="213" y="104"/>
                  <a:pt x="213" y="123"/>
                </a:cubicBezTo>
                <a:lnTo>
                  <a:pt x="213" y="182"/>
                </a:lnTo>
                <a:close/>
                <a:moveTo>
                  <a:pt x="67" y="116"/>
                </a:moveTo>
                <a:cubicBezTo>
                  <a:pt x="67" y="182"/>
                  <a:pt x="67" y="182"/>
                  <a:pt x="67" y="182"/>
                </a:cubicBezTo>
                <a:cubicBezTo>
                  <a:pt x="31" y="182"/>
                  <a:pt x="31" y="182"/>
                  <a:pt x="31" y="182"/>
                </a:cubicBezTo>
                <a:cubicBezTo>
                  <a:pt x="31" y="123"/>
                  <a:pt x="31" y="123"/>
                  <a:pt x="31" y="123"/>
                </a:cubicBezTo>
                <a:cubicBezTo>
                  <a:pt x="31" y="104"/>
                  <a:pt x="46" y="90"/>
                  <a:pt x="64" y="90"/>
                </a:cubicBezTo>
                <a:cubicBezTo>
                  <a:pt x="67" y="90"/>
                  <a:pt x="70" y="90"/>
                  <a:pt x="73" y="91"/>
                </a:cubicBezTo>
                <a:cubicBezTo>
                  <a:pt x="69" y="99"/>
                  <a:pt x="67" y="107"/>
                  <a:pt x="67" y="116"/>
                </a:cubicBezTo>
                <a:close/>
                <a:moveTo>
                  <a:pt x="74" y="200"/>
                </a:moveTo>
                <a:cubicBezTo>
                  <a:pt x="170" y="200"/>
                  <a:pt x="170" y="200"/>
                  <a:pt x="170" y="200"/>
                </a:cubicBezTo>
                <a:cubicBezTo>
                  <a:pt x="170" y="116"/>
                  <a:pt x="170" y="116"/>
                  <a:pt x="170" y="116"/>
                </a:cubicBezTo>
                <a:cubicBezTo>
                  <a:pt x="170" y="90"/>
                  <a:pt x="148" y="69"/>
                  <a:pt x="122" y="69"/>
                </a:cubicBezTo>
                <a:cubicBezTo>
                  <a:pt x="96" y="69"/>
                  <a:pt x="74" y="90"/>
                  <a:pt x="74" y="116"/>
                </a:cubicBezTo>
                <a:lnTo>
                  <a:pt x="74" y="2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7609427" y="3325939"/>
            <a:ext cx="3926205" cy="348615"/>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竞赛地点</a:t>
            </a:r>
          </a:p>
        </p:txBody>
      </p:sp>
      <p:sp>
        <p:nvSpPr>
          <p:cNvPr id="27" name="TextBox 27"/>
          <p:cNvSpPr txBox="1"/>
          <p:nvPr/>
        </p:nvSpPr>
        <p:spPr>
          <a:xfrm>
            <a:off x="7609427" y="3735038"/>
            <a:ext cx="3926205" cy="6629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学校内部举行，具体地点视学校安排而定。</a:t>
            </a:r>
          </a:p>
        </p:txBody>
      </p:sp>
      <p:sp>
        <p:nvSpPr>
          <p:cNvPr id="28" name="AutoShape 28"/>
          <p:cNvSpPr/>
          <p:nvPr/>
        </p:nvSpPr>
        <p:spPr>
          <a:xfrm>
            <a:off x="6408706" y="5005864"/>
            <a:ext cx="751142" cy="7511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6833425" y="5433250"/>
            <a:ext cx="192310" cy="189071"/>
          </a:xfrm>
          <a:custGeom>
            <a:rect l="l" t="t" r="r" b="b"/>
            <a:pathLst>
              <a:path w="75" h="74">
                <a:moveTo>
                  <a:pt x="68" y="42"/>
                </a:moveTo>
                <a:cubicBezTo>
                  <a:pt x="25" y="0"/>
                  <a:pt x="25" y="0"/>
                  <a:pt x="25" y="0"/>
                </a:cubicBezTo>
                <a:cubicBezTo>
                  <a:pt x="19" y="10"/>
                  <a:pt x="10" y="18"/>
                  <a:pt x="0" y="24"/>
                </a:cubicBezTo>
                <a:cubicBezTo>
                  <a:pt x="43" y="67"/>
                  <a:pt x="43" y="67"/>
                  <a:pt x="43" y="67"/>
                </a:cubicBezTo>
                <a:cubicBezTo>
                  <a:pt x="50" y="74"/>
                  <a:pt x="61" y="74"/>
                  <a:pt x="68" y="67"/>
                </a:cubicBezTo>
                <a:cubicBezTo>
                  <a:pt x="75" y="60"/>
                  <a:pt x="75" y="49"/>
                  <a:pt x="68" y="4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6542817" y="5140547"/>
            <a:ext cx="356806" cy="358997"/>
          </a:xfrm>
          <a:custGeom>
            <a:rect l="l" t="t" r="r" b="b"/>
            <a:pathLst>
              <a:path w="139" h="140">
                <a:moveTo>
                  <a:pt x="139" y="70"/>
                </a:moveTo>
                <a:cubicBezTo>
                  <a:pt x="139" y="31"/>
                  <a:pt x="108" y="0"/>
                  <a:pt x="70" y="0"/>
                </a:cubicBezTo>
                <a:cubicBezTo>
                  <a:pt x="31" y="0"/>
                  <a:pt x="0" y="31"/>
                  <a:pt x="0" y="70"/>
                </a:cubicBezTo>
                <a:cubicBezTo>
                  <a:pt x="0" y="108"/>
                  <a:pt x="31" y="140"/>
                  <a:pt x="70" y="140"/>
                </a:cubicBezTo>
                <a:cubicBezTo>
                  <a:pt x="108" y="140"/>
                  <a:pt x="139" y="108"/>
                  <a:pt x="139" y="70"/>
                </a:cubicBezTo>
                <a:close/>
                <a:moveTo>
                  <a:pt x="70" y="122"/>
                </a:moveTo>
                <a:cubicBezTo>
                  <a:pt x="41" y="122"/>
                  <a:pt x="17" y="99"/>
                  <a:pt x="17" y="70"/>
                </a:cubicBezTo>
                <a:cubicBezTo>
                  <a:pt x="17" y="41"/>
                  <a:pt x="41" y="17"/>
                  <a:pt x="70" y="17"/>
                </a:cubicBezTo>
                <a:cubicBezTo>
                  <a:pt x="98" y="17"/>
                  <a:pt x="122" y="41"/>
                  <a:pt x="122" y="70"/>
                </a:cubicBezTo>
                <a:cubicBezTo>
                  <a:pt x="122" y="99"/>
                  <a:pt x="98" y="122"/>
                  <a:pt x="70" y="1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6617684" y="5215318"/>
            <a:ext cx="105728" cy="104680"/>
          </a:xfrm>
          <a:custGeom>
            <a:rect l="l" t="t" r="r" b="b"/>
            <a:pathLst>
              <a:path w="41" h="41">
                <a:moveTo>
                  <a:pt x="0" y="41"/>
                </a:moveTo>
                <a:cubicBezTo>
                  <a:pt x="12" y="41"/>
                  <a:pt x="12" y="41"/>
                  <a:pt x="12" y="41"/>
                </a:cubicBezTo>
                <a:cubicBezTo>
                  <a:pt x="12" y="25"/>
                  <a:pt x="25" y="12"/>
                  <a:pt x="41" y="12"/>
                </a:cubicBezTo>
                <a:cubicBezTo>
                  <a:pt x="41" y="0"/>
                  <a:pt x="41" y="0"/>
                  <a:pt x="41" y="0"/>
                </a:cubicBezTo>
                <a:cubicBezTo>
                  <a:pt x="18" y="0"/>
                  <a:pt x="0" y="18"/>
                  <a:pt x="0" y="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7609427" y="4983480"/>
            <a:ext cx="3916680" cy="348615"/>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奖励机制</a:t>
            </a:r>
          </a:p>
        </p:txBody>
      </p:sp>
      <p:sp>
        <p:nvSpPr>
          <p:cNvPr id="33" name="TextBox 33"/>
          <p:cNvSpPr txBox="1"/>
          <p:nvPr/>
        </p:nvSpPr>
        <p:spPr>
          <a:xfrm>
            <a:off x="7609427" y="5348574"/>
            <a:ext cx="3926205" cy="6629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根据参赛者的成绩设置一、二、三等奖及优秀奖，并给予相应的奖励和荣誉证书。</a:t>
            </a:r>
          </a:p>
        </p:txBody>
      </p:sp>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竞赛规则</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活动组织</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确定知识竞赛活动的组织单位，如学校、教育机构或社区组织。</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组织单位</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确定负责活动策划、执行和管理的成员，分配各自的任务和职责。</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组织成员</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组织机构</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https://d.book118.com/556054002134010100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2024-09-24T17:14:47.533</cp:lastPrinted>
  <dcterms:created xsi:type="dcterms:W3CDTF">2024-09-24T09:14:47Z</dcterms:created>
  <dcterms:modified xsi:type="dcterms:W3CDTF">2024-09-24T09:14:49Z</dcterms:modified>
</cp:coreProperties>
</file>