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340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236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tags" Target="../tags/tag13.xml" /><Relationship Id="rId7" Type="http://schemas.openxmlformats.org/officeDocument/2006/relationships/tags" Target="../tags/tag14.xml" /><Relationship Id="rId8" Type="http://schemas.openxmlformats.org/officeDocument/2006/relationships/tags" Target="../tags/tag15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tags" Target="../tags/tag22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9.xml" /><Relationship Id="rId3" Type="http://schemas.openxmlformats.org/officeDocument/2006/relationships/tags" Target="../tags/tag30.xml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tags" Target="../tags/tag33.xml" /><Relationship Id="rId7" Type="http://schemas.openxmlformats.org/officeDocument/2006/relationships/tags" Target="../tags/tag34.xml" /><Relationship Id="rId8" Type="http://schemas.openxmlformats.org/officeDocument/2006/relationships/tags" Target="../tags/tag35.xml" /><Relationship Id="rId9" Type="http://schemas.openxmlformats.org/officeDocument/2006/relationships/tags" Target="../tags/tag36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tags" Target="../tags/tag45.xml" /><Relationship Id="rId11" Type="http://schemas.openxmlformats.org/officeDocument/2006/relationships/tags" Target="../tags/tag46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tags" Target="../tags/tag41.xml" /><Relationship Id="rId7" Type="http://schemas.openxmlformats.org/officeDocument/2006/relationships/tags" Target="../tags/tag42.xml" /><Relationship Id="rId8" Type="http://schemas.openxmlformats.org/officeDocument/2006/relationships/tags" Target="../tags/tag43.xml" /><Relationship Id="rId9" Type="http://schemas.openxmlformats.org/officeDocument/2006/relationships/tags" Target="../tags/tag44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Relationship Id="rId7" Type="http://schemas.openxmlformats.org/officeDocument/2006/relationships/tags" Target="../tags/tag52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tags" Target="../tags/tag75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771B73-DAF5-408F-880D-829CFAB27C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C50E5D-D305-4126-94D0-0A6A5E0660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60DEE5-7964-40E5-82A9-E247B858BB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B1A441-87DF-4B30-A78E-B2AE431644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032D8D1-D907-4398-A891-096FCEE8D1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DDA1478-1EE7-4066-A96A-8C8070B333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7B7947C-8CDD-4625-A88B-EE27C4D206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88DE5F-C950-4160-A370-A470FB4023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ADF2AB-7269-47F9-B613-1DA265BB3E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CF4176-8179-44AC-A69A-0F9BC1F340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85030B-1729-43DB-8CF7-14FBDE0C8B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>
            <a:avLst/>
          </a:prstGeom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>
                <a:solidFill>
                  <a:schemeClr val="tx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28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cxnSp>
        <p:nvCxnSpPr>
          <p:cNvPr id="3145731" name="直接连接符 6"/>
          <p:cNvCxnSpPr/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3" name="直接连接符 6"/>
          <p:cNvCxnSpPr/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>
            <a:avLst/>
          </a:prstGeom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en-US" altLang="zh-CN" sz="4400" b="0" i="0" u="none" strike="noStrike" kern="1200" cap="none" spc="0" normalizeH="0" baseline="0" noProof="1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dir="5400000" algn="ctr" rotWithShape="0">
                    <a:schemeClr val="tx1">
                      <a:alpha val="100000"/>
                    </a:schemeClr>
                  </a:outerShdw>
                </a:effectLst>
                <a:latin typeface="MiSans Heavy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err="1"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0" normalizeH="0" baseline="0" noProof="1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1" i="0" u="none" strike="noStrike" kern="1200" cap="none" spc="0" normalizeH="0" baseline="0" noProof="1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st="12700" dir="162000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5" name="直接连接符 7"/>
          <p:cNvCxnSpPr/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/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39" name="直接连接符 6"/>
          <p:cNvCxnSpPr/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41" name="直接连接符 7"/>
          <p:cNvCxnSpPr/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>
                <a:solidFill>
                  <a:schemeClr val="tx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/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jpeg" /><Relationship Id="rId13" Type="http://schemas.openxmlformats.org/officeDocument/2006/relationships/tags" Target="../tags/tag76.xml" /><Relationship Id="rId14" Type="http://schemas.openxmlformats.org/officeDocument/2006/relationships/tags" Target="../tags/tag77.xml" /><Relationship Id="rId15" Type="http://schemas.openxmlformats.org/officeDocument/2006/relationships/tags" Target="../tags/tag78.xml" /><Relationship Id="rId16" Type="http://schemas.openxmlformats.org/officeDocument/2006/relationships/tags" Target="../tags/tag79.xml" /><Relationship Id="rId17" Type="http://schemas.openxmlformats.org/officeDocument/2006/relationships/tags" Target="../tags/tag80.xml" /><Relationship Id="rId18" Type="http://schemas.openxmlformats.org/officeDocument/2006/relationships/tags" Target="../tags/tag81.xml" /><Relationship Id="rId19" Type="http://schemas.openxmlformats.org/officeDocument/2006/relationships/tags" Target="../tags/tag8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83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-6221"/>
            <a:ext cx="12192000" cy="6858000"/>
          </a:xfrm>
          <a:prstGeom prst="rect">
            <a:avLst/>
          </a:prstGeom>
        </p:spPr>
      </p:pic>
      <p:cxnSp>
        <p:nvCxnSpPr>
          <p:cNvPr id="3145729" name="直接连接符 8"/>
          <p:cNvCxnSpPr/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 marR="0" lvl="1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marR="0" lvl="2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marR="0" lvl="3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marR="0" lvl="4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</a:pPr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3391" r:id="rId2"/>
    <p:sldLayoutId id="2147493392" r:id="rId3"/>
    <p:sldLayoutId id="2147493393" r:id="rId4"/>
    <p:sldLayoutId id="2147493394" r:id="rId5"/>
    <p:sldLayoutId id="2147493395" r:id="rId6"/>
    <p:sldLayoutId id="2147493396" r:id="rId7"/>
    <p:sldLayoutId id="2147493397" r:id="rId8"/>
    <p:sldLayoutId id="2147493398" r:id="rId9"/>
    <p:sldLayoutId id="2147493399" r:id="rId10"/>
    <p:sldLayoutId id="2147493400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1" i="0" u="none" strike="noStrike" kern="1200" cap="none" spc="0" normalizeH="0" baseline="0" smtClean="0">
          <a:solidFill>
            <a:schemeClr val="tx1"/>
          </a:solidFill>
          <a:effectLst>
            <a:innerShdw dist="12700" dir="162000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5.xml" /><Relationship Id="rId11" Type="http://schemas.openxmlformats.org/officeDocument/2006/relationships/tags" Target="../tags/tag96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5.xml" /><Relationship Id="rId21" Type="http://schemas.openxmlformats.org/officeDocument/2006/relationships/tags" Target="../tags/tag106.xml" /><Relationship Id="rId22" Type="http://schemas.openxmlformats.org/officeDocument/2006/relationships/tags" Target="../tags/tag107.xml" /><Relationship Id="rId3" Type="http://schemas.openxmlformats.org/officeDocument/2006/relationships/tags" Target="../tags/tag88.xml" /><Relationship Id="rId4" Type="http://schemas.openxmlformats.org/officeDocument/2006/relationships/tags" Target="../tags/tag89.xml" /><Relationship Id="rId5" Type="http://schemas.openxmlformats.org/officeDocument/2006/relationships/tags" Target="../tags/tag90.xml" /><Relationship Id="rId6" Type="http://schemas.openxmlformats.org/officeDocument/2006/relationships/tags" Target="../tags/tag91.xml" /><Relationship Id="rId7" Type="http://schemas.openxmlformats.org/officeDocument/2006/relationships/tags" Target="../tags/tag92.xml" /><Relationship Id="rId8" Type="http://schemas.openxmlformats.org/officeDocument/2006/relationships/tags" Target="../tags/tag93.xml" /><Relationship Id="rId9" Type="http://schemas.openxmlformats.org/officeDocument/2006/relationships/tags" Target="../tags/tag9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2.xml" /><Relationship Id="rId11" Type="http://schemas.openxmlformats.org/officeDocument/2006/relationships/tags" Target="../tags/tag123.xml" /><Relationship Id="rId12" Type="http://schemas.openxmlformats.org/officeDocument/2006/relationships/tags" Target="../tags/tag124.xml" /><Relationship Id="rId13" Type="http://schemas.openxmlformats.org/officeDocument/2006/relationships/tags" Target="../tags/tag125.xml" /><Relationship Id="rId14" Type="http://schemas.openxmlformats.org/officeDocument/2006/relationships/tags" Target="../tags/tag126.xml" /><Relationship Id="rId15" Type="http://schemas.openxmlformats.org/officeDocument/2006/relationships/tags" Target="../tags/tag127.xml" /><Relationship Id="rId16" Type="http://schemas.openxmlformats.org/officeDocument/2006/relationships/tags" Target="../tags/tag128.xml" /><Relationship Id="rId17" Type="http://schemas.openxmlformats.org/officeDocument/2006/relationships/tags" Target="../tags/tag129.xml" /><Relationship Id="rId18" Type="http://schemas.openxmlformats.org/officeDocument/2006/relationships/tags" Target="../tags/tag130.xml" /><Relationship Id="rId19" Type="http://schemas.openxmlformats.org/officeDocument/2006/relationships/tags" Target="../tags/tag131.xml" /><Relationship Id="rId2" Type="http://schemas.openxmlformats.org/officeDocument/2006/relationships/tags" Target="../tags/tag114.xml" /><Relationship Id="rId20" Type="http://schemas.openxmlformats.org/officeDocument/2006/relationships/tags" Target="../tags/tag132.xml" /><Relationship Id="rId21" Type="http://schemas.openxmlformats.org/officeDocument/2006/relationships/tags" Target="../tags/tag133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tags" Target="../tags/tag117.xml" /><Relationship Id="rId6" Type="http://schemas.openxmlformats.org/officeDocument/2006/relationships/tags" Target="../tags/tag118.xml" /><Relationship Id="rId7" Type="http://schemas.openxmlformats.org/officeDocument/2006/relationships/tags" Target="../tags/tag119.xml" /><Relationship Id="rId8" Type="http://schemas.openxmlformats.org/officeDocument/2006/relationships/tags" Target="../tags/tag120.xml" /><Relationship Id="rId9" Type="http://schemas.openxmlformats.org/officeDocument/2006/relationships/tags" Target="../tags/tag12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2.xml" /><Relationship Id="rId11" Type="http://schemas.openxmlformats.org/officeDocument/2006/relationships/tags" Target="../tags/tag143.xml" /><Relationship Id="rId12" Type="http://schemas.openxmlformats.org/officeDocument/2006/relationships/tags" Target="../tags/tag144.xml" /><Relationship Id="rId13" Type="http://schemas.openxmlformats.org/officeDocument/2006/relationships/tags" Target="../tags/tag145.xml" /><Relationship Id="rId14" Type="http://schemas.openxmlformats.org/officeDocument/2006/relationships/tags" Target="../tags/tag146.xml" /><Relationship Id="rId15" Type="http://schemas.openxmlformats.org/officeDocument/2006/relationships/tags" Target="../tags/tag147.xml" /><Relationship Id="rId16" Type="http://schemas.openxmlformats.org/officeDocument/2006/relationships/tags" Target="../tags/tag148.xml" /><Relationship Id="rId17" Type="http://schemas.openxmlformats.org/officeDocument/2006/relationships/tags" Target="../tags/tag149.xml" /><Relationship Id="rId18" Type="http://schemas.openxmlformats.org/officeDocument/2006/relationships/tags" Target="../tags/tag150.xml" /><Relationship Id="rId19" Type="http://schemas.openxmlformats.org/officeDocument/2006/relationships/tags" Target="../tags/tag151.xml" /><Relationship Id="rId2" Type="http://schemas.openxmlformats.org/officeDocument/2006/relationships/tags" Target="../tags/tag134.xml" /><Relationship Id="rId20" Type="http://schemas.openxmlformats.org/officeDocument/2006/relationships/tags" Target="../tags/tag152.xml" /><Relationship Id="rId21" Type="http://schemas.openxmlformats.org/officeDocument/2006/relationships/tags" Target="../tags/tag153.xml" /><Relationship Id="rId22" Type="http://schemas.openxmlformats.org/officeDocument/2006/relationships/tags" Target="../tags/tag154.xml" /><Relationship Id="rId23" Type="http://schemas.openxmlformats.org/officeDocument/2006/relationships/tags" Target="../tags/tag155.xml" /><Relationship Id="rId24" Type="http://schemas.openxmlformats.org/officeDocument/2006/relationships/tags" Target="../tags/tag156.xml" /><Relationship Id="rId25" Type="http://schemas.openxmlformats.org/officeDocument/2006/relationships/tags" Target="../tags/tag157.xml" /><Relationship Id="rId26" Type="http://schemas.openxmlformats.org/officeDocument/2006/relationships/tags" Target="../tags/tag158.xml" /><Relationship Id="rId27" Type="http://schemas.openxmlformats.org/officeDocument/2006/relationships/tags" Target="../tags/tag159.xml" /><Relationship Id="rId28" Type="http://schemas.openxmlformats.org/officeDocument/2006/relationships/tags" Target="../tags/tag160.xml" /><Relationship Id="rId29" Type="http://schemas.openxmlformats.org/officeDocument/2006/relationships/tags" Target="../tags/tag161.xml" /><Relationship Id="rId3" Type="http://schemas.openxmlformats.org/officeDocument/2006/relationships/tags" Target="../tags/tag135.xml" /><Relationship Id="rId30" Type="http://schemas.openxmlformats.org/officeDocument/2006/relationships/tags" Target="../tags/tag162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tags" Target="../tags/tag140.xml" /><Relationship Id="rId9" Type="http://schemas.openxmlformats.org/officeDocument/2006/relationships/tags" Target="../tags/tag14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1.xml" /><Relationship Id="rId11" Type="http://schemas.openxmlformats.org/officeDocument/2006/relationships/tags" Target="../tags/tag172.xml" /><Relationship Id="rId12" Type="http://schemas.openxmlformats.org/officeDocument/2006/relationships/tags" Target="../tags/tag173.xml" /><Relationship Id="rId13" Type="http://schemas.openxmlformats.org/officeDocument/2006/relationships/tags" Target="../tags/tag174.xml" /><Relationship Id="rId14" Type="http://schemas.openxmlformats.org/officeDocument/2006/relationships/tags" Target="../tags/tag175.xml" /><Relationship Id="rId15" Type="http://schemas.openxmlformats.org/officeDocument/2006/relationships/tags" Target="../tags/tag176.xml" /><Relationship Id="rId16" Type="http://schemas.openxmlformats.org/officeDocument/2006/relationships/tags" Target="../tags/tag177.xml" /><Relationship Id="rId17" Type="http://schemas.openxmlformats.org/officeDocument/2006/relationships/tags" Target="../tags/tag178.xml" /><Relationship Id="rId18" Type="http://schemas.openxmlformats.org/officeDocument/2006/relationships/tags" Target="../tags/tag179.xml" /><Relationship Id="rId19" Type="http://schemas.openxmlformats.org/officeDocument/2006/relationships/tags" Target="../tags/tag180.xml" /><Relationship Id="rId2" Type="http://schemas.openxmlformats.org/officeDocument/2006/relationships/tags" Target="../tags/tag163.xml" /><Relationship Id="rId20" Type="http://schemas.openxmlformats.org/officeDocument/2006/relationships/tags" Target="../tags/tag181.xml" /><Relationship Id="rId21" Type="http://schemas.openxmlformats.org/officeDocument/2006/relationships/tags" Target="../tags/tag182.xml" /><Relationship Id="rId22" Type="http://schemas.openxmlformats.org/officeDocument/2006/relationships/tags" Target="../tags/tag183.xml" /><Relationship Id="rId23" Type="http://schemas.openxmlformats.org/officeDocument/2006/relationships/tags" Target="../tags/tag184.xml" /><Relationship Id="rId24" Type="http://schemas.openxmlformats.org/officeDocument/2006/relationships/tags" Target="../tags/tag185.xml" /><Relationship Id="rId25" Type="http://schemas.openxmlformats.org/officeDocument/2006/relationships/tags" Target="../tags/tag186.xml" /><Relationship Id="rId26" Type="http://schemas.openxmlformats.org/officeDocument/2006/relationships/tags" Target="../tags/tag187.xml" /><Relationship Id="rId27" Type="http://schemas.openxmlformats.org/officeDocument/2006/relationships/tags" Target="../tags/tag188.xml" /><Relationship Id="rId28" Type="http://schemas.openxmlformats.org/officeDocument/2006/relationships/tags" Target="../tags/tag189.xml" /><Relationship Id="rId29" Type="http://schemas.openxmlformats.org/officeDocument/2006/relationships/tags" Target="../tags/tag190.xml" /><Relationship Id="rId3" Type="http://schemas.openxmlformats.org/officeDocument/2006/relationships/tags" Target="../tags/tag164.xml" /><Relationship Id="rId30" Type="http://schemas.openxmlformats.org/officeDocument/2006/relationships/tags" Target="../tags/tag191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tags" Target="../tags/tag169.xml" /><Relationship Id="rId9" Type="http://schemas.openxmlformats.org/officeDocument/2006/relationships/tags" Target="../tags/tag17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192.xml" /><Relationship Id="rId4" Type="http://schemas.openxmlformats.org/officeDocument/2006/relationships/tags" Target="../tags/tag193.xml" /><Relationship Id="rId5" Type="http://schemas.openxmlformats.org/officeDocument/2006/relationships/tags" Target="../tags/tag19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3.xml" /><Relationship Id="rId11" Type="http://schemas.openxmlformats.org/officeDocument/2006/relationships/tags" Target="../tags/tag204.xml" /><Relationship Id="rId12" Type="http://schemas.openxmlformats.org/officeDocument/2006/relationships/tags" Target="../tags/tag205.xml" /><Relationship Id="rId13" Type="http://schemas.openxmlformats.org/officeDocument/2006/relationships/tags" Target="../tags/tag206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Relationship Id="rId5" Type="http://schemas.openxmlformats.org/officeDocument/2006/relationships/tags" Target="../tags/tag198.xml" /><Relationship Id="rId6" Type="http://schemas.openxmlformats.org/officeDocument/2006/relationships/tags" Target="../tags/tag199.xml" /><Relationship Id="rId7" Type="http://schemas.openxmlformats.org/officeDocument/2006/relationships/tags" Target="../tags/tag200.xml" /><Relationship Id="rId8" Type="http://schemas.openxmlformats.org/officeDocument/2006/relationships/tags" Target="../tags/tag201.xml" /><Relationship Id="rId9" Type="http://schemas.openxmlformats.org/officeDocument/2006/relationships/tags" Target="../tags/tag20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07.xml" /><Relationship Id="rId3" Type="http://schemas.openxmlformats.org/officeDocument/2006/relationships/tags" Target="../tags/tag208.xml" /><Relationship Id="rId4" Type="http://schemas.openxmlformats.org/officeDocument/2006/relationships/tags" Target="../tags/tag209.xml" /><Relationship Id="rId5" Type="http://schemas.openxmlformats.org/officeDocument/2006/relationships/tags" Target="../tags/tag210.xml" /><Relationship Id="rId6" Type="http://schemas.openxmlformats.org/officeDocument/2006/relationships/tags" Target="../tags/tag211.xml" /><Relationship Id="rId7" Type="http://schemas.openxmlformats.org/officeDocument/2006/relationships/tags" Target="../tags/tag2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1.xml" /><Relationship Id="rId11" Type="http://schemas.openxmlformats.org/officeDocument/2006/relationships/tags" Target="../tags/tag222.xml" /><Relationship Id="rId12" Type="http://schemas.openxmlformats.org/officeDocument/2006/relationships/tags" Target="../tags/tag223.xml" /><Relationship Id="rId13" Type="http://schemas.openxmlformats.org/officeDocument/2006/relationships/tags" Target="../tags/tag224.xml" /><Relationship Id="rId2" Type="http://schemas.openxmlformats.org/officeDocument/2006/relationships/tags" Target="../tags/tag213.xml" /><Relationship Id="rId3" Type="http://schemas.openxmlformats.org/officeDocument/2006/relationships/tags" Target="../tags/tag214.xml" /><Relationship Id="rId4" Type="http://schemas.openxmlformats.org/officeDocument/2006/relationships/tags" Target="../tags/tag215.xml" /><Relationship Id="rId5" Type="http://schemas.openxmlformats.org/officeDocument/2006/relationships/tags" Target="../tags/tag216.xml" /><Relationship Id="rId6" Type="http://schemas.openxmlformats.org/officeDocument/2006/relationships/tags" Target="../tags/tag217.xml" /><Relationship Id="rId7" Type="http://schemas.openxmlformats.org/officeDocument/2006/relationships/tags" Target="../tags/tag218.xml" /><Relationship Id="rId8" Type="http://schemas.openxmlformats.org/officeDocument/2006/relationships/tags" Target="../tags/tag219.xml" /><Relationship Id="rId9" Type="http://schemas.openxmlformats.org/officeDocument/2006/relationships/tags" Target="../tags/tag22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25.xml" /><Relationship Id="rId3" Type="http://schemas.openxmlformats.org/officeDocument/2006/relationships/tags" Target="../tags/tag226.xml" /><Relationship Id="rId4" Type="http://schemas.openxmlformats.org/officeDocument/2006/relationships/tags" Target="../tags/tag227.xml" /><Relationship Id="rId5" Type="http://schemas.openxmlformats.org/officeDocument/2006/relationships/tags" Target="../tags/tag228.xml" /><Relationship Id="rId6" Type="http://schemas.openxmlformats.org/officeDocument/2006/relationships/tags" Target="../tags/tag229.xml" /><Relationship Id="rId7" Type="http://schemas.openxmlformats.org/officeDocument/2006/relationships/tags" Target="../tags/tag230.xml" /><Relationship Id="rId8" Type="http://schemas.openxmlformats.org/officeDocument/2006/relationships/tags" Target="../tags/tag231.xml" /><Relationship Id="rId9" Type="http://schemas.openxmlformats.org/officeDocument/2006/relationships/tags" Target="../tags/tag23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233.xml" /><Relationship Id="rId4" Type="http://schemas.openxmlformats.org/officeDocument/2006/relationships/tags" Target="../tags/tag234.xml" /><Relationship Id="rId5" Type="http://schemas.openxmlformats.org/officeDocument/2006/relationships/tags" Target="../tags/tag23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6102153215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全域旅游规划的规划框架</a:t>
            </a:r>
            <a:endParaRPr lang="zh-CN" altLang="en-US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lstStyle/>
          <a:p>
            <a:r>
              <a:rPr lang="zh-CN" altLang="en-US"/>
              <a:t>汇报人：XXX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145747" name="直接连接符 36"/>
          <p:cNvCxnSpPr/>
          <p:nvPr>
            <p:custDataLst>
              <p:tags r:id="rId5"/>
            </p:custDataLst>
          </p:nvPr>
        </p:nvCxnSpPr>
        <p:spPr>
          <a:xfrm>
            <a:off x="2739691" y="1844664"/>
            <a:ext cx="5490210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/>
          <p:nvPr>
            <p:custDataLst>
              <p:tags r:id="rId6"/>
            </p:custDataLst>
          </p:nvPr>
        </p:nvCxnSpPr>
        <p:spPr>
          <a:xfrm>
            <a:off x="3462902" y="2562731"/>
            <a:ext cx="5353685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/>
          <p:nvPr>
            <p:custDataLst>
              <p:tags r:id="rId7"/>
            </p:custDataLst>
          </p:nvPr>
        </p:nvCxnSpPr>
        <p:spPr>
          <a:xfrm>
            <a:off x="4264218" y="3259843"/>
            <a:ext cx="5047615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8"/>
            </p:custDataLst>
          </p:nvPr>
        </p:nvSpPr>
        <p:spPr>
          <a:xfrm>
            <a:off x="3294380" y="123825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01.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9"/>
            </p:custDataLst>
          </p:nvPr>
        </p:nvSpPr>
        <p:spPr>
          <a:xfrm>
            <a:off x="4018280" y="1265555"/>
            <a:ext cx="7150735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10"/>
            </p:custDataLst>
          </p:nvPr>
        </p:nvSpPr>
        <p:spPr>
          <a:xfrm>
            <a:off x="3785870" y="196088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02.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11"/>
            </p:custDataLst>
          </p:nvPr>
        </p:nvSpPr>
        <p:spPr>
          <a:xfrm>
            <a:off x="4591050" y="1988185"/>
            <a:ext cx="6578600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全域旅游规划的基本概念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2"/>
            </p:custDataLst>
          </p:nvPr>
        </p:nvSpPr>
        <p:spPr>
          <a:xfrm>
            <a:off x="4368165" y="2639695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03.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3"/>
            </p:custDataLst>
          </p:nvPr>
        </p:nvSpPr>
        <p:spPr>
          <a:xfrm>
            <a:off x="5163185" y="2672080"/>
            <a:ext cx="6005830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全域旅游规划的框架体系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/>
          <p:nvPr>
            <p:custDataLst>
              <p:tags r:id="rId14"/>
            </p:custDataLst>
          </p:nvPr>
        </p:nvCxnSpPr>
        <p:spPr>
          <a:xfrm>
            <a:off x="4432601" y="4007474"/>
            <a:ext cx="5481320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/>
          <p:nvPr>
            <p:custDataLst>
              <p:tags r:id="rId15"/>
            </p:custDataLst>
          </p:nvPr>
        </p:nvCxnSpPr>
        <p:spPr>
          <a:xfrm>
            <a:off x="5155812" y="4725541"/>
            <a:ext cx="5337175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6"/>
            </p:custDataLst>
          </p:nvPr>
        </p:nvSpPr>
        <p:spPr>
          <a:xfrm>
            <a:off x="4942840" y="336550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04.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7"/>
            </p:custDataLst>
          </p:nvPr>
        </p:nvSpPr>
        <p:spPr>
          <a:xfrm>
            <a:off x="5666740" y="3392805"/>
            <a:ext cx="5502910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全域旅游规划的方法与工具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8"/>
            </p:custDataLst>
          </p:nvPr>
        </p:nvSpPr>
        <p:spPr>
          <a:xfrm>
            <a:off x="5478780" y="412369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05.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9"/>
            </p:custDataLst>
          </p:nvPr>
        </p:nvSpPr>
        <p:spPr>
          <a:xfrm>
            <a:off x="6283960" y="4150995"/>
            <a:ext cx="4886325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全域旅游规划的实践案例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20"/>
            </p:custDataLst>
          </p:nvPr>
        </p:nvSpPr>
        <p:spPr>
          <a:xfrm>
            <a:off x="6061075" y="4802505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06.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21"/>
            </p:custDataLst>
          </p:nvPr>
        </p:nvSpPr>
        <p:spPr>
          <a:xfrm>
            <a:off x="6856095" y="4834890"/>
            <a:ext cx="4313555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全域旅游规划的未来发展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全域旅游规划的基本概念</a:t>
            </a:r>
            <a:endParaRPr lang="zh-CN" altLang="en-US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全域旅游的定义</a:t>
            </a:r>
            <a:endParaRPr lang="zh-CN" altLang="en-US"/>
          </a:p>
        </p:txBody>
      </p:sp>
      <p:sp>
        <p:nvSpPr>
          <p:cNvPr id="1048930" name="任意多边形 35"/>
          <p:cNvSpPr/>
          <p:nvPr>
            <p:custDataLst>
              <p:tags r:id="rId2"/>
            </p:custDataLst>
          </p:nvPr>
        </p:nvSpPr>
        <p:spPr>
          <a:xfrm>
            <a:off x="608330" y="1462849"/>
            <a:ext cx="10969625" cy="104430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932" name="任意多边形 39"/>
          <p:cNvSpPr/>
          <p:nvPr>
            <p:custDataLst>
              <p:tags r:id="rId3"/>
            </p:custDataLst>
          </p:nvPr>
        </p:nvSpPr>
        <p:spPr>
          <a:xfrm>
            <a:off x="691544" y="1553050"/>
            <a:ext cx="10803833" cy="864535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63" name="直接连接符 40"/>
          <p:cNvCxnSpPr/>
          <p:nvPr>
            <p:custDataLst>
              <p:tags r:id="rId4"/>
            </p:custDataLst>
          </p:nvPr>
        </p:nvCxnSpPr>
        <p:spPr>
          <a:xfrm flipH="1">
            <a:off x="1996922" y="1776648"/>
            <a:ext cx="0" cy="431950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34" name="正文"/>
          <p:cNvSpPr txBox="1"/>
          <p:nvPr>
            <p:custDataLst>
              <p:tags r:id="rId5"/>
            </p:custDataLst>
          </p:nvPr>
        </p:nvSpPr>
        <p:spPr>
          <a:xfrm>
            <a:off x="2260539" y="1538440"/>
            <a:ext cx="9009970" cy="879145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 fontScale="67778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全域旅游是指在一定区域内，以旅游业为优势产业，通过对区域内经济社会资源尤其是旅游资源、相关产业、生态环境、公共服务、体制机制等进行全方位、系统化的优化提升，实现区域资源有机整合、产业融合发展、社会共建共享的一种新的旅游发展模式。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8936" name="矩形 4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 flipH="1">
            <a:off x="920859" y="1534629"/>
            <a:ext cx="900108" cy="90074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8938" name="任意多边形 45"/>
          <p:cNvSpPr/>
          <p:nvPr>
            <p:custDataLst>
              <p:tags r:id="rId7"/>
            </p:custDataLst>
          </p:nvPr>
        </p:nvSpPr>
        <p:spPr>
          <a:xfrm>
            <a:off x="608330" y="2700259"/>
            <a:ext cx="10969625" cy="104430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940" name="任意多边形 46"/>
          <p:cNvSpPr/>
          <p:nvPr>
            <p:custDataLst>
              <p:tags r:id="rId8"/>
            </p:custDataLst>
          </p:nvPr>
        </p:nvSpPr>
        <p:spPr>
          <a:xfrm>
            <a:off x="691544" y="2790460"/>
            <a:ext cx="10803833" cy="864535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65" name="直接连接符 47"/>
          <p:cNvCxnSpPr/>
          <p:nvPr>
            <p:custDataLst>
              <p:tags r:id="rId9"/>
            </p:custDataLst>
          </p:nvPr>
        </p:nvCxnSpPr>
        <p:spPr>
          <a:xfrm flipH="1">
            <a:off x="1996922" y="3014058"/>
            <a:ext cx="0" cy="431950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2" name="正文"/>
          <p:cNvSpPr txBox="1"/>
          <p:nvPr>
            <p:custDataLst>
              <p:tags r:id="rId10"/>
            </p:custDataLst>
          </p:nvPr>
        </p:nvSpPr>
        <p:spPr>
          <a:xfrm>
            <a:off x="2260539" y="2775850"/>
            <a:ext cx="9009970" cy="879145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 fontScale="9375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全域旅游强调的是旅游业的全局性和整体性，注重区域内各类资源的整合和优化，实现旅游业与其他产业的融合发展，提升区域整体经济实力和社会效益。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8944" name="矩形 49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 flipH="1">
            <a:off x="920859" y="2772039"/>
            <a:ext cx="900108" cy="90074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8946" name="任意多边形 51"/>
          <p:cNvSpPr/>
          <p:nvPr>
            <p:custDataLst>
              <p:tags r:id="rId12"/>
            </p:custDataLst>
          </p:nvPr>
        </p:nvSpPr>
        <p:spPr>
          <a:xfrm>
            <a:off x="608330" y="3937669"/>
            <a:ext cx="10969625" cy="104430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948" name="任意多边形 52"/>
          <p:cNvSpPr/>
          <p:nvPr>
            <p:custDataLst>
              <p:tags r:id="rId13"/>
            </p:custDataLst>
          </p:nvPr>
        </p:nvSpPr>
        <p:spPr>
          <a:xfrm>
            <a:off x="691544" y="4027870"/>
            <a:ext cx="10803833" cy="864535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67" name="直接连接符 53"/>
          <p:cNvCxnSpPr/>
          <p:nvPr>
            <p:custDataLst>
              <p:tags r:id="rId14"/>
            </p:custDataLst>
          </p:nvPr>
        </p:nvCxnSpPr>
        <p:spPr>
          <a:xfrm flipH="1">
            <a:off x="1996922" y="4251468"/>
            <a:ext cx="0" cy="431950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0" name="正文"/>
          <p:cNvSpPr txBox="1"/>
          <p:nvPr>
            <p:custDataLst>
              <p:tags r:id="rId15"/>
            </p:custDataLst>
          </p:nvPr>
        </p:nvSpPr>
        <p:spPr>
          <a:xfrm>
            <a:off x="2260539" y="4013260"/>
            <a:ext cx="9009970" cy="879145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 fontScale="78889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全域旅游规划的基本概念包括全域旅游的资源整合、产业融合、社会共建共享等方面，通过对区域内各类资源的有效整合和优化提升，实现旅游业与其他产业的融合发展，推动区域经济社会的全面协调可持续发展。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8952" name="矩形 55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flipH="1">
            <a:off x="920859" y="4009449"/>
            <a:ext cx="900108" cy="90074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8954" name="任意多边形 57"/>
          <p:cNvSpPr/>
          <p:nvPr>
            <p:custDataLst>
              <p:tags r:id="rId17"/>
            </p:custDataLst>
          </p:nvPr>
        </p:nvSpPr>
        <p:spPr>
          <a:xfrm>
            <a:off x="608330" y="5175078"/>
            <a:ext cx="10969625" cy="104430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956" name="任意多边形 58"/>
          <p:cNvSpPr/>
          <p:nvPr>
            <p:custDataLst>
              <p:tags r:id="rId18"/>
            </p:custDataLst>
          </p:nvPr>
        </p:nvSpPr>
        <p:spPr>
          <a:xfrm>
            <a:off x="691544" y="5265280"/>
            <a:ext cx="10803833" cy="864535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69" name="直接连接符 59"/>
          <p:cNvCxnSpPr/>
          <p:nvPr>
            <p:custDataLst>
              <p:tags r:id="rId19"/>
            </p:custDataLst>
          </p:nvPr>
        </p:nvCxnSpPr>
        <p:spPr>
          <a:xfrm flipH="1">
            <a:off x="1996922" y="5488877"/>
            <a:ext cx="0" cy="431950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8" name="正文"/>
          <p:cNvSpPr txBox="1"/>
          <p:nvPr>
            <p:custDataLst>
              <p:tags r:id="rId20"/>
            </p:custDataLst>
          </p:nvPr>
        </p:nvSpPr>
        <p:spPr>
          <a:xfrm>
            <a:off x="2260539" y="5250670"/>
            <a:ext cx="9009970" cy="879145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 fontScale="9375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全域旅游规划的目标是通过规划引导和政策支持，促进区域内旅游业的全面发展，提高旅游业的整体竞争力和市场影响力，推动区域经济的转型升级和可持续发展。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8960" name="矩形 61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920859" y="5246858"/>
            <a:ext cx="900108" cy="90074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全域旅游规划的意义</a:t>
            </a:r>
            <a:endParaRPr lang="zh-CN" altLang="en-US"/>
          </a:p>
        </p:txBody>
      </p:sp>
      <p:sp>
        <p:nvSpPr>
          <p:cNvPr id="1048996" name="椭圆 262"/>
          <p:cNvSpPr/>
          <p:nvPr>
            <p:custDataLst>
              <p:tags r:id="rId2"/>
            </p:custDataLst>
          </p:nvPr>
        </p:nvSpPr>
        <p:spPr>
          <a:xfrm>
            <a:off x="2414057" y="4093381"/>
            <a:ext cx="7357027" cy="1924766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8998" name="椭圆 263"/>
          <p:cNvSpPr/>
          <p:nvPr>
            <p:custDataLst>
              <p:tags r:id="rId3"/>
            </p:custDataLst>
          </p:nvPr>
        </p:nvSpPr>
        <p:spPr>
          <a:xfrm>
            <a:off x="3266271" y="4173766"/>
            <a:ext cx="5577986" cy="1652921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000" name="椭圆 264"/>
          <p:cNvSpPr/>
          <p:nvPr>
            <p:custDataLst>
              <p:tags r:id="rId4"/>
            </p:custDataLst>
          </p:nvPr>
        </p:nvSpPr>
        <p:spPr>
          <a:xfrm>
            <a:off x="4064242" y="4410347"/>
            <a:ext cx="3981146" cy="1179731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002" name="椭圆 265"/>
          <p:cNvSpPr/>
          <p:nvPr>
            <p:custDataLst>
              <p:tags r:id="rId5"/>
            </p:custDataLst>
          </p:nvPr>
        </p:nvSpPr>
        <p:spPr>
          <a:xfrm>
            <a:off x="4738693" y="4610330"/>
            <a:ext cx="2631992" cy="779937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004" name="椭圆 266"/>
          <p:cNvSpPr/>
          <p:nvPr>
            <p:custDataLst>
              <p:tags r:id="rId6"/>
            </p:custDataLst>
          </p:nvPr>
        </p:nvSpPr>
        <p:spPr>
          <a:xfrm>
            <a:off x="5430137" y="4814887"/>
            <a:ext cx="1513935" cy="448624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573" y="4740384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6" name="椭圆 268"/>
          <p:cNvSpPr/>
          <p:nvPr>
            <p:custDataLst>
              <p:tags r:id="rId8"/>
            </p:custDataLst>
          </p:nvPr>
        </p:nvSpPr>
        <p:spPr>
          <a:xfrm flipV="1">
            <a:off x="2778078" y="4554126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008" name="椭圆 269"/>
          <p:cNvSpPr/>
          <p:nvPr>
            <p:custDataLst>
              <p:tags r:id="rId9"/>
            </p:custDataLst>
          </p:nvPr>
        </p:nvSpPr>
        <p:spPr>
          <a:xfrm flipV="1">
            <a:off x="2819904" y="4596606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010" name="椭圆 270"/>
          <p:cNvSpPr/>
          <p:nvPr>
            <p:custDataLst>
              <p:tags r:id="rId10"/>
            </p:custDataLst>
          </p:nvPr>
        </p:nvSpPr>
        <p:spPr>
          <a:xfrm flipV="1">
            <a:off x="7786797" y="3739817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734" y="3854839"/>
            <a:ext cx="0" cy="192476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2" name="椭圆 272"/>
          <p:cNvSpPr/>
          <p:nvPr>
            <p:custDataLst>
              <p:tags r:id="rId12"/>
            </p:custDataLst>
          </p:nvPr>
        </p:nvSpPr>
        <p:spPr>
          <a:xfrm flipV="1">
            <a:off x="4009998" y="3614337"/>
            <a:ext cx="387620" cy="38760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792" y="4033909"/>
            <a:ext cx="0" cy="10170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3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644" y="3721518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4" name="椭圆 275"/>
          <p:cNvSpPr/>
          <p:nvPr>
            <p:custDataLst>
              <p:tags r:id="rId15"/>
            </p:custDataLst>
          </p:nvPr>
        </p:nvSpPr>
        <p:spPr>
          <a:xfrm flipV="1">
            <a:off x="7039149" y="3535259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016" name="椭圆 276"/>
          <p:cNvSpPr/>
          <p:nvPr>
            <p:custDataLst>
              <p:tags r:id="rId16"/>
            </p:custDataLst>
          </p:nvPr>
        </p:nvSpPr>
        <p:spPr>
          <a:xfrm flipV="1">
            <a:off x="7080975" y="3577739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018" name="椭圆 277"/>
          <p:cNvSpPr/>
          <p:nvPr>
            <p:custDataLst>
              <p:tags r:id="rId17"/>
            </p:custDataLst>
          </p:nvPr>
        </p:nvSpPr>
        <p:spPr>
          <a:xfrm flipV="1">
            <a:off x="3758386" y="4395969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322" y="4510992"/>
            <a:ext cx="0" cy="11129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0" name="椭圆 279"/>
          <p:cNvSpPr/>
          <p:nvPr>
            <p:custDataLst>
              <p:tags r:id="rId19"/>
            </p:custDataLst>
          </p:nvPr>
        </p:nvSpPr>
        <p:spPr>
          <a:xfrm flipV="1">
            <a:off x="8529217" y="4631897"/>
            <a:ext cx="264035" cy="2640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7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59924" y="4924682"/>
            <a:ext cx="0" cy="41289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2" name="椭圆 281"/>
          <p:cNvSpPr/>
          <p:nvPr>
            <p:custDataLst>
              <p:tags r:id="rId21"/>
            </p:custDataLst>
          </p:nvPr>
        </p:nvSpPr>
        <p:spPr>
          <a:xfrm flipV="1">
            <a:off x="4949133" y="4943635"/>
            <a:ext cx="327055" cy="32704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09903" y="5322687"/>
            <a:ext cx="0" cy="7224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4" name="图形 15"/>
          <p:cNvSpPr/>
          <p:nvPr>
            <p:custDataLst>
              <p:tags r:id="rId23"/>
            </p:custDataLst>
          </p:nvPr>
        </p:nvSpPr>
        <p:spPr>
          <a:xfrm>
            <a:off x="5016447" y="5013563"/>
            <a:ext cx="187011" cy="182223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26" name="图形 19"/>
          <p:cNvSpPr/>
          <p:nvPr>
            <p:custDataLst>
              <p:tags r:id="rId24"/>
            </p:custDataLst>
          </p:nvPr>
        </p:nvSpPr>
        <p:spPr>
          <a:xfrm>
            <a:off x="8597185" y="4705746"/>
            <a:ext cx="128075" cy="115333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28" name="图形 27"/>
          <p:cNvSpPr/>
          <p:nvPr>
            <p:custDataLst>
              <p:tags r:id="rId25"/>
            </p:custDataLst>
          </p:nvPr>
        </p:nvSpPr>
        <p:spPr>
          <a:xfrm>
            <a:off x="4113257" y="3738510"/>
            <a:ext cx="181118" cy="139299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30" name="任意多边形: 形状 286"/>
          <p:cNvSpPr/>
          <p:nvPr>
            <p:custDataLst>
              <p:tags r:id="rId26"/>
            </p:custDataLst>
          </p:nvPr>
        </p:nvSpPr>
        <p:spPr>
          <a:xfrm>
            <a:off x="5420988" y="3687534"/>
            <a:ext cx="1343129" cy="1343135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32" name="正文"/>
          <p:cNvSpPr txBox="1"/>
          <p:nvPr>
            <p:custDataLst>
              <p:tags r:id="rId27"/>
            </p:custDataLst>
          </p:nvPr>
        </p:nvSpPr>
        <p:spPr>
          <a:xfrm>
            <a:off x="608330" y="3760076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促进区域经济社会发展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正文"/>
          <p:cNvSpPr txBox="1"/>
          <p:nvPr>
            <p:custDataLst>
              <p:tags r:id="rId28"/>
            </p:custDataLst>
          </p:nvPr>
        </p:nvSpPr>
        <p:spPr>
          <a:xfrm>
            <a:off x="9419336" y="3760076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提高游客满意度和忠诚度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正文"/>
          <p:cNvSpPr txBox="1"/>
          <p:nvPr>
            <p:custDataLst>
              <p:tags r:id="rId29"/>
            </p:custDataLst>
          </p:nvPr>
        </p:nvSpPr>
        <p:spPr>
          <a:xfrm>
            <a:off x="7063330" y="1636730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优化旅游资源配置和利用效率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正文"/>
          <p:cNvSpPr txBox="1"/>
          <p:nvPr>
            <p:custDataLst>
              <p:tags r:id="rId30"/>
            </p:custDataLst>
          </p:nvPr>
        </p:nvSpPr>
        <p:spPr>
          <a:xfrm>
            <a:off x="2964336" y="1636730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提升旅游目的地整体形象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全域旅游规划的原则</a:t>
            </a:r>
            <a:endParaRPr lang="zh-CN" altLang="en-US"/>
          </a:p>
        </p:txBody>
      </p:sp>
      <p:sp>
        <p:nvSpPr>
          <p:cNvPr id="1049074" name="椭圆 262"/>
          <p:cNvSpPr/>
          <p:nvPr>
            <p:custDataLst>
              <p:tags r:id="rId2"/>
            </p:custDataLst>
          </p:nvPr>
        </p:nvSpPr>
        <p:spPr>
          <a:xfrm>
            <a:off x="2414057" y="4093381"/>
            <a:ext cx="7357027" cy="1924766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076" name="椭圆 263"/>
          <p:cNvSpPr/>
          <p:nvPr>
            <p:custDataLst>
              <p:tags r:id="rId3"/>
            </p:custDataLst>
          </p:nvPr>
        </p:nvSpPr>
        <p:spPr>
          <a:xfrm>
            <a:off x="3266271" y="4173766"/>
            <a:ext cx="5577986" cy="1652921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078" name="椭圆 264"/>
          <p:cNvSpPr/>
          <p:nvPr>
            <p:custDataLst>
              <p:tags r:id="rId4"/>
            </p:custDataLst>
          </p:nvPr>
        </p:nvSpPr>
        <p:spPr>
          <a:xfrm>
            <a:off x="4064242" y="4410347"/>
            <a:ext cx="3981146" cy="1179731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080" name="椭圆 265"/>
          <p:cNvSpPr/>
          <p:nvPr>
            <p:custDataLst>
              <p:tags r:id="rId5"/>
            </p:custDataLst>
          </p:nvPr>
        </p:nvSpPr>
        <p:spPr>
          <a:xfrm>
            <a:off x="4738693" y="4610330"/>
            <a:ext cx="2631992" cy="779937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082" name="椭圆 266"/>
          <p:cNvSpPr/>
          <p:nvPr>
            <p:custDataLst>
              <p:tags r:id="rId6"/>
            </p:custDataLst>
          </p:nvPr>
        </p:nvSpPr>
        <p:spPr>
          <a:xfrm>
            <a:off x="5430137" y="4814887"/>
            <a:ext cx="1513935" cy="448624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7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573" y="4740384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4" name="椭圆 268"/>
          <p:cNvSpPr/>
          <p:nvPr>
            <p:custDataLst>
              <p:tags r:id="rId8"/>
            </p:custDataLst>
          </p:nvPr>
        </p:nvSpPr>
        <p:spPr>
          <a:xfrm flipV="1">
            <a:off x="2778078" y="4554126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086" name="椭圆 269"/>
          <p:cNvSpPr/>
          <p:nvPr>
            <p:custDataLst>
              <p:tags r:id="rId9"/>
            </p:custDataLst>
          </p:nvPr>
        </p:nvSpPr>
        <p:spPr>
          <a:xfrm flipV="1">
            <a:off x="2819904" y="4596606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088" name="椭圆 270"/>
          <p:cNvSpPr/>
          <p:nvPr>
            <p:custDataLst>
              <p:tags r:id="rId10"/>
            </p:custDataLst>
          </p:nvPr>
        </p:nvSpPr>
        <p:spPr>
          <a:xfrm flipV="1">
            <a:off x="7786797" y="3739817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734" y="3854839"/>
            <a:ext cx="0" cy="192476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0" name="椭圆 272"/>
          <p:cNvSpPr/>
          <p:nvPr>
            <p:custDataLst>
              <p:tags r:id="rId12"/>
            </p:custDataLst>
          </p:nvPr>
        </p:nvSpPr>
        <p:spPr>
          <a:xfrm flipV="1">
            <a:off x="4009998" y="3614337"/>
            <a:ext cx="387620" cy="38760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1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792" y="4033909"/>
            <a:ext cx="0" cy="10170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3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644" y="3721518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2" name="椭圆 275"/>
          <p:cNvSpPr/>
          <p:nvPr>
            <p:custDataLst>
              <p:tags r:id="rId15"/>
            </p:custDataLst>
          </p:nvPr>
        </p:nvSpPr>
        <p:spPr>
          <a:xfrm flipV="1">
            <a:off x="7039149" y="3535259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094" name="椭圆 276"/>
          <p:cNvSpPr/>
          <p:nvPr>
            <p:custDataLst>
              <p:tags r:id="rId16"/>
            </p:custDataLst>
          </p:nvPr>
        </p:nvSpPr>
        <p:spPr>
          <a:xfrm flipV="1">
            <a:off x="7080975" y="3577739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096" name="椭圆 277"/>
          <p:cNvSpPr/>
          <p:nvPr>
            <p:custDataLst>
              <p:tags r:id="rId17"/>
            </p:custDataLst>
          </p:nvPr>
        </p:nvSpPr>
        <p:spPr>
          <a:xfrm flipV="1">
            <a:off x="3758386" y="4395969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5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322" y="4510992"/>
            <a:ext cx="0" cy="11129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8" name="椭圆 279"/>
          <p:cNvSpPr/>
          <p:nvPr>
            <p:custDataLst>
              <p:tags r:id="rId19"/>
            </p:custDataLst>
          </p:nvPr>
        </p:nvSpPr>
        <p:spPr>
          <a:xfrm flipV="1">
            <a:off x="8529217" y="4631897"/>
            <a:ext cx="264035" cy="2640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7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59924" y="4924682"/>
            <a:ext cx="0" cy="41289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0" name="椭圆 281"/>
          <p:cNvSpPr/>
          <p:nvPr>
            <p:custDataLst>
              <p:tags r:id="rId21"/>
            </p:custDataLst>
          </p:nvPr>
        </p:nvSpPr>
        <p:spPr>
          <a:xfrm flipV="1">
            <a:off x="4949133" y="4943635"/>
            <a:ext cx="327055" cy="32704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9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09903" y="5322687"/>
            <a:ext cx="0" cy="7224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2" name="图形 15"/>
          <p:cNvSpPr/>
          <p:nvPr>
            <p:custDataLst>
              <p:tags r:id="rId23"/>
            </p:custDataLst>
          </p:nvPr>
        </p:nvSpPr>
        <p:spPr>
          <a:xfrm>
            <a:off x="5016447" y="5013563"/>
            <a:ext cx="187011" cy="182223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4" name="图形 19"/>
          <p:cNvSpPr/>
          <p:nvPr>
            <p:custDataLst>
              <p:tags r:id="rId24"/>
            </p:custDataLst>
          </p:nvPr>
        </p:nvSpPr>
        <p:spPr>
          <a:xfrm>
            <a:off x="8597185" y="4705746"/>
            <a:ext cx="128075" cy="115333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6" name="图形 27"/>
          <p:cNvSpPr/>
          <p:nvPr>
            <p:custDataLst>
              <p:tags r:id="rId25"/>
            </p:custDataLst>
          </p:nvPr>
        </p:nvSpPr>
        <p:spPr>
          <a:xfrm>
            <a:off x="4113257" y="3738510"/>
            <a:ext cx="181118" cy="139299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8" name="任意多边形: 形状 286"/>
          <p:cNvSpPr/>
          <p:nvPr>
            <p:custDataLst>
              <p:tags r:id="rId26"/>
            </p:custDataLst>
          </p:nvPr>
        </p:nvSpPr>
        <p:spPr>
          <a:xfrm>
            <a:off x="5420988" y="3687534"/>
            <a:ext cx="1343129" cy="1343135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0" name="正文"/>
          <p:cNvSpPr txBox="1"/>
          <p:nvPr>
            <p:custDataLst>
              <p:tags r:id="rId27"/>
            </p:custDataLst>
          </p:nvPr>
        </p:nvSpPr>
        <p:spPr>
          <a:xfrm>
            <a:off x="608330" y="3760076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整体性原则：全域旅游规划要注重整体性，确保各个方面的协调和统一。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正文"/>
          <p:cNvSpPr txBox="1"/>
          <p:nvPr>
            <p:custDataLst>
              <p:tags r:id="rId28"/>
            </p:custDataLst>
          </p:nvPr>
        </p:nvSpPr>
        <p:spPr>
          <a:xfrm>
            <a:off x="9419336" y="3760076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市场导向原则：全域旅游规划要注重市场需求，根据市场需求进行规划和开发。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正文"/>
          <p:cNvSpPr txBox="1"/>
          <p:nvPr>
            <p:custDataLst>
              <p:tags r:id="rId29"/>
            </p:custDataLst>
          </p:nvPr>
        </p:nvSpPr>
        <p:spPr>
          <a:xfrm>
            <a:off x="7063330" y="1636730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民生优先原则：全域旅游规划要注重民生需求，提升居民的生活品质和幸福感。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正文"/>
          <p:cNvSpPr txBox="1"/>
          <p:nvPr>
            <p:custDataLst>
              <p:tags r:id="rId30"/>
            </p:custDataLst>
          </p:nvPr>
        </p:nvSpPr>
        <p:spPr>
          <a:xfrm>
            <a:off x="2964336" y="1636730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可持续性原则：全域旅游规划要注重可持续发展，保护生态环境和自然资源。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50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全域旅游规划的框架体系</a:t>
            </a:r>
            <a:endParaRPr lang="zh-CN" altLang="en-US"/>
          </a:p>
        </p:txBody>
      </p:sp>
      <p:sp>
        <p:nvSpPr>
          <p:cNvPr id="1049152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资源调查与评价</a:t>
            </a:r>
            <a:endParaRPr lang="zh-CN" altLang="en-US"/>
          </a:p>
        </p:txBody>
      </p:sp>
      <p:sp>
        <p:nvSpPr>
          <p:cNvPr id="1049188" name="任意多边形 20"/>
          <p:cNvSpPr/>
          <p:nvPr>
            <p:custDataLst>
              <p:tags r:id="rId2"/>
            </p:custDataLst>
          </p:nvPr>
        </p:nvSpPr>
        <p:spPr>
          <a:xfrm rot="2700000">
            <a:off x="1706536" y="1452880"/>
            <a:ext cx="1281747" cy="1283973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9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50821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资源类型：调查和评估旅游资源的种类、数量和品质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42"/>
          <p:cNvSpPr/>
          <p:nvPr>
            <p:custDataLst>
              <p:tags r:id="rId4"/>
            </p:custDataLst>
          </p:nvPr>
        </p:nvSpPr>
        <p:spPr>
          <a:xfrm>
            <a:off x="1482832" y="2811361"/>
            <a:ext cx="1729282" cy="122460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94" name="任意多边形 18"/>
          <p:cNvSpPr/>
          <p:nvPr>
            <p:custDataLst>
              <p:tags r:id="rId5"/>
            </p:custDataLst>
          </p:nvPr>
        </p:nvSpPr>
        <p:spPr>
          <a:xfrm rot="5400000">
            <a:off x="4203697" y="1452880"/>
            <a:ext cx="1281747" cy="1283973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9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47331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资源价值：评估资源的经济、文化和生态价值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43"/>
          <p:cNvSpPr/>
          <p:nvPr>
            <p:custDataLst>
              <p:tags r:id="rId7"/>
            </p:custDataLst>
          </p:nvPr>
        </p:nvSpPr>
        <p:spPr>
          <a:xfrm>
            <a:off x="3979993" y="2811361"/>
            <a:ext cx="1729282" cy="122460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0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0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4492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资源保护：制定保护措施，确保资源的可持续利用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矩形 44"/>
          <p:cNvSpPr/>
          <p:nvPr>
            <p:custDataLst>
              <p:tags r:id="rId10"/>
            </p:custDataLst>
          </p:nvPr>
        </p:nvSpPr>
        <p:spPr>
          <a:xfrm>
            <a:off x="6475853" y="2811361"/>
            <a:ext cx="1729282" cy="122460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0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0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41002" y="3188537"/>
            <a:ext cx="1993646" cy="30407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资源开发：根据资源价值和市场需求，制定开发计划和方案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45"/>
          <p:cNvSpPr/>
          <p:nvPr>
            <p:custDataLst>
              <p:tags r:id="rId13"/>
            </p:custDataLst>
          </p:nvPr>
        </p:nvSpPr>
        <p:spPr>
          <a:xfrm>
            <a:off x="8973014" y="2811361"/>
            <a:ext cx="1729282" cy="122460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目标定位与战略规划</a:t>
            </a:r>
            <a:endParaRPr lang="zh-CN" altLang="en-US"/>
          </a:p>
        </p:txBody>
      </p:sp>
      <p:sp>
        <p:nvSpPr>
          <p:cNvPr id="1049246" name="任意多边形 20"/>
          <p:cNvSpPr/>
          <p:nvPr>
            <p:custDataLst>
              <p:tags r:id="rId2"/>
            </p:custDataLst>
          </p:nvPr>
        </p:nvSpPr>
        <p:spPr>
          <a:xfrm rot="2700000">
            <a:off x="4202643" y="1452226"/>
            <a:ext cx="1281982" cy="1284209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4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3847498" y="3188054"/>
            <a:ext cx="1994014" cy="30412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目标定位：明确全域旅游规划的发展方向和战略目标，包括游客满意度、产业竞争力、生态环境保护等方面的目标。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42"/>
          <p:cNvSpPr/>
          <p:nvPr>
            <p:custDataLst>
              <p:tags r:id="rId4"/>
            </p:custDataLst>
          </p:nvPr>
        </p:nvSpPr>
        <p:spPr>
          <a:xfrm>
            <a:off x="3979615" y="2810672"/>
            <a:ext cx="1729601" cy="122482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52" name="任意多边形 18"/>
          <p:cNvSpPr/>
          <p:nvPr>
            <p:custDataLst>
              <p:tags r:id="rId5"/>
            </p:custDataLst>
          </p:nvPr>
        </p:nvSpPr>
        <p:spPr>
          <a:xfrm rot="5400000">
            <a:off x="6701084" y="1452226"/>
            <a:ext cx="1281982" cy="1284209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5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6344631" y="3188054"/>
            <a:ext cx="1994014" cy="30412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战略规划：制定实现目标的具体战略和措施，包括旅游产品开发、市场营销、基础设施建设、人力资源培训等方面的规划。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43"/>
          <p:cNvSpPr/>
          <p:nvPr>
            <p:custDataLst>
              <p:tags r:id="rId7"/>
            </p:custDataLst>
          </p:nvPr>
        </p:nvSpPr>
        <p:spPr>
          <a:xfrm>
            <a:off x="6476748" y="2810672"/>
            <a:ext cx="1729601" cy="122482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9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空间布局与项目策划</a:t>
            </a:r>
            <a:endParaRPr lang="zh-CN" altLang="en-US"/>
          </a:p>
        </p:txBody>
      </p:sp>
      <p:sp>
        <p:nvSpPr>
          <p:cNvPr id="1049292" name="矩形 15"/>
          <p:cNvSpPr/>
          <p:nvPr>
            <p:custDataLst>
              <p:tags r:id="rId2"/>
            </p:custDataLst>
          </p:nvPr>
        </p:nvSpPr>
        <p:spPr>
          <a:xfrm>
            <a:off x="2409922" y="1533976"/>
            <a:ext cx="7369083" cy="64794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空间布局：根据区域资源特色和市场需求，合理规划旅游空间布局，形成特色化、差异化的旅游发展格局。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任意多边形 17"/>
          <p:cNvSpPr/>
          <p:nvPr>
            <p:custDataLst>
              <p:tags r:id="rId3"/>
            </p:custDataLst>
          </p:nvPr>
        </p:nvSpPr>
        <p:spPr>
          <a:xfrm flipV="1">
            <a:off x="2331283" y="1452880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6" name="任意多边形 18"/>
          <p:cNvSpPr/>
          <p:nvPr>
            <p:custDataLst>
              <p:tags r:id="rId4"/>
            </p:custDataLst>
          </p:nvPr>
        </p:nvSpPr>
        <p:spPr>
          <a:xfrm flipH="1">
            <a:off x="8537172" y="2015637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矩形 27"/>
          <p:cNvSpPr/>
          <p:nvPr>
            <p:custDataLst>
              <p:tags r:id="rId5"/>
            </p:custDataLst>
          </p:nvPr>
        </p:nvSpPr>
        <p:spPr>
          <a:xfrm>
            <a:off x="2409922" y="2856086"/>
            <a:ext cx="7369083" cy="64794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项目策划：针对不同旅游主题和目标客群，策划具有吸引力和竞争力的旅游项目，提升旅游产品的附加值和市场竞争力。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任意多边形 29"/>
          <p:cNvSpPr/>
          <p:nvPr>
            <p:custDataLst>
              <p:tags r:id="rId6"/>
            </p:custDataLst>
          </p:nvPr>
        </p:nvSpPr>
        <p:spPr>
          <a:xfrm flipV="1">
            <a:off x="2331283" y="2774990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2" name="任意多边形 30"/>
          <p:cNvSpPr/>
          <p:nvPr>
            <p:custDataLst>
              <p:tags r:id="rId7"/>
            </p:custDataLst>
          </p:nvPr>
        </p:nvSpPr>
        <p:spPr>
          <a:xfrm flipH="1">
            <a:off x="8537172" y="3337747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4" name="矩形 5"/>
          <p:cNvSpPr/>
          <p:nvPr>
            <p:custDataLst>
              <p:tags r:id="rId8"/>
            </p:custDataLst>
          </p:nvPr>
        </p:nvSpPr>
        <p:spPr>
          <a:xfrm>
            <a:off x="2409922" y="4178196"/>
            <a:ext cx="7369083" cy="64794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区域联动：加强区域间的旅游合作与联动，实现资源共享、优势互补，提升整个区域的旅游发展水平。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任意多边形 7"/>
          <p:cNvSpPr/>
          <p:nvPr>
            <p:custDataLst>
              <p:tags r:id="rId9"/>
            </p:custDataLst>
          </p:nvPr>
        </p:nvSpPr>
        <p:spPr>
          <a:xfrm flipV="1">
            <a:off x="2331283" y="4097100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8" name="任意多边形 8"/>
          <p:cNvSpPr/>
          <p:nvPr>
            <p:custDataLst>
              <p:tags r:id="rId10"/>
            </p:custDataLst>
          </p:nvPr>
        </p:nvSpPr>
        <p:spPr>
          <a:xfrm flipH="1">
            <a:off x="8537172" y="4659857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0" name="矩形 10"/>
          <p:cNvSpPr/>
          <p:nvPr>
            <p:custDataLst>
              <p:tags r:id="rId11"/>
            </p:custDataLst>
          </p:nvPr>
        </p:nvSpPr>
        <p:spPr>
          <a:xfrm>
            <a:off x="2409922" y="5500306"/>
            <a:ext cx="7369083" cy="64794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可持续发展：注重生态环境保护和文化遗产传承，实现旅游发展的可持续性，促进人与自然的和谐共生。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任意多边形 12"/>
          <p:cNvSpPr/>
          <p:nvPr>
            <p:custDataLst>
              <p:tags r:id="rId12"/>
            </p:custDataLst>
          </p:nvPr>
        </p:nvSpPr>
        <p:spPr>
          <a:xfrm flipV="1">
            <a:off x="2331283" y="5419210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4" name="任意多边形 13"/>
          <p:cNvSpPr/>
          <p:nvPr>
            <p:custDataLst>
              <p:tags r:id="rId13"/>
            </p:custDataLst>
          </p:nvPr>
        </p:nvSpPr>
        <p:spPr>
          <a:xfrm flipH="1">
            <a:off x="8537172" y="5981966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实施路径与保障措施</a:t>
            </a:r>
            <a:endParaRPr lang="zh-CN" altLang="en-US"/>
          </a:p>
        </p:txBody>
      </p:sp>
      <p:sp>
        <p:nvSpPr>
          <p:cNvPr id="1049350" name="五边形 30"/>
          <p:cNvSpPr/>
          <p:nvPr>
            <p:custDataLst>
              <p:tags r:id="rId2"/>
            </p:custDataLst>
          </p:nvPr>
        </p:nvSpPr>
        <p:spPr>
          <a:xfrm>
            <a:off x="608330" y="3264333"/>
            <a:ext cx="2907263" cy="1181764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52" name="燕尾形 36"/>
          <p:cNvSpPr/>
          <p:nvPr>
            <p:custDataLst>
              <p:tags r:id="rId3"/>
            </p:custDataLst>
          </p:nvPr>
        </p:nvSpPr>
        <p:spPr>
          <a:xfrm>
            <a:off x="3220372" y="3264333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54" name="燕尾形 37"/>
          <p:cNvSpPr/>
          <p:nvPr>
            <p:custDataLst>
              <p:tags r:id="rId4"/>
            </p:custDataLst>
          </p:nvPr>
        </p:nvSpPr>
        <p:spPr>
          <a:xfrm>
            <a:off x="8444456" y="3264333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56" name="燕尾形 38"/>
          <p:cNvSpPr/>
          <p:nvPr>
            <p:custDataLst>
              <p:tags r:id="rId5"/>
            </p:custDataLst>
          </p:nvPr>
        </p:nvSpPr>
        <p:spPr>
          <a:xfrm>
            <a:off x="5832414" y="3264333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58" name="文本框 3"/>
          <p:cNvSpPr txBox="1"/>
          <p:nvPr>
            <p:custDataLst>
              <p:tags r:id="rId6"/>
            </p:custDataLst>
          </p:nvPr>
        </p:nvSpPr>
        <p:spPr>
          <a:xfrm>
            <a:off x="3159565" y="4698136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 fontScale="92857" lnSpcReduction="10000"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保障措施：为确保全域旅游规划的实施，需要采取一系列保障措施，包括政策支持、资金投入、人才培养、基础设施建设等方面。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0" name="文本框 6"/>
          <p:cNvSpPr txBox="1"/>
          <p:nvPr>
            <p:custDataLst>
              <p:tags r:id="rId7"/>
            </p:custDataLst>
          </p:nvPr>
        </p:nvSpPr>
        <p:spPr>
          <a:xfrm>
            <a:off x="608330" y="1611097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 fontScale="92857"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实施路径：制定全域旅游规划的具体步骤和措施，包括资源调查、目标定位、空间布局、产品开发、市场营销等方面。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2" name="文本框 7"/>
          <p:cNvSpPr txBox="1"/>
          <p:nvPr>
            <p:custDataLst>
              <p:tags r:id="rId8"/>
            </p:custDataLst>
          </p:nvPr>
        </p:nvSpPr>
        <p:spPr>
          <a:xfrm>
            <a:off x="5830652" y="1611097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政策支持：政府应出台相关政策，鼓励和支持全域旅游的发展，为规划的实施提供政策保障。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4" name="文本框 8"/>
          <p:cNvSpPr txBox="1"/>
          <p:nvPr>
            <p:custDataLst>
              <p:tags r:id="rId9"/>
            </p:custDataLst>
          </p:nvPr>
        </p:nvSpPr>
        <p:spPr>
          <a:xfrm>
            <a:off x="8441812" y="4698136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资金投入：通过多种渠道筹集资金，为全域旅游规划的实施提供资金保障。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98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全域旅游规划的方法与工具</a:t>
            </a:r>
            <a:endParaRPr lang="zh-CN" altLang="en-US"/>
          </a:p>
        </p:txBody>
      </p:sp>
      <p:sp>
        <p:nvSpPr>
          <p:cNvPr id="1049400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04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https://d.book118.com/556102153215010044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b"/>
  <p:tag name="KSO_WM_UNIT_VALUE" val="17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YPE" val="f"/>
  <p:tag name="KSO_WM_UNIT_VALUE" val="60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"/>
  <p:tag name="KSO_WM_UNIT_FILL_FORE_SCHEMECOLOR_INDEX_1_POS" val="0"/>
  <p:tag name="KSO_WM_UNIT_FILL_FORE_SCHEMECOLOR_INDEX_1_TRANS" val="1"/>
  <p:tag name="KSO_WM_UNIT_FILL_FORE_SCHEMECOLOR_INDEX_2" val="7"/>
  <p:tag name="KSO_WM_UNIT_FILL_FORE_SCHEMECOLOR_INDEX_2_BRIGHTNESS" val="0"/>
  <p:tag name="KSO_WM_UNIT_FILL_FORE_SCHEMECOLOR_INDEX_2_POS" val="0.5"/>
  <p:tag name="KSO_WM_UNIT_FILL_FORE_SCHEMECOLOR_INDEX_2_TRANS" val="0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_3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_1" val="6"/>
  <p:tag name="KSO_WM_UNIT_TEXT_FORE_SCHEMECOLOR_INDEX_1_BRIGHTNESS" val="0.6"/>
  <p:tag name="KSO_WM_UNIT_TEXT_FORE_SCHEMECOLOR_INDEX_1_POS" val="0"/>
  <p:tag name="KSO_WM_UNIT_TEXT_FORE_SCHEMECOLOR_INDEX_1_TRANS" val="0"/>
  <p:tag name="KSO_WM_UNIT_TEXT_FORE_SCHEMECOLOR_INDEX_2" val="6"/>
  <p:tag name="KSO_WM_UNIT_TEXT_FORE_SCHEMECOLOR_INDEX_2_BRIGHTNESS" val="0.6"/>
  <p:tag name="KSO_WM_UNIT_TEXT_FORE_SCHEMECOLOR_INDEX_2_POS" val="0.8"/>
  <p:tag name="KSO_WM_UNIT_TEXT_FORE_SCHEMECOLOR_INDEX_2_TRANS" val="1"/>
  <p:tag name="KSO_WM_UNIT_TEXT_LINE_FILL_TYPE" val="5"/>
  <p:tag name="KSO_WM_UNIT_TEXT_LINE_GRADIENT_ANGLE" val="90"/>
  <p:tag name="KSO_WM_UNIT_TEXT_LINE_GRADIENT_DIRECTION" val="1"/>
  <p:tag name="KSO_WM_UNIT_TEXT_LINE_GRADIENT_TYPE" val="0"/>
  <p:tag name="KSO_WM_UNIT_TYPE" val="b"/>
  <p:tag name="KSO_WM_UNIT_VALUE" val="17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h_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4"/>
  <p:tag name="KSO_WM_UNIT_TEXT_FILL_FORE_SCHEMECOLOR_INDEX_BRIGHTNESS" val="0"/>
  <p:tag name="KSO_WM_UNIT_TEXT_FILL_TYPE" val="1"/>
  <p:tag name="KSO_WM_UNIT_TYPE" val="h_a"/>
  <p:tag name="KSO_WM_UNIT_VALUE" val="10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4"/>
  <p:tag name="KSO_WM_UNIT_TEXT_FILL_FORE_SCHEMECOLOR_INDEX_BRIGHTNESS" val="0"/>
  <p:tag name="KSO_WM_UNIT_TEXT_FILL_TYPE" val="1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3.xml><?xml version="1.0" encoding="utf-8"?>
<p:tagLst xmlns:p="http://schemas.openxmlformats.org/presentationml/2006/main">
  <p:tag name="KSO_WM_BEAUTIFY_FLAG" val="#wm#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  <p:tag name="KSO_WM_TEMPLATE_THUMBS_INDEX" val="1、9"/>
</p:tagLst>
</file>

<file path=ppt/tags/tag8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WPS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684.4&quot;,&quot;height&quot;:&quot;359.65&quot;}"/>
  <p:tag name="KSO_WM_SLIDE_ID" val="custom20230231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  <p:tag name="KSO_WM_TEMPLATE_THUMBS_INDEX" val="1、9"/>
</p:tagLst>
</file>

<file path=ppt/tags/tag88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_1" val="6"/>
  <p:tag name="KSO_WM_UNIT_TEXT_FORE_SCHEMECOLOR_INDEX_1_BRIGHTNESS" val="0.6"/>
  <p:tag name="KSO_WM_UNIT_TEXT_FORE_SCHEMECOLOR_INDEX_1_POS" val="0"/>
  <p:tag name="KSO_WM_UNIT_TEXT_FORE_SCHEMECOLOR_INDEX_1_TRANS" val="0"/>
  <p:tag name="KSO_WM_UNIT_TEXT_FORE_SCHEMECOLOR_INDEX_2" val="6"/>
  <p:tag name="KSO_WM_UNIT_TEXT_FORE_SCHEMECOLOR_INDEX_2_BRIGHTNESS" val="0.6"/>
  <p:tag name="KSO_WM_UNIT_TEXT_FORE_SCHEMECOLOR_INDEX_2_POS" val="0.8"/>
  <p:tag name="KSO_WM_UNIT_TEXT_FORE_SCHEMECOLOR_INDEX_2_TRANS" val="1"/>
  <p:tag name="KSO_WM_UNIT_TEXT_LINE_FILL_TYPE" val="5"/>
  <p:tag name="KSO_WM_UNIT_TEXT_LINE_GRADIENT_ANGLE" val="90"/>
  <p:tag name="KSO_WM_UNIT_TEXT_LINE_GRADIENT_DIRECTION" val="1"/>
  <p:tag name="KSO_WM_UNIT_TEXT_LINE_GRADIENT_TYPE" val="0"/>
  <p:tag name="KSO_WM_UNIT_TYPE" val="b"/>
  <p:tag name="KSO_WM_UNIT_VALUE" val="17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2_1"/>
  <p:tag name="KSO_WM_UNIT_INDEX" val="1_2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3_1"/>
  <p:tag name="KSO_WM_UNIT_INDEX" val="1_3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4_1"/>
  <p:tag name="KSO_WM_UNIT_INDEX" val="1_4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1_1"/>
  <p:tag name="KSO_WM_UNIT_INDEX" val="1_1_1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22"/>
</p:tagLst>
</file>

<file path=ppt/tags/tag9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2_2"/>
  <p:tag name="KSO_WM_UNIT_INDEX" val="1_2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20"/>
</p:tagLst>
</file>

<file path=ppt/tags/tag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3_2"/>
  <p:tag name="KSO_WM_UNIT_INDEX" val="1_3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8"/>
</p:tagLst>
</file>

<file path=ppt/tags/tag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5_1"/>
  <p:tag name="KSO_WM_UNIT_INDEX" val="1_5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6_1"/>
  <p:tag name="KSO_WM_UNIT_INDEX" val="1_6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4_2"/>
  <p:tag name="KSO_WM_UNIT_INDEX" val="1_4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6"/>
</p:tagLst>
</file>

<file path=ppt/tags/tag10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5_2"/>
  <p:tag name="KSO_WM_UNIT_INDEX" val="1_5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4"/>
</p:tagLst>
</file>

<file path=ppt/tags/tag10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6_2"/>
  <p:tag name="KSO_WM_UNIT_INDEX" val="1_6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2"/>
</p:tagLst>
</file>

<file path=ppt/tags/tag10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31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0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10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1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2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13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1_1"/>
  <p:tag name="KSO_WM_UNIT_INDEX" val="1_1_1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1_2"/>
  <p:tag name="KSO_WM_UNIT_INDEX" val="1_1_2"/>
  <p:tag name="KSO_WM_UNIT_LAYERLEVEL" val="1_1_1"/>
  <p:tag name="KSO_WM_UNIT_LINE_FORE_SCHEMECOLOR_INDEX" val="5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1_3"/>
  <p:tag name="KSO_WM_UNIT_INDEX" val="1_1_3"/>
  <p:tag name="KSO_WM_UNIT_LAYERLEVEL" val="1_1_1"/>
  <p:tag name="KSO_WM_UNIT_LINE_FORE_SCHEMECOLOR_INDEX" val="5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2_1"/>
  <p:tag name="KSO_WM_UNIT_INDEX" val="1_2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2_2"/>
  <p:tag name="KSO_WM_UNIT_INDEX" val="1_2_2"/>
  <p:tag name="KSO_WM_UNIT_LAYERLEVEL" val="1_1_1"/>
  <p:tag name="KSO_WM_UNIT_LINE_FORE_SCHEMECOLOR_INDEX" val="5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2_3"/>
  <p:tag name="KSO_WM_UNIT_INDEX" val="1_2_3"/>
  <p:tag name="KSO_WM_UNIT_LAYERLEVEL" val="1_1_1"/>
  <p:tag name="KSO_WM_UNIT_LINE_FORE_SCHEMECOLOR_INDEX" val="5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3_1"/>
  <p:tag name="KSO_WM_UNIT_INDEX" val="1_3_1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3_2"/>
  <p:tag name="KSO_WM_UNIT_INDEX" val="1_3_2"/>
  <p:tag name="KSO_WM_UNIT_LAYERLEVEL" val="1_1_1"/>
  <p:tag name="KSO_WM_UNIT_LINE_FORE_SCHEMECOLOR_INDEX" val="5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3_3"/>
  <p:tag name="KSO_WM_UNIT_INDEX" val="1_3_3"/>
  <p:tag name="KSO_WM_UNIT_LAYERLEVEL" val="1_1_1"/>
  <p:tag name="KSO_WM_UNIT_LINE_FORE_SCHEMECOLOR_INDEX" val="5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4_1"/>
  <p:tag name="KSO_WM_UNIT_INDEX" val="1_4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4_2"/>
  <p:tag name="KSO_WM_UNIT_INDEX" val="1_4_2"/>
  <p:tag name="KSO_WM_UNIT_LAYERLEVEL" val="1_1_1"/>
  <p:tag name="KSO_WM_UNIT_LINE_FORE_SCHEMECOLOR_INDEX" val="5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4_3"/>
  <p:tag name="KSO_WM_UNIT_INDEX" val="1_4_3"/>
  <p:tag name="KSO_WM_UNIT_LAYERLEVEL" val="1_1_1"/>
  <p:tag name="KSO_WM_UNIT_LINE_FORE_SCHEMECOLOR_INDEX" val="5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4_1"/>
  <p:tag name="KSO_WM_UNIT_INDEX" val="1_4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9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3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94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1*l_h_i*1_1_1"/>
  <p:tag name="KSO_WM_UNIT_INDEX" val="1_1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1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1*l_h_i*1_1_2"/>
  <p:tag name="KSO_WM_UNIT_INDEX" val="1_1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1*l_h_i*1_2_1"/>
  <p:tag name="KSO_WM_UNIT_INDEX" val="1_2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1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1*l_h_i*1_2_2"/>
  <p:tag name="KSO_WM_UNIT_INDEX" val="1_2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3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4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235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23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MiSans Heavy</vt:lpstr>
      <vt:lpstr>MiSans</vt:lpstr>
      <vt:lpstr>Wingdings</vt:lpstr>
      <vt:lpstr>微软雅黑</vt:lpstr>
      <vt:lpstr>Calibri Light</vt:lpstr>
      <vt:lpstr>+中文正文</vt:lpstr>
      <vt:lpstr>Office Theme</vt:lpstr>
      <vt:lpstr>全域旅游规划的规划框架</vt:lpstr>
      <vt:lpstr>目录</vt:lpstr>
      <vt:lpstr>添加章节标题</vt:lpstr>
      <vt:lpstr>全域旅游规划的基本概念</vt:lpstr>
      <vt:lpstr>全域旅游的定义</vt:lpstr>
      <vt:lpstr>全域旅游规划的意义</vt:lpstr>
      <vt:lpstr>全域旅游规划的原则</vt:lpstr>
      <vt:lpstr>全域旅游规划的框架体系</vt:lpstr>
      <vt:lpstr>资源调查与评价</vt:lpstr>
      <vt:lpstr>目标定位与战略规划</vt:lpstr>
      <vt:lpstr>空间布局与项目策划</vt:lpstr>
      <vt:lpstr>实施路径与保障措施</vt:lpstr>
      <vt:lpstr>全域旅游规划的方法与工具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2024-09-13T08:17:28.441</cp:lastPrinted>
  <dcterms:created xsi:type="dcterms:W3CDTF">2024-09-13T00:17:28Z</dcterms:created>
  <dcterms:modified xsi:type="dcterms:W3CDTF">2024-09-13T00:17:31Z</dcterms:modified>
</cp:coreProperties>
</file>