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1F44A-0C5F-4020-A627-B555E1297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41835-3790-472A-A2C3-98B598258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C8AB0-50CB-4689-AEF0-C508ABB13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92C65-444F-47BE-B4B4-64E7DC19B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C9C81A-337F-426D-8F6F-2A567631D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332414-23C9-4DC4-834E-44DC14176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199158-CA43-42B5-8CD6-0797868F7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5F456-2F1F-4DBD-8F83-3D5AFEF8C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A25F2-C9B0-4AD2-A0A4-C3FBC063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5B264-CD24-4F35-81C1-E4D2512B0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11632-BFCF-42B9-B23A-BE3B19AB9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0415414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大学生团员事迹材料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政治思想表现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学业成绩与学术表现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社会实践与志愿服务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校园文化与社团活动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个人品质与成长经历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通过宣传大学生团员先进事迹，引导广大学生树立正确的世界观、人生观和价值观，积极践行社会主义核心价值观。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弘扬社会主义核心价值观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通过展示团员在学术、科技、文艺、体育等方面的优异成绩和突出贡献，激励学生全面发展，提高综合素质。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通过宣传团员先进事迹，增强团组织的凝聚力和影响力，推动团组织建设向更高水平发展。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加强团组织建设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榜样引领作用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优秀团员的事迹具有鲜明的时代特征和先进性，能够为广大同学树立学习的榜样，引领良好校风学风的形成。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通过宣传团员取得的优异成绩和荣誉，能够激发广大学生的上进心和进取心，促进学生努力向优秀团员看齐。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团员事迹材料是展示团组织工作成果和形象的重要途径，能够加强团组织与广大同学之间的联系和沟通，提高团组织的知名度和美誉度。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团员事迹材料的重要性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政治思想表现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坚定的政治立场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始终坚持马克思主义指导思想，认真学习党的路线、方针、政策，不断增强“四个意识”，坚定“四个自信”，做到“两个维护”。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在大是大非面前保持清醒头脑，始终与党中央保持高度一致，坚决拥护党的决策部署。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积极参加学校组织的各种政治活动，如升旗仪式、主题团日活动等，以实际行动践行爱国主义精神。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19" name="AutoShape 19"/>
          <p:cNvSpPr/>
          <p:nvPr/>
        </p:nvSpPr>
        <p:spPr>
          <a:xfrm>
            <a:off x="6323362" y="3226403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1" name="Freeform 21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6397466" y="361997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675084" y="123015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27" name="Freeform 27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Freeform 30"/>
          <p:cNvSpPr/>
          <p:nvPr/>
        </p:nvSpPr>
        <p:spPr>
          <a:xfrm>
            <a:off x="8749189" y="1623727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375589" y="560279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3" name="Freeform 33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6" name="Freeform 36"/>
          <p:cNvSpPr/>
          <p:nvPr/>
        </p:nvSpPr>
        <p:spPr>
          <a:xfrm>
            <a:off x="7449693" y="5996464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633901" y="4955286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8" name="Group 38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39" name="Freeform 39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Freeform 42"/>
          <p:cNvSpPr/>
          <p:nvPr/>
        </p:nvSpPr>
        <p:spPr>
          <a:xfrm>
            <a:off x="10708005" y="5348859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3" name="Connector 43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4" name="Connector 44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5" name="Connector 45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46" name="AutoShape 46"/>
          <p:cNvSpPr/>
          <p:nvPr/>
        </p:nvSpPr>
        <p:spPr>
          <a:xfrm>
            <a:off x="7100411" y="326926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48" name="Freeform 48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1" name="Freeform 51"/>
          <p:cNvSpPr/>
          <p:nvPr/>
        </p:nvSpPr>
        <p:spPr>
          <a:xfrm>
            <a:off x="7208901" y="3845623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074218" y="2382488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3" name="Group 53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54" name="Freeform 54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7" name="Freeform 57"/>
          <p:cNvSpPr/>
          <p:nvPr/>
        </p:nvSpPr>
        <p:spPr>
          <a:xfrm>
            <a:off x="7148322" y="277615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6614922" y="417652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9" name="Group 59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60" name="Freeform 60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Freeform 63"/>
          <p:cNvSpPr/>
          <p:nvPr/>
        </p:nvSpPr>
        <p:spPr>
          <a:xfrm>
            <a:off x="6689027" y="457019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4" name="Connector 64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5" name="AutoShape 65"/>
          <p:cNvSpPr/>
          <p:nvPr/>
        </p:nvSpPr>
        <p:spPr>
          <a:xfrm>
            <a:off x="7787354" y="4746498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6" name="Group 66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67" name="Freeform 67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Freeform 70"/>
          <p:cNvSpPr/>
          <p:nvPr/>
        </p:nvSpPr>
        <p:spPr>
          <a:xfrm>
            <a:off x="7895844" y="5322856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936200" y="483003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2" name="Group 72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73" name="Freeform 73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6" name="Freeform 76"/>
          <p:cNvSpPr/>
          <p:nvPr/>
        </p:nvSpPr>
        <p:spPr>
          <a:xfrm>
            <a:off x="7010305" y="522370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8511826" y="5729097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8" name="Group 78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79" name="Freeform 79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2" name="Freeform 82"/>
          <p:cNvSpPr/>
          <p:nvPr/>
        </p:nvSpPr>
        <p:spPr>
          <a:xfrm>
            <a:off x="8585930" y="6122765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3" name="Connector 8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84" name="Connector 8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85" name="AutoShape 85"/>
          <p:cNvSpPr/>
          <p:nvPr/>
        </p:nvSpPr>
        <p:spPr>
          <a:xfrm>
            <a:off x="9748075" y="430015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6" name="Group 86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87" name="Freeform 87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0" name="Freeform 90"/>
          <p:cNvSpPr/>
          <p:nvPr/>
        </p:nvSpPr>
        <p:spPr>
          <a:xfrm>
            <a:off x="9856566" y="48765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30843" y="502310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2" name="Group 92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93" name="Freeform 93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6" name="Freeform 96"/>
          <p:cNvSpPr/>
          <p:nvPr/>
        </p:nvSpPr>
        <p:spPr>
          <a:xfrm>
            <a:off x="9104948" y="541677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>
            <a:off x="9872949" y="5502211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8" name="Group 98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99" name="Freeform 99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2" name="Freeform 102"/>
          <p:cNvSpPr/>
          <p:nvPr/>
        </p:nvSpPr>
        <p:spPr>
          <a:xfrm>
            <a:off x="9947053" y="589588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3" name="Connector 103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105" name="AutoShape 105"/>
          <p:cNvSpPr/>
          <p:nvPr/>
        </p:nvSpPr>
        <p:spPr>
          <a:xfrm>
            <a:off x="8554402" y="2050351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6" name="Group 106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07" name="Freeform 107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0" name="Freeform 110"/>
          <p:cNvSpPr/>
          <p:nvPr/>
        </p:nvSpPr>
        <p:spPr>
          <a:xfrm>
            <a:off x="8662892" y="26266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>
            <a:off x="7753064" y="185499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2" name="Group 112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13" name="Freeform 113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6" name="Freeform 116"/>
          <p:cNvSpPr/>
          <p:nvPr/>
        </p:nvSpPr>
        <p:spPr>
          <a:xfrm>
            <a:off x="7827169" y="224866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9632252" y="196786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8" name="Group 118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19" name="Freeform 119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2" name="Freeform 122"/>
          <p:cNvSpPr/>
          <p:nvPr/>
        </p:nvSpPr>
        <p:spPr>
          <a:xfrm>
            <a:off x="9706356" y="2361438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认真参加团组织组织的各种政治学习，如学习习近平新时代中国特色社会主义思想、团的十八大精神等，不断提高自己的政治素养。</a:t>
            </a:r>
            <a:endParaRPr lang="en-US" sz="1100"/>
          </a:p>
        </p:txBody>
      </p:sp>
      <p:sp>
        <p:nvSpPr>
          <p:cNvPr id="124" name="Freeform 124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6" name="Group 1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7" name="AutoShape 1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TextBox 1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积极参加政治学习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学业成绩与学术表现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在大学期间，该团员始终保持高度的学习热情和认真的学习态度，成绩优异，多次获得校级奖学金。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在专业课程方面，他/她深入钻研，不断拓宽知识面，掌握了扎实的专业基础知识和技能。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该团员还注重跨学科学习，选修了多门相关课程，完善了自身的知识结构。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优秀的学业成绩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积极参加学术科研活动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该团员积极参加学校组织的学术科研活动，如学术讲座、研讨会等，不断拓宽学术视野。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他/她主动加入教师的科研团队，参与课题研究，积累了丰富的科研经验。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该团员还自主申报了校级创新项目，并成功获得立项，展现了较强的科研能力和创新精神。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由于在学业和科研方面的突出表现，该团员获得了多项荣誉和奖励，如“优秀学生”、“优秀团员”、“学术之星”等称号。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他/她在各类学术竞赛中也屡获佳绩，如全国大学生数学建模竞赛、全国英语演讲比赛等。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此外，该团员还获得了多项奖学金和助学金，如国家奖学金、校长奖学金等。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获得荣誉和奖励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社会实践与志愿服务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参加学校组织的“三下乡”社会实践活动，深入农村了解农民生活，宣传党的政策。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利用寒暑假时间，参加企业实习，了解社会经济发展和企业运营情况。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参加学校或社会组织的调研活动，了解社会问题，提出解决方案。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积极参加社会实践活动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https://d.book118.com/556104154141010102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2024-09-27T12:14:01.085</cp:lastPrinted>
  <dcterms:created xsi:type="dcterms:W3CDTF">2024-09-27T04:14:01Z</dcterms:created>
  <dcterms:modified xsi:type="dcterms:W3CDTF">2024-09-27T04:14:03Z</dcterms:modified>
</cp:coreProperties>
</file>