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JKCEN+BACNWD+ArialMT"/>
      <p:regular r:id="rId15"/>
    </p:embeddedFont>
    <p:embeddedFont>
      <p:font typeface="OWDHHE+MS-UIGothic"/>
      <p:regular r:id="rId16"/>
    </p:embeddedFont>
    <p:embeddedFont>
      <p:font typeface="MQCMWE+UAPANS+MicrosoftYaHei-Bold"/>
      <p:regular r:id="rId17"/>
    </p:embeddedFont>
    <p:embeddedFont>
      <p:font typeface="JKTJRF+HWIFPI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3268D-3A08-4081-B558-26FC5F4E4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B6DD6-B30D-4CF8-9378-29C19910C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0C6D9-6BFC-4538-A037-0C439A04C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AD955-3CE9-422B-8A69-466899B50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DCBC4-3567-4154-989C-ED6E63D23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617B96-4816-4538-ADFB-438C3F5A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C13C8-0160-4012-9B13-2DFD77761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1502D-6624-4A4A-B1EB-3DF18114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7F1D0-3B35-44F7-A269-47A4DB5B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8F087-E646-4818-91F2-07DC4A3C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8B0E9-5615-462E-AA52-FC9E5C222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11123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1735010"/>
            <a:ext cx="2795224" cy="13439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JKCEN+BACNWD+ArialMT"/>
                <a:cs typeface="NJKCEN+BACN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的基本知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JKCEN+BACNWD+ArialMT"/>
                <a:cs typeface="NJKCEN+BACN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急救方法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0729" y="2854515"/>
            <a:ext cx="3099807" cy="1903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JKCEN+BACNWD+ArialMT"/>
                <a:cs typeface="NJKCEN+BACN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急救注意事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JKCEN+BACNWD+ArialMT"/>
                <a:cs typeface="NJKCEN+BACN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安全用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电预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防措施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JKCEN+BACNWD+ArialMT"/>
                <a:cs typeface="NJKCEN+BACNWD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OWDHHE+MS-UIGothic"/>
                <a:cs typeface="OWDHHE+MS-UIGothic"/>
              </a:rPr>
              <a:t>急救案例分析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触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与原理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MQCMWE+UAPANS+MicrosoftYaHei-Bold"/>
                <a:cs typeface="MQCMWE+UAPAN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MQCMWE+UAPANS+MicrosoftYaHei-Bold"/>
                <a:cs typeface="MQCMWE+UAPAN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触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的定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触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的原理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1400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触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是指人体与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带电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体接触，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致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流流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人体，从而造成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伤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害甚至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死亡的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514004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当人体成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为导电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路径的一部分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流就会流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人体，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致身体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受到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损伤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或引起窒息危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险</a:t>
            </a:r>
            <a:r>
              <a:rPr sz="1200">
                <a:solidFill>
                  <a:srgbClr val="1C7EBD"/>
                </a:solidFill>
                <a:latin typeface="OWDHHE+MS-UIGothic"/>
                <a:cs typeface="OWDHH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触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的危害与后果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伤</a:t>
            </a: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害的性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可引起局部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烧伤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、心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脏骤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停、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呼吸停止等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重后果，甚至可能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致死亡。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对</a:t>
            </a: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人体的影响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流通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人体可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致肌肉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痉挛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心跳加速、呼吸急促等症状，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可直接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致昏迷或死亡。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触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KTJRF+HWIFPI+MicrosoftYaHei"/>
                <a:cs typeface="JKTJRF+HWIFP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KTJRF+HWIFPI+MicrosoftYaHei"/>
                <a:cs typeface="JKTJRF+HWIFP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KTJRF+HWIFPI+MicrosoftYaHei"/>
                <a:cs typeface="JKTJRF+HWIFP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7000" y="324992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WDHHE+MS-UIGothic"/>
                <a:cs typeface="OWDHHE+MS-UIGothic"/>
              </a:rPr>
              <a:t>不了解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FFFFFF"/>
                </a:solidFill>
                <a:latin typeface="OWDHHE+MS-UIGothic"/>
                <a:cs typeface="OWDHHE+MS-UIGothic"/>
              </a:rPr>
              <a:t>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05450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WDHHE+MS-UIGothic"/>
                <a:cs typeface="OWDHHE+MS-UIGothic"/>
              </a:rPr>
              <a:t>使用破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损电</a:t>
            </a:r>
            <a:r>
              <a:rPr sz="1550">
                <a:solidFill>
                  <a:srgbClr val="FFFFFF"/>
                </a:solidFill>
                <a:latin typeface="OWDHHE+MS-UIGothic"/>
                <a:cs typeface="OWDHHE+MS-UIGothic"/>
              </a:rPr>
              <a:t>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14180" y="324992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WDHHE+MS-UIGothic"/>
                <a:cs typeface="OWDHHE+MS-UIGothic"/>
              </a:rPr>
              <a:t>缺乏安全防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FFFFFF"/>
                </a:solidFill>
                <a:latin typeface="OWDHHE+MS-UIGothic"/>
                <a:cs typeface="OWDHHE+MS-UIGothic"/>
              </a:rPr>
              <a:t>措施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2819" y="465948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缺乏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对电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安全知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的了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解，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操作或接触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带电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部位可</a:t>
            </a:r>
          </a:p>
          <a:p>
            <a:pPr marL="6000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致触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95850" y="465948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外壳破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或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电线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裸露，</a:t>
            </a:r>
          </a:p>
          <a:p>
            <a:pPr marL="4286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容易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生触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事故。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990330" y="4659483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在潮湿、雨天等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境下使用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器，未采取相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的防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措施，</a:t>
            </a:r>
          </a:p>
          <a:p>
            <a:pPr marL="3429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增加了触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1C7EBD"/>
                </a:solidFill>
                <a:latin typeface="OWDHHE+MS-UIGothic"/>
                <a:cs typeface="OWDHH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切断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KTJRF+HWIFPI+MicrosoftYaHei"/>
                <a:cs typeface="JKTJRF+HWIFP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KTJRF+HWIFPI+MicrosoftYaHei"/>
                <a:cs typeface="JKTJRF+HWIFP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JKTJRF+HWIFPI+MicrosoftYaHei"/>
                <a:cs typeface="JKTJRF+HWIFP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关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闭电</a:t>
            </a: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源开关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使用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绝缘</a:t>
            </a: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物体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OWDHHE+MS-UIGothic"/>
                <a:cs typeface="OWDHHE+MS-UIGothic"/>
              </a:rPr>
              <a:t>切勿直接用手拉扯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673917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在确保自身安全的前提下，尽快关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闭电</a:t>
            </a:r>
            <a:r>
              <a:rPr sz="1400">
                <a:solidFill>
                  <a:srgbClr val="1C7EBD"/>
                </a:solidFill>
                <a:latin typeface="OWDHHE+MS-UIGothic"/>
                <a:cs typeface="OWDHHE+MS-UIGothic"/>
              </a:rPr>
              <a:t>源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开关或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总电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源，以切断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400" spc="23">
                <a:solidFill>
                  <a:srgbClr val="1C7EBD"/>
                </a:solidFill>
                <a:latin typeface="OWDHHE+MS-UIGothic"/>
                <a:cs typeface="OWDHHE+MS-UIGothic"/>
              </a:rPr>
              <a:t>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673916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使用干燥的木棍、橡胶棒等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绝缘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物体将接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触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体的触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者与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源分离。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742618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直接用手拉扯触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者可能会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导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致救助者触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1C7EBD"/>
                </a:solidFill>
                <a:latin typeface="OWDHHE+MS-UIGothic"/>
                <a:cs typeface="OWDHHE+MS-UIGothic"/>
              </a:rPr>
              <a:t>避免此行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400">
                <a:solidFill>
                  <a:srgbClr val="1C7EBD"/>
                </a:solidFill>
                <a:latin typeface="OWDHHE+MS-UIGothic"/>
                <a:cs typeface="OWDHH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脱离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QCMWE+UAPANS+MicrosoftYaHei-Bold"/>
                <a:cs typeface="MQCMWE+UAPAN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QCMWE+UAPANS+MicrosoftYaHei-Bold"/>
                <a:cs typeface="MQCMWE+UAPAN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QCMWE+UAPANS+MicrosoftYaHei-Bold"/>
                <a:cs typeface="MQCMWE+UAPAN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OWDHHE+MS-UIGothic"/>
                <a:cs typeface="OWDHHE+MS-UIGothic"/>
              </a:rPr>
              <a:t>保持冷静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OWDHHE+MS-UIGothic"/>
                <a:cs typeface="OWDHHE+MS-UIGothic"/>
              </a:rPr>
              <a:t>迅速脱离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电</a:t>
            </a:r>
            <a:r>
              <a:rPr sz="2000">
                <a:solidFill>
                  <a:srgbClr val="43AEF2"/>
                </a:solidFill>
                <a:latin typeface="OWDHHE+MS-UIGothic"/>
                <a:cs typeface="OWDHHE+MS-UIGothic"/>
              </a:rPr>
              <a:t>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OWDHHE+MS-UIGothic"/>
                <a:cs typeface="OWDHHE+MS-UIGothic"/>
              </a:rPr>
              <a:t>避免使用金属物品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在救助触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者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，保持冷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静非常重要，避免因慌乱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而加重情况。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尽快将触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者从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源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开，注意避免触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者身体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相互接触引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发连续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金属物品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导电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性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，救助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时应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避免使用金属物品接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触触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OWDHHE+MS-UIGothic"/>
                <a:cs typeface="OWDHHE+MS-UIGothic"/>
              </a:rPr>
              <a:t>心肺复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苏术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SimSun"/>
                <a:cs typeface="SimSun"/>
              </a:rPr>
              <a:t>检查</a:t>
            </a:r>
            <a:r>
              <a:rPr sz="2300" spc="25">
                <a:solidFill>
                  <a:srgbClr val="43AEF2"/>
                </a:solidFill>
                <a:latin typeface="OWDHHE+MS-UIGothic"/>
                <a:cs typeface="OWDHHE+MS-UIGothic"/>
              </a:rPr>
              <a:t>呼吸和心跳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WDHHE+MS-UIGothic"/>
                <a:cs typeface="OWDHHE+MS-UIGothic"/>
              </a:rPr>
              <a:t>胸外按</a:t>
            </a:r>
            <a:r>
              <a:rPr sz="2300">
                <a:solidFill>
                  <a:srgbClr val="43AEF2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OWDHHE+MS-UIGothic"/>
                <a:cs typeface="OWDHHE+MS-UIGothic"/>
              </a:rPr>
              <a:t>人工呼吸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施心肺复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苏术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之前，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先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者的呼吸和心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跳情况，判断是否需要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行急救。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在触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者胸骨下段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行有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律的按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，以恢复血液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循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，促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心跳和呼吸的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恢复。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在触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者没有自主呼吸的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情况下，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行人工呼吸以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提供氧气，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1C7EBD"/>
                </a:solidFill>
                <a:latin typeface="OWDHHE+MS-UIGothic"/>
                <a:cs typeface="OWDHHE+MS-UIGothic"/>
              </a:rPr>
              <a:t>持生命体征。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https://d.book118.com/556111123023010103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NJKCEN+BACNWD+ArialMT</vt:lpstr>
      <vt:lpstr>Times New Roman</vt:lpstr>
      <vt:lpstr>OWDHHE+MS-UIGothic</vt:lpstr>
      <vt:lpstr>SimSun</vt:lpstr>
      <vt:lpstr>MQCMWE+UAPANS+MicrosoftYaHei-Bold</vt:lpstr>
      <vt:lpstr>JKTJRF+HWIFPI+MicrosoftYaHei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2024-09-28T07:33:52.539</cp:lastPrinted>
  <dcterms:created xsi:type="dcterms:W3CDTF">2024-09-27T23:33:52Z</dcterms:created>
  <dcterms:modified xsi:type="dcterms:W3CDTF">2024-09-27T23:33:53Z</dcterms:modified>
</cp:coreProperties>
</file>