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B7C5824-2FB7-476C-B8B9-A1B90DB2E84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FF4F741-8F23-477C-A3BA-A7C10366102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A7171BA-B2F0-4C5F-9DAF-5E331722B81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D1BEB12-78AA-4A2E-B84C-51F482B11E8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3C6E2EA-DEFB-420B-89EB-33C722369BB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FCA6A0F-032E-476B-A2DA-3A5C0B74786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46866C9-4747-4B06-8190-3E1728053CB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2E9EC09-5B1A-4CC5-845C-631AF7852CF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D189631-47CF-46A5-953A-C5C1EA82B23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660CFB2-3142-46A4-9D1D-AFEE4B4167A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E2DCFC3-90A5-4BC6-9C50-D1490F961A4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5613313404201005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8386" y="1188770"/>
            <a:ext cx="8744102"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新生儿药物知识ppt课件</a:t>
            </a:r>
          </a:p>
        </p:txBody>
      </p:sp>
      <p:sp>
        <p:nvSpPr>
          <p:cNvPr id="3" name="TextBox 3"/>
          <p:cNvSpPr txBox="1"/>
          <p:nvPr/>
        </p:nvSpPr>
        <p:spPr>
          <a:xfrm>
            <a:off x="790127" y="5145145"/>
            <a:ext cx="8024774"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汇报人：</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新生儿药物使用概述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新生儿常见疾病与药物</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新生儿药物的剂型与给药方式</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新生儿药物的安全性评价</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新生儿药物的合理选用与注意事项</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新生儿药物使用概述</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新生儿药物是指专为新生儿设计的药物，根据其用途可分为治疗药和营养药。</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新生儿药物是根据新生儿的生理特点和疾病特点进行设计和研发的药物，主要分为治疗药和营养药两大类。治疗药主要用于治疗新生儿的疾病，如抗生素、抗病毒药等；营养药则主要用于满足新生儿的营养需求，如维生素、矿物质等。</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新生儿药物的定义与分类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5000" r="1500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新生儿在使用药物时应特别注意剂量、用药时机和用药方式。</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新生儿在使用药物时，应根据其体重、年龄等因素计算剂量，严格遵守用药时机，选择合适的用药方式，如口服、静脉注射等。同时，应密切观察新生儿的反应，及时调整用药方案。</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新生儿药物使用的注意事项</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3563" r="23563"/>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新生儿药物使用的基本原则包括安全、有效、经济和合理。</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在选择和使用新生儿药物时，应遵循安全、有效、经济和合理的原则。药物应经过严格的临床试验和评估，确保安全性和有效性；同时，应考虑药物的成本和经济效益，以及用药方案的合理性，避免过度治疗或治疗不足。</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新生儿药物使用的基本原则</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新生儿常见疾病与药物</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45936" y="2601975"/>
            <a:ext cx="1097280" cy="1097280"/>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3788" y="4992370"/>
            <a:ext cx="1097280" cy="109728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414621" y="4992370"/>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2135991">
            <a:off x="6752079" y="3005407"/>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rot="-2296662">
            <a:off x="5082069" y="2980409"/>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6933846">
            <a:off x="4590610" y="4510035"/>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5884214" y="5286197"/>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6699367">
            <a:off x="7238684" y="4544360"/>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171891" y="3318396"/>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相关药物</a:t>
            </a:r>
          </a:p>
        </p:txBody>
      </p:sp>
      <p:sp>
        <p:nvSpPr>
          <p:cNvPr id="11" name="Freeform 11"/>
          <p:cNvSpPr/>
          <p:nvPr/>
        </p:nvSpPr>
        <p:spPr>
          <a:xfrm>
            <a:off x="5821069" y="2864915"/>
            <a:ext cx="571400" cy="57140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73593" y="3379295"/>
            <a:ext cx="1097280" cy="109728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66066" y="3659577"/>
            <a:ext cx="512333" cy="51233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116258" y="3379295"/>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418097" y="3668943"/>
            <a:ext cx="493600" cy="49360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34007" y="5314781"/>
            <a:ext cx="476843" cy="476843"/>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6589033" y="5255782"/>
            <a:ext cx="570456" cy="570456"/>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79518" y="4987861"/>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益生菌：通过调节肠道菌群，减少胆红素的肠肝循环，降低血清胆红素水平。</a:t>
            </a:r>
          </a:p>
        </p:txBody>
      </p:sp>
      <p:sp>
        <p:nvSpPr>
          <p:cNvPr id="19" name="TextBox 19"/>
          <p:cNvSpPr txBox="1"/>
          <p:nvPr/>
        </p:nvSpPr>
        <p:spPr>
          <a:xfrm>
            <a:off x="653186" y="3304902"/>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光照治疗：通过蓝光照射降低血清胆红素水平，是治疗新生儿黄疸的常用方法。</a:t>
            </a:r>
          </a:p>
        </p:txBody>
      </p:sp>
      <p:sp>
        <p:nvSpPr>
          <p:cNvPr id="20" name="TextBox 20"/>
          <p:cNvSpPr txBox="1"/>
          <p:nvPr/>
        </p:nvSpPr>
        <p:spPr>
          <a:xfrm>
            <a:off x="1082466" y="4987747"/>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酶诱导剂：如苯巴比妥，可增加肝细胞内葡萄糖醛酸转移酶的活性，促进胆红素的代谢和排泄。</a:t>
            </a:r>
          </a:p>
        </p:txBody>
      </p:sp>
      <p:sp>
        <p:nvSpPr>
          <p:cNvPr id="21" name="TextBox 21"/>
          <p:cNvSpPr txBox="1"/>
          <p:nvPr/>
        </p:nvSpPr>
        <p:spPr>
          <a:xfrm>
            <a:off x="4488661" y="1252888"/>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新生儿黄疸是由于新生儿胆红素代谢异常引起的一种常见疾病，通常表现为皮肤、巩膜和黏膜黄染。</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新生儿黄疸与相关药物</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3600381" y="1179195"/>
            <a:ext cx="5566410" cy="5224145"/>
          </a:xfrm>
          <a:custGeom>
            <a:rect l="l" t="t" r="r" b="b"/>
            <a:pathLst>
              <a:path w="21600" h="21600">
                <a:moveTo>
                  <a:pt x="5778" y="21600"/>
                </a:moveTo>
                <a:lnTo>
                  <a:pt x="7938" y="21600"/>
                </a:lnTo>
                <a:lnTo>
                  <a:pt x="12785" y="12409"/>
                </a:lnTo>
                <a:lnTo>
                  <a:pt x="18360" y="12409"/>
                </a:lnTo>
                <a:cubicBezTo>
                  <a:pt x="18360" y="12409"/>
                  <a:pt x="21600" y="12409"/>
                  <a:pt x="21600" y="10800"/>
                </a:cubicBezTo>
                <a:cubicBezTo>
                  <a:pt x="21600" y="9191"/>
                  <a:pt x="18360" y="9191"/>
                  <a:pt x="18360" y="9191"/>
                </a:cubicBezTo>
                <a:lnTo>
                  <a:pt x="12785" y="9191"/>
                </a:lnTo>
                <a:lnTo>
                  <a:pt x="7938" y="0"/>
                </a:lnTo>
                <a:lnTo>
                  <a:pt x="5778" y="0"/>
                </a:lnTo>
                <a:lnTo>
                  <a:pt x="8465" y="9191"/>
                </a:lnTo>
                <a:lnTo>
                  <a:pt x="4591" y="9191"/>
                </a:lnTo>
                <a:lnTo>
                  <a:pt x="2160" y="6893"/>
                </a:lnTo>
                <a:lnTo>
                  <a:pt x="0" y="6893"/>
                </a:lnTo>
                <a:lnTo>
                  <a:pt x="1728" y="10800"/>
                </a:lnTo>
                <a:lnTo>
                  <a:pt x="0" y="14707"/>
                </a:lnTo>
                <a:lnTo>
                  <a:pt x="2160" y="14707"/>
                </a:lnTo>
                <a:lnTo>
                  <a:pt x="4591" y="12409"/>
                </a:lnTo>
                <a:lnTo>
                  <a:pt x="8465" y="12409"/>
                </a:lnTo>
                <a:cubicBezTo>
                  <a:pt x="8465" y="12409"/>
                  <a:pt x="5778" y="21600"/>
                  <a:pt x="5778" y="2160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新生儿肺炎与相关药物</a:t>
              </a:r>
            </a:p>
          </p:txBody>
        </p:sp>
      </p:grpSp>
      <p:grpSp>
        <p:nvGrpSpPr>
          <p:cNvPr id="25" name="Group 25"/>
          <p:cNvGrpSpPr/>
          <p:nvPr/>
        </p:nvGrpSpPr>
        <p:grpSpPr>
          <a:xfrm>
            <a:off x="1161234" y="1569750"/>
            <a:ext cx="2267763" cy="1552257"/>
            <a:chOff x="1161234" y="1569750"/>
            <a:chExt cx="2267763" cy="1552257"/>
          </a:xfrm>
        </p:grpSpPr>
        <p:sp>
          <p:nvSpPr>
            <p:cNvPr id="26" name="TextBox 26"/>
            <p:cNvSpPr txBox="1"/>
            <p:nvPr/>
          </p:nvSpPr>
          <p:spPr>
            <a:xfrm>
              <a:off x="1161234" y="1569750"/>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新生儿肺炎是新生儿期常见的一种感染性疾病，分为吸入性肺炎和感染性肺炎两大类。</a:t>
              </a:r>
            </a:p>
          </p:txBody>
        </p:sp>
      </p:grpSp>
      <p:grpSp>
        <p:nvGrpSpPr>
          <p:cNvPr id="27" name="Group 27"/>
          <p:cNvGrpSpPr/>
          <p:nvPr/>
        </p:nvGrpSpPr>
        <p:grpSpPr>
          <a:xfrm>
            <a:off x="1094842" y="4158410"/>
            <a:ext cx="2267763" cy="1552257"/>
            <a:chOff x="1094842" y="4158410"/>
            <a:chExt cx="2267763" cy="1552257"/>
          </a:xfrm>
        </p:grpSpPr>
        <p:sp>
          <p:nvSpPr>
            <p:cNvPr id="28" name="TextBox 28"/>
            <p:cNvSpPr txBox="1"/>
            <p:nvPr/>
          </p:nvSpPr>
          <p:spPr>
            <a:xfrm>
              <a:off x="1094842" y="4158410"/>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相关药物</a:t>
              </a:r>
            </a:p>
          </p:txBody>
        </p:sp>
      </p:grpSp>
      <p:grpSp>
        <p:nvGrpSpPr>
          <p:cNvPr id="29" name="Group 29"/>
          <p:cNvGrpSpPr/>
          <p:nvPr/>
        </p:nvGrpSpPr>
        <p:grpSpPr>
          <a:xfrm>
            <a:off x="6899028" y="1445268"/>
            <a:ext cx="2267763" cy="1552257"/>
            <a:chOff x="6899028" y="1445268"/>
            <a:chExt cx="2267763" cy="1552257"/>
          </a:xfrm>
        </p:grpSpPr>
        <p:sp>
          <p:nvSpPr>
            <p:cNvPr id="30" name="TextBox 30"/>
            <p:cNvSpPr txBox="1"/>
            <p:nvPr/>
          </p:nvSpPr>
          <p:spPr>
            <a:xfrm>
              <a:off x="6899028" y="1445268"/>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抗生素：针对感染性肺炎，根据病原学检查选用适当的抗生素，如青霉素、头孢菌素等。</a:t>
              </a:r>
            </a:p>
          </p:txBody>
        </p:sp>
      </p:grpSp>
      <p:grpSp>
        <p:nvGrpSpPr>
          <p:cNvPr id="31" name="Group 31"/>
          <p:cNvGrpSpPr/>
          <p:nvPr/>
        </p:nvGrpSpPr>
        <p:grpSpPr>
          <a:xfrm>
            <a:off x="6899028" y="4698220"/>
            <a:ext cx="2267763" cy="1552257"/>
            <a:chOff x="6899028" y="4698220"/>
            <a:chExt cx="2267763" cy="1552257"/>
          </a:xfrm>
        </p:grpSpPr>
        <p:sp>
          <p:nvSpPr>
            <p:cNvPr id="32" name="TextBox 32"/>
            <p:cNvSpPr txBox="1"/>
            <p:nvPr/>
          </p:nvSpPr>
          <p:spPr>
            <a:xfrm>
              <a:off x="6899028" y="4698220"/>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吸氧：对于缺氧症状明显的患儿，可给予氧气吸入治疗。</a:t>
              </a:r>
            </a:p>
          </p:txBody>
        </p:sp>
      </p:grpSp>
      <p:grpSp>
        <p:nvGrpSpPr>
          <p:cNvPr id="33" name="Group 33"/>
          <p:cNvGrpSpPr/>
          <p:nvPr/>
        </p:nvGrpSpPr>
        <p:grpSpPr>
          <a:xfrm>
            <a:off x="9482164" y="3015139"/>
            <a:ext cx="2267763" cy="1552257"/>
            <a:chOff x="9482164" y="3015139"/>
            <a:chExt cx="2267763" cy="1552257"/>
          </a:xfrm>
        </p:grpSpPr>
        <p:sp>
          <p:nvSpPr>
            <p:cNvPr id="34" name="TextBox 34"/>
            <p:cNvSpPr txBox="1"/>
            <p:nvPr/>
          </p:nvSpPr>
          <p:spPr>
            <a:xfrm>
              <a:off x="9482164" y="3015139"/>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镇咳祛痰：对于咳嗽、痰多的患儿，可选用适当的镇咳祛痰药物治疗。</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4821867" y="3896294"/>
            <a:ext cx="2573020" cy="2567940"/>
          </a:xfrm>
          <a:custGeom>
            <a:rect l="l" t="t" r="r" b="b"/>
            <a:pathLst>
              <a:path w="110" h="110">
                <a:moveTo>
                  <a:pt x="56" y="0"/>
                </a:moveTo>
                <a:cubicBezTo>
                  <a:pt x="71" y="0"/>
                  <a:pt x="85" y="6"/>
                  <a:pt x="95" y="16"/>
                </a:cubicBezTo>
                <a:cubicBezTo>
                  <a:pt x="105" y="26"/>
                  <a:pt x="111" y="40"/>
                  <a:pt x="111" y="55"/>
                </a:cubicBezTo>
                <a:cubicBezTo>
                  <a:pt x="111" y="71"/>
                  <a:pt x="105" y="84"/>
                  <a:pt x="95" y="94"/>
                </a:cubicBezTo>
                <a:cubicBezTo>
                  <a:pt x="85" y="104"/>
                  <a:pt x="71" y="111"/>
                  <a:pt x="56" y="111"/>
                </a:cubicBezTo>
                <a:cubicBezTo>
                  <a:pt x="40" y="111"/>
                  <a:pt x="27" y="104"/>
                  <a:pt x="16" y="94"/>
                </a:cubicBezTo>
                <a:cubicBezTo>
                  <a:pt x="6" y="84"/>
                  <a:pt x="0" y="71"/>
                  <a:pt x="0" y="55"/>
                </a:cubicBezTo>
                <a:cubicBezTo>
                  <a:pt x="0" y="40"/>
                  <a:pt x="6" y="26"/>
                  <a:pt x="16" y="16"/>
                </a:cubicBezTo>
                <a:cubicBezTo>
                  <a:pt x="27" y="6"/>
                  <a:pt x="40" y="0"/>
                  <a:pt x="56" y="0"/>
                </a:cubicBezTo>
                <a:close/>
                <a:moveTo>
                  <a:pt x="51" y="100"/>
                </a:moveTo>
                <a:cubicBezTo>
                  <a:pt x="51" y="87"/>
                  <a:pt x="51" y="87"/>
                  <a:pt x="51" y="87"/>
                </a:cubicBezTo>
                <a:cubicBezTo>
                  <a:pt x="47" y="87"/>
                  <a:pt x="42" y="86"/>
                  <a:pt x="38" y="85"/>
                </a:cubicBezTo>
                <a:cubicBezTo>
                  <a:pt x="39" y="87"/>
                  <a:pt x="40" y="88"/>
                  <a:pt x="40" y="89"/>
                </a:cubicBezTo>
                <a:cubicBezTo>
                  <a:pt x="43" y="94"/>
                  <a:pt x="47" y="98"/>
                  <a:pt x="51" y="100"/>
                </a:cubicBezTo>
                <a:close/>
                <a:moveTo>
                  <a:pt x="51" y="77"/>
                </a:moveTo>
                <a:cubicBezTo>
                  <a:pt x="51" y="60"/>
                  <a:pt x="51" y="60"/>
                  <a:pt x="51" y="60"/>
                </a:cubicBezTo>
                <a:cubicBezTo>
                  <a:pt x="33" y="60"/>
                  <a:pt x="33" y="60"/>
                  <a:pt x="33" y="60"/>
                </a:cubicBezTo>
                <a:cubicBezTo>
                  <a:pt x="33" y="65"/>
                  <a:pt x="34" y="70"/>
                  <a:pt x="35" y="75"/>
                </a:cubicBezTo>
                <a:cubicBezTo>
                  <a:pt x="40" y="76"/>
                  <a:pt x="45" y="77"/>
                  <a:pt x="51" y="77"/>
                </a:cubicBezTo>
                <a:close/>
                <a:moveTo>
                  <a:pt x="51" y="50"/>
                </a:moveTo>
                <a:cubicBezTo>
                  <a:pt x="51" y="33"/>
                  <a:pt x="51" y="33"/>
                  <a:pt x="51" y="33"/>
                </a:cubicBezTo>
                <a:cubicBezTo>
                  <a:pt x="45" y="34"/>
                  <a:pt x="40" y="34"/>
                  <a:pt x="35" y="36"/>
                </a:cubicBezTo>
                <a:cubicBezTo>
                  <a:pt x="34" y="40"/>
                  <a:pt x="33" y="45"/>
                  <a:pt x="33" y="50"/>
                </a:cubicBezTo>
                <a:cubicBezTo>
                  <a:pt x="51" y="50"/>
                  <a:pt x="51" y="50"/>
                  <a:pt x="51" y="50"/>
                </a:cubicBezTo>
                <a:close/>
                <a:moveTo>
                  <a:pt x="51" y="24"/>
                </a:moveTo>
                <a:cubicBezTo>
                  <a:pt x="51" y="10"/>
                  <a:pt x="51" y="10"/>
                  <a:pt x="51" y="10"/>
                </a:cubicBezTo>
                <a:cubicBezTo>
                  <a:pt x="47" y="12"/>
                  <a:pt x="43" y="16"/>
                  <a:pt x="40" y="22"/>
                </a:cubicBezTo>
                <a:cubicBezTo>
                  <a:pt x="40" y="23"/>
                  <a:pt x="39" y="24"/>
                  <a:pt x="38" y="25"/>
                </a:cubicBezTo>
                <a:cubicBezTo>
                  <a:pt x="42" y="24"/>
                  <a:pt x="47" y="24"/>
                  <a:pt x="51" y="24"/>
                </a:cubicBezTo>
                <a:close/>
                <a:moveTo>
                  <a:pt x="61" y="10"/>
                </a:moveTo>
                <a:cubicBezTo>
                  <a:pt x="61" y="24"/>
                  <a:pt x="61" y="24"/>
                  <a:pt x="61" y="24"/>
                </a:cubicBezTo>
                <a:cubicBezTo>
                  <a:pt x="65" y="24"/>
                  <a:pt x="69" y="24"/>
                  <a:pt x="73" y="25"/>
                </a:cubicBezTo>
                <a:cubicBezTo>
                  <a:pt x="72" y="24"/>
                  <a:pt x="72" y="23"/>
                  <a:pt x="71" y="22"/>
                </a:cubicBezTo>
                <a:cubicBezTo>
                  <a:pt x="68" y="16"/>
                  <a:pt x="65" y="12"/>
                  <a:pt x="61" y="10"/>
                </a:cubicBezTo>
                <a:close/>
                <a:moveTo>
                  <a:pt x="61" y="33"/>
                </a:moveTo>
                <a:cubicBezTo>
                  <a:pt x="61" y="50"/>
                  <a:pt x="61" y="50"/>
                  <a:pt x="61" y="50"/>
                </a:cubicBezTo>
                <a:cubicBezTo>
                  <a:pt x="79" y="50"/>
                  <a:pt x="79" y="50"/>
                  <a:pt x="79" y="50"/>
                </a:cubicBezTo>
                <a:cubicBezTo>
                  <a:pt x="78" y="45"/>
                  <a:pt x="78" y="40"/>
                  <a:pt x="77" y="36"/>
                </a:cubicBezTo>
                <a:cubicBezTo>
                  <a:pt x="72" y="34"/>
                  <a:pt x="66" y="34"/>
                  <a:pt x="61" y="33"/>
                </a:cubicBezTo>
                <a:close/>
                <a:moveTo>
                  <a:pt x="61" y="60"/>
                </a:moveTo>
                <a:cubicBezTo>
                  <a:pt x="61" y="77"/>
                  <a:pt x="61" y="77"/>
                  <a:pt x="61" y="77"/>
                </a:cubicBezTo>
                <a:cubicBezTo>
                  <a:pt x="66" y="77"/>
                  <a:pt x="72" y="76"/>
                  <a:pt x="77" y="75"/>
                </a:cubicBezTo>
                <a:cubicBezTo>
                  <a:pt x="78" y="70"/>
                  <a:pt x="78" y="65"/>
                  <a:pt x="79" y="60"/>
                </a:cubicBezTo>
                <a:cubicBezTo>
                  <a:pt x="61" y="60"/>
                  <a:pt x="61" y="60"/>
                  <a:pt x="61" y="60"/>
                </a:cubicBezTo>
                <a:close/>
                <a:moveTo>
                  <a:pt x="61" y="87"/>
                </a:moveTo>
                <a:cubicBezTo>
                  <a:pt x="61" y="100"/>
                  <a:pt x="61" y="100"/>
                  <a:pt x="61" y="100"/>
                </a:cubicBezTo>
                <a:cubicBezTo>
                  <a:pt x="65" y="98"/>
                  <a:pt x="68" y="94"/>
                  <a:pt x="71" y="89"/>
                </a:cubicBezTo>
                <a:cubicBezTo>
                  <a:pt x="72" y="88"/>
                  <a:pt x="72" y="87"/>
                  <a:pt x="73" y="85"/>
                </a:cubicBezTo>
                <a:cubicBezTo>
                  <a:pt x="69" y="86"/>
                  <a:pt x="65" y="87"/>
                  <a:pt x="61" y="87"/>
                </a:cubicBezTo>
                <a:close/>
                <a:moveTo>
                  <a:pt x="11" y="50"/>
                </a:moveTo>
                <a:cubicBezTo>
                  <a:pt x="23" y="50"/>
                  <a:pt x="23" y="50"/>
                  <a:pt x="23" y="50"/>
                </a:cubicBezTo>
                <a:cubicBezTo>
                  <a:pt x="23" y="47"/>
                  <a:pt x="24" y="43"/>
                  <a:pt x="24" y="39"/>
                </a:cubicBezTo>
                <a:cubicBezTo>
                  <a:pt x="24" y="40"/>
                  <a:pt x="23" y="40"/>
                  <a:pt x="22" y="40"/>
                </a:cubicBezTo>
                <a:cubicBezTo>
                  <a:pt x="17" y="43"/>
                  <a:pt x="13" y="47"/>
                  <a:pt x="11" y="50"/>
                </a:cubicBezTo>
                <a:close/>
                <a:moveTo>
                  <a:pt x="88" y="50"/>
                </a:moveTo>
                <a:cubicBezTo>
                  <a:pt x="100" y="50"/>
                  <a:pt x="100" y="50"/>
                  <a:pt x="100" y="50"/>
                </a:cubicBezTo>
                <a:cubicBezTo>
                  <a:pt x="99" y="47"/>
                  <a:pt x="95" y="43"/>
                  <a:pt x="89" y="40"/>
                </a:cubicBezTo>
                <a:cubicBezTo>
                  <a:pt x="89" y="40"/>
                  <a:pt x="88" y="40"/>
                  <a:pt x="87" y="39"/>
                </a:cubicBezTo>
                <a:cubicBezTo>
                  <a:pt x="88" y="43"/>
                  <a:pt x="88" y="47"/>
                  <a:pt x="88" y="50"/>
                </a:cubicBezTo>
                <a:close/>
                <a:moveTo>
                  <a:pt x="100" y="60"/>
                </a:moveTo>
                <a:cubicBezTo>
                  <a:pt x="88" y="60"/>
                  <a:pt x="88" y="60"/>
                  <a:pt x="88" y="60"/>
                </a:cubicBezTo>
                <a:cubicBezTo>
                  <a:pt x="88" y="64"/>
                  <a:pt x="88" y="67"/>
                  <a:pt x="87" y="71"/>
                </a:cubicBezTo>
                <a:cubicBezTo>
                  <a:pt x="88" y="71"/>
                  <a:pt x="89" y="70"/>
                  <a:pt x="89" y="70"/>
                </a:cubicBezTo>
                <a:cubicBezTo>
                  <a:pt x="95" y="67"/>
                  <a:pt x="99" y="64"/>
                  <a:pt x="100" y="60"/>
                </a:cubicBezTo>
                <a:close/>
                <a:moveTo>
                  <a:pt x="23" y="60"/>
                </a:moveTo>
                <a:cubicBezTo>
                  <a:pt x="11" y="60"/>
                  <a:pt x="11" y="60"/>
                  <a:pt x="11" y="60"/>
                </a:cubicBezTo>
                <a:cubicBezTo>
                  <a:pt x="13" y="64"/>
                  <a:pt x="17" y="67"/>
                  <a:pt x="22" y="70"/>
                </a:cubicBezTo>
                <a:cubicBezTo>
                  <a:pt x="23" y="70"/>
                  <a:pt x="24" y="71"/>
                  <a:pt x="24" y="71"/>
                </a:cubicBezTo>
                <a:cubicBezTo>
                  <a:pt x="24" y="67"/>
                  <a:pt x="23" y="64"/>
                  <a:pt x="23" y="60"/>
                </a:cubicBezTo>
                <a:close/>
                <a:moveTo>
                  <a:pt x="96" y="77"/>
                </a:moveTo>
                <a:cubicBezTo>
                  <a:pt x="95" y="78"/>
                  <a:pt x="95" y="78"/>
                  <a:pt x="94" y="78"/>
                </a:cubicBezTo>
                <a:cubicBezTo>
                  <a:pt x="91" y="80"/>
                  <a:pt x="88" y="81"/>
                  <a:pt x="84" y="82"/>
                </a:cubicBezTo>
                <a:cubicBezTo>
                  <a:pt x="83" y="86"/>
                  <a:pt x="81" y="90"/>
                  <a:pt x="80" y="93"/>
                </a:cubicBezTo>
                <a:cubicBezTo>
                  <a:pt x="79" y="94"/>
                  <a:pt x="79" y="94"/>
                  <a:pt x="79" y="95"/>
                </a:cubicBezTo>
                <a:cubicBezTo>
                  <a:pt x="82" y="93"/>
                  <a:pt x="85" y="90"/>
                  <a:pt x="88" y="88"/>
                </a:cubicBezTo>
                <a:cubicBezTo>
                  <a:pt x="91" y="85"/>
                  <a:pt x="94" y="81"/>
                  <a:pt x="96" y="77"/>
                </a:cubicBezTo>
                <a:close/>
                <a:moveTo>
                  <a:pt x="27" y="82"/>
                </a:moveTo>
                <a:cubicBezTo>
                  <a:pt x="24" y="81"/>
                  <a:pt x="20" y="80"/>
                  <a:pt x="18" y="78"/>
                </a:cubicBezTo>
                <a:cubicBezTo>
                  <a:pt x="17" y="78"/>
                  <a:pt x="16" y="78"/>
                  <a:pt x="15" y="77"/>
                </a:cubicBezTo>
                <a:cubicBezTo>
                  <a:pt x="18" y="81"/>
                  <a:pt x="20" y="85"/>
                  <a:pt x="23" y="88"/>
                </a:cubicBezTo>
                <a:cubicBezTo>
                  <a:pt x="26" y="90"/>
                  <a:pt x="29" y="93"/>
                  <a:pt x="33" y="95"/>
                </a:cubicBezTo>
                <a:cubicBezTo>
                  <a:pt x="32" y="94"/>
                  <a:pt x="32" y="94"/>
                  <a:pt x="32" y="93"/>
                </a:cubicBezTo>
                <a:cubicBezTo>
                  <a:pt x="30" y="90"/>
                  <a:pt x="28" y="86"/>
                  <a:pt x="27" y="82"/>
                </a:cubicBezTo>
                <a:close/>
                <a:moveTo>
                  <a:pt x="15" y="33"/>
                </a:moveTo>
                <a:cubicBezTo>
                  <a:pt x="16" y="33"/>
                  <a:pt x="17" y="32"/>
                  <a:pt x="18" y="32"/>
                </a:cubicBezTo>
                <a:cubicBezTo>
                  <a:pt x="20" y="30"/>
                  <a:pt x="24" y="29"/>
                  <a:pt x="27" y="28"/>
                </a:cubicBezTo>
                <a:cubicBezTo>
                  <a:pt x="28" y="24"/>
                  <a:pt x="30" y="20"/>
                  <a:pt x="32" y="17"/>
                </a:cubicBezTo>
                <a:cubicBezTo>
                  <a:pt x="32" y="17"/>
                  <a:pt x="32" y="16"/>
                  <a:pt x="33" y="16"/>
                </a:cubicBezTo>
                <a:cubicBezTo>
                  <a:pt x="29" y="18"/>
                  <a:pt x="26" y="20"/>
                  <a:pt x="23" y="23"/>
                </a:cubicBezTo>
                <a:cubicBezTo>
                  <a:pt x="20" y="26"/>
                  <a:pt x="18" y="29"/>
                  <a:pt x="15" y="33"/>
                </a:cubicBezTo>
                <a:close/>
                <a:moveTo>
                  <a:pt x="84" y="28"/>
                </a:moveTo>
                <a:cubicBezTo>
                  <a:pt x="88" y="29"/>
                  <a:pt x="91" y="30"/>
                  <a:pt x="94" y="32"/>
                </a:cubicBezTo>
                <a:cubicBezTo>
                  <a:pt x="95" y="32"/>
                  <a:pt x="95" y="33"/>
                  <a:pt x="96" y="33"/>
                </a:cubicBezTo>
                <a:cubicBezTo>
                  <a:pt x="94" y="29"/>
                  <a:pt x="91" y="26"/>
                  <a:pt x="88" y="23"/>
                </a:cubicBezTo>
                <a:cubicBezTo>
                  <a:pt x="85" y="20"/>
                  <a:pt x="82" y="18"/>
                  <a:pt x="79" y="16"/>
                </a:cubicBezTo>
                <a:cubicBezTo>
                  <a:pt x="79" y="16"/>
                  <a:pt x="79" y="17"/>
                  <a:pt x="80" y="17"/>
                </a:cubicBezTo>
                <a:cubicBezTo>
                  <a:pt x="81" y="20"/>
                  <a:pt x="83" y="24"/>
                  <a:pt x="84" y="2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4362496" y="5185660"/>
            <a:ext cx="908728" cy="0"/>
          </a:xfrm>
          <a:prstGeom prst="line">
            <a:avLst/>
          </a:prstGeom>
          <a:ln w="1270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4" name="Connector 4"/>
          <p:cNvCxnSpPr/>
          <p:nvPr/>
        </p:nvCxnSpPr>
        <p:spPr>
          <a:xfrm>
            <a:off x="6118543" y="5185660"/>
            <a:ext cx="1756048" cy="0"/>
          </a:xfrm>
          <a:prstGeom prst="line">
            <a:avLst/>
          </a:prstGeom>
          <a:ln w="1270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5" name="Connector 5"/>
          <p:cNvCxnSpPr/>
          <p:nvPr/>
        </p:nvCxnSpPr>
        <p:spPr>
          <a:xfrm flipH="1" flipV="1">
            <a:off x="6101402" y="3472461"/>
            <a:ext cx="0" cy="654844"/>
          </a:xfrm>
          <a:prstGeom prst="line">
            <a:avLst/>
          </a:prstGeom>
          <a:ln w="1270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flipH="1" flipV="1">
            <a:off x="4912508" y="3912538"/>
            <a:ext cx="494998" cy="363089"/>
          </a:xfrm>
          <a:prstGeom prst="line">
            <a:avLst/>
          </a:prstGeom>
          <a:ln w="1270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7" name="Connector 7"/>
          <p:cNvCxnSpPr/>
          <p:nvPr/>
        </p:nvCxnSpPr>
        <p:spPr>
          <a:xfrm flipV="1">
            <a:off x="6740069" y="3998248"/>
            <a:ext cx="501771" cy="242369"/>
          </a:xfrm>
          <a:prstGeom prst="line">
            <a:avLst/>
          </a:prstGeom>
          <a:ln w="12700">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8" name="AutoShape 8"/>
          <p:cNvSpPr/>
          <p:nvPr/>
        </p:nvSpPr>
        <p:spPr>
          <a:xfrm>
            <a:off x="3160139" y="4638125"/>
            <a:ext cx="1067456" cy="1084278"/>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820875" y="2921071"/>
            <a:ext cx="1067456" cy="1084278"/>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594450" y="2268841"/>
            <a:ext cx="1067456" cy="1084278"/>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192587" y="2921071"/>
            <a:ext cx="1067456" cy="1084278"/>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339" y="4638125"/>
            <a:ext cx="1067456" cy="1084278"/>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378325" y="4638125"/>
            <a:ext cx="2602230" cy="1167765"/>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ct val="0"/>
              </a:spcBef>
            </a:pPr>
            <a:r>
              <a:rPr lang="en-US" sz="1500">
                <a:solidFill>
                  <a:schemeClr val="dk1">
                    <a:alpha val="100000"/>
                  </a:schemeClr>
                </a:solidFill>
                <a:latin typeface="Microsoft Yahei"/>
                <a:ea typeface="Microsoft Yahei"/>
                <a:cs typeface="Microsoft Yahei"/>
              </a:rPr>
              <a:t>止泻药：如思密达，可吸附病原体和毒素，减少腹泻次数。</a:t>
            </a:r>
          </a:p>
        </p:txBody>
      </p:sp>
      <p:sp>
        <p:nvSpPr>
          <p:cNvPr id="14" name="TextBox 14"/>
          <p:cNvSpPr txBox="1"/>
          <p:nvPr/>
        </p:nvSpPr>
        <p:spPr>
          <a:xfrm>
            <a:off x="971766" y="2377910"/>
            <a:ext cx="2602230" cy="1167765"/>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ct val="0"/>
              </a:spcBef>
            </a:pPr>
            <a:r>
              <a:rPr lang="en-US" sz="1500">
                <a:solidFill>
                  <a:schemeClr val="dk1">
                    <a:alpha val="100000"/>
                  </a:schemeClr>
                </a:solidFill>
                <a:latin typeface="Microsoft Yahei"/>
                <a:ea typeface="Microsoft Yahei"/>
                <a:cs typeface="Microsoft Yahei"/>
              </a:rPr>
              <a:t>相关药物</a:t>
            </a:r>
          </a:p>
        </p:txBody>
      </p:sp>
      <p:sp>
        <p:nvSpPr>
          <p:cNvPr id="15" name="TextBox 15"/>
          <p:cNvSpPr txBox="1"/>
          <p:nvPr/>
        </p:nvSpPr>
        <p:spPr>
          <a:xfrm>
            <a:off x="4807262" y="1101076"/>
            <a:ext cx="2602230" cy="1167765"/>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ct val="0"/>
              </a:spcBef>
            </a:pPr>
            <a:r>
              <a:rPr lang="en-US" sz="1500">
                <a:solidFill>
                  <a:schemeClr val="dk1">
                    <a:alpha val="100000"/>
                  </a:schemeClr>
                </a:solidFill>
                <a:latin typeface="Microsoft Yahei"/>
                <a:ea typeface="Microsoft Yahei"/>
                <a:cs typeface="Microsoft Yahei"/>
              </a:rPr>
              <a:t>新生儿腹泻是一种常见的消化道疾病，主要由感染或饮食不当引起。</a:t>
            </a:r>
          </a:p>
        </p:txBody>
      </p:sp>
      <p:sp>
        <p:nvSpPr>
          <p:cNvPr id="16" name="TextBox 16"/>
          <p:cNvSpPr txBox="1"/>
          <p:nvPr/>
        </p:nvSpPr>
        <p:spPr>
          <a:xfrm>
            <a:off x="8445647" y="2446258"/>
            <a:ext cx="2602230" cy="1167765"/>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ct val="0"/>
              </a:spcBef>
            </a:pPr>
            <a:r>
              <a:rPr lang="en-US" sz="1500">
                <a:solidFill>
                  <a:schemeClr val="dk1">
                    <a:alpha val="100000"/>
                  </a:schemeClr>
                </a:solidFill>
                <a:latin typeface="Microsoft Yahei"/>
                <a:ea typeface="Microsoft Yahei"/>
                <a:cs typeface="Microsoft Yahei"/>
              </a:rPr>
              <a:t>益生菌：调节肠道菌群，改善腹泻症状。</a:t>
            </a:r>
          </a:p>
        </p:txBody>
      </p:sp>
      <p:sp>
        <p:nvSpPr>
          <p:cNvPr id="17" name="TextBox 17"/>
          <p:cNvSpPr txBox="1"/>
          <p:nvPr/>
        </p:nvSpPr>
        <p:spPr>
          <a:xfrm>
            <a:off x="9210378" y="4554638"/>
            <a:ext cx="2602230" cy="1167765"/>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ct val="0"/>
              </a:spcBef>
            </a:pPr>
            <a:r>
              <a:rPr lang="en-US" sz="1500">
                <a:solidFill>
                  <a:schemeClr val="dk1">
                    <a:alpha val="100000"/>
                  </a:schemeClr>
                </a:solidFill>
                <a:latin typeface="Microsoft Yahei"/>
                <a:ea typeface="Microsoft Yahei"/>
                <a:cs typeface="Microsoft Yahei"/>
              </a:rPr>
              <a:t>口服补液盐：预防和治疗脱水症状。</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新生儿腹泻与相关药物</a:t>
              </a:r>
            </a:p>
          </p:txBody>
        </p:sp>
      </p:grpSp>
      <p:sp>
        <p:nvSpPr>
          <p:cNvPr id="40" name="TextBox 40"/>
          <p:cNvSpPr txBox="1"/>
          <p:nvPr/>
        </p:nvSpPr>
        <p:spPr>
          <a:xfrm>
            <a:off x="5654863" y="2517610"/>
            <a:ext cx="907027"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a:solidFill>
                  <a:srgbClr val="FFFFFF">
                    <a:alpha val="100000"/>
                  </a:srgbClr>
                </a:solidFill>
                <a:latin typeface="Microsoft Yahei"/>
                <a:ea typeface="Microsoft Yahei"/>
                <a:cs typeface="Microsoft Yahei"/>
              </a:rPr>
              <a:t>01</a:t>
            </a:r>
          </a:p>
        </p:txBody>
      </p:sp>
      <p:sp>
        <p:nvSpPr>
          <p:cNvPr id="41" name="TextBox 41"/>
          <p:cNvSpPr txBox="1"/>
          <p:nvPr/>
        </p:nvSpPr>
        <p:spPr>
          <a:xfrm>
            <a:off x="7272801" y="3169840"/>
            <a:ext cx="907027"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a:solidFill>
                  <a:srgbClr val="FFFFFF">
                    <a:alpha val="100000"/>
                  </a:srgbClr>
                </a:solidFill>
                <a:latin typeface="Microsoft Yahei"/>
                <a:ea typeface="Microsoft Yahei"/>
                <a:cs typeface="Microsoft Yahei"/>
              </a:rPr>
              <a:t>03</a:t>
            </a:r>
          </a:p>
        </p:txBody>
      </p:sp>
      <p:sp>
        <p:nvSpPr>
          <p:cNvPr id="42" name="TextBox 42"/>
          <p:cNvSpPr txBox="1"/>
          <p:nvPr/>
        </p:nvSpPr>
        <p:spPr>
          <a:xfrm>
            <a:off x="3901089" y="3169840"/>
            <a:ext cx="907027"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a:solidFill>
                  <a:srgbClr val="FFFFFF">
                    <a:alpha val="100000"/>
                  </a:srgbClr>
                </a:solidFill>
                <a:latin typeface="Microsoft Yahei"/>
                <a:ea typeface="Microsoft Yahei"/>
                <a:cs typeface="Microsoft Yahei"/>
              </a:rPr>
              <a:t>02</a:t>
            </a:r>
          </a:p>
        </p:txBody>
      </p:sp>
      <p:sp>
        <p:nvSpPr>
          <p:cNvPr id="43" name="TextBox 43"/>
          <p:cNvSpPr txBox="1"/>
          <p:nvPr/>
        </p:nvSpPr>
        <p:spPr>
          <a:xfrm>
            <a:off x="3240353" y="4886894"/>
            <a:ext cx="907027"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a:solidFill>
                  <a:srgbClr val="FFFFFF">
                    <a:alpha val="100000"/>
                  </a:srgbClr>
                </a:solidFill>
                <a:latin typeface="Microsoft Yahei"/>
                <a:ea typeface="Microsoft Yahei"/>
                <a:cs typeface="Microsoft Yahei"/>
              </a:rPr>
              <a:t>04</a:t>
            </a:r>
          </a:p>
        </p:txBody>
      </p:sp>
      <p:sp>
        <p:nvSpPr>
          <p:cNvPr id="44" name="TextBox 44"/>
          <p:cNvSpPr txBox="1"/>
          <p:nvPr/>
        </p:nvSpPr>
        <p:spPr>
          <a:xfrm>
            <a:off x="8077553" y="4886894"/>
            <a:ext cx="907027"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a:solidFill>
                  <a:srgbClr val="FFFFFF">
                    <a:alpha val="100000"/>
                  </a:srgbClr>
                </a:solidFill>
                <a:latin typeface="Microsoft Yahei"/>
                <a:ea typeface="Microsoft Yahei"/>
                <a:cs typeface="Microsoft Yahei"/>
              </a:rPr>
              <a:t>05</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241" r="32241"/>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新生儿其他常见疾病与药物</a:t>
              </a:r>
            </a:p>
          </p:txBody>
        </p:sp>
      </p:grpSp>
      <p:sp>
        <p:nvSpPr>
          <p:cNvPr id="31" name="AutoShape 31"/>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相关药物：针对不同疾病选择相应的药物治疗，如局部抗感染药物、抗炎药、抗真菌药等。</a:t>
            </a:r>
            <a:endParaRPr lang="en-US" sz="1100"/>
          </a:p>
        </p:txBody>
      </p:sp>
      <p:sp>
        <p:nvSpPr>
          <p:cNvPr id="32" name="AutoShape 32"/>
          <p:cNvSpPr/>
          <p:nvPr/>
        </p:nvSpPr>
        <p:spPr>
          <a:xfrm>
            <a:off x="8406414" y="2594489"/>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新生儿其他常见疾病包括新生儿脐炎、鹅口疮、新生儿脓疱疮等。</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新生儿药物的剂型与给药方式</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https://d.book118.com/556133134042010052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000000"/>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59</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2024-09-18T11:47:15.943</cp:lastPrinted>
  <dcterms:created xsi:type="dcterms:W3CDTF">2024-09-18T03:47:15Z</dcterms:created>
  <dcterms:modified xsi:type="dcterms:W3CDTF">2024-09-18T03:47:18Z</dcterms:modified>
</cp:coreProperties>
</file>