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vml" ContentType="application/vnd.openxmlformats-officedocument.vmlDrawing"/>
  <Default Extension="doc" ContentType="application/msword"/>
  <Default Extension="emf" ContentType="image/x-emf"/>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5"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drawings/_rels/vmlDrawing1.vml.rels>&#65279;<?xml version="1.0" encoding="utf-8" standalone="yes"?><Relationships xmlns="http://schemas.openxmlformats.org/package/2006/relationships"><Relationship Id="rId1" Type="http://schemas.openxmlformats.org/officeDocument/2006/relationships/image" Target="../media/image3.emf" /></Relationships>
</file>

<file path=ppt/drawings/_rels/vmlDrawing2.vml.rels>&#65279;<?xml version="1.0" encoding="utf-8" standalone="yes"?><Relationships xmlns="http://schemas.openxmlformats.org/package/2006/relationships"><Relationship Id="rId1" Type="http://schemas.openxmlformats.org/officeDocument/2006/relationships/image" Target="../media/image4.emf" /></Relationships>
</file>

<file path=ppt/drawings/_rels/vmlDrawing3.vml.rels>&#65279;<?xml version="1.0" encoding="utf-8" standalone="yes"?><Relationships xmlns="http://schemas.openxmlformats.org/package/2006/relationships"><Relationship Id="rId1" Type="http://schemas.openxmlformats.org/officeDocument/2006/relationships/image" Target="../media/image5.emf" /></Relationships>
</file>

<file path=ppt/drawings/_rels/vmlDrawing4.vml.rels>&#65279;<?xml version="1.0" encoding="utf-8" standalone="yes"?><Relationships xmlns="http://schemas.openxmlformats.org/package/2006/relationships"><Relationship Id="rId1" Type="http://schemas.openxmlformats.org/officeDocument/2006/relationships/image" Target="../media/image6.emf" /></Relationships>
</file>

<file path=ppt/drawings/_rels/vmlDrawing5.vml.rels>&#65279;<?xml version="1.0" encoding="utf-8" standalone="yes"?><Relationships xmlns="http://schemas.openxmlformats.org/package/2006/relationships"><Relationship Id="rId1" Type="http://schemas.openxmlformats.org/officeDocument/2006/relationships/image" Target="../media/image7.emf" /></Relationships>
</file>

<file path=ppt/drawings/_rels/vmlDrawing6.vml.rels>&#65279;<?xml version="1.0" encoding="utf-8" standalone="yes"?><Relationships xmlns="http://schemas.openxmlformats.org/package/2006/relationships"><Relationship Id="rId1" Type="http://schemas.openxmlformats.org/officeDocument/2006/relationships/image" Target="../media/image8.emf" /></Relationships>
</file>

<file path=ppt/drawings/_rels/vmlDrawing7.vml.rels>&#65279;<?xml version="1.0" encoding="utf-8" standalone="yes"?><Relationships xmlns="http://schemas.openxmlformats.org/package/2006/relationships"><Relationship Id="rId1" Type="http://schemas.openxmlformats.org/officeDocument/2006/relationships/image" Target="../media/image10.emf" /></Relationships>
</file>

<file path=ppt/drawings/_rels/vmlDrawing8.vml.rels>&#65279;<?xml version="1.0" encoding="utf-8" standalone="yes"?><Relationships xmlns="http://schemas.openxmlformats.org/package/2006/relationships"><Relationship Id="rId1" Type="http://schemas.openxmlformats.org/officeDocument/2006/relationships/image" Target="../media/image12.emf" /><Relationship Id="rId2" Type="http://schemas.openxmlformats.org/officeDocument/2006/relationships/image" Target="../media/image13.emf"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hyperlink" Target="http://39.104.72.189/" TargetMode="External"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hyperlink" Target="http://39.104.72.189/" TargetMode="External" /><Relationship Id="rId2" Type="http://schemas.openxmlformats.org/officeDocument/2006/relationships/slide" Target="../slides/slide3.xml" TargetMode="Internal" /><Relationship Id="rId3"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E5CC67A-69E7-4848-8A20-91E52C8B276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BBC514B-B520-43AE-959A-5B7672C60FA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97D70A7-5A71-43D7-88A2-C6BEDEDA02B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3669485-5EC0-4EBD-B63F-35EFFE81639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E22D2E6-7699-45DC-8F74-B472BFFE513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AE615BD-FDB0-409B-B5D8-5522D3D16B2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E4D6D30-3736-4DF6-B92A-63608EC41BE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288D1D9-D168-4049-AC80-E047770BFD7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3FF5E07-439D-4A1C-BA42-D7220A13011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08532DE-271B-4E5C-B6DD-20F4430D8C3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F400A4D-67E3-4C95-9C9C-DA392C8DD1B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1_标题幻灯片">
    <p:bg>
      <p:bgPr>
        <a:solidFill>
          <a:srgbClr val="F0F8FF"/>
        </a:solidFill>
      </p:bgPr>
    </p:bg>
    <p:spTree>
      <p:nvGrpSpPr>
        <p:cNvPr id="1" name=""/>
        <p:cNvGrpSpPr/>
        <p:nvPr/>
      </p:nvGrpSpPr>
      <p:grpSpPr>
        <a:xfrm>
          <a:off x="0" y="0"/>
          <a:ext cx="0" cy="0"/>
        </a:xfrm>
      </p:grpSpPr>
      <p:sp>
        <p:nvSpPr>
          <p:cNvPr id="2" name="标题 1"/>
          <p:cNvSpPr>
            <a:spLocks noGrp="1"/>
          </p:cNvSpPr>
          <p:nvPr>
            <p:ph type="ctrTitle" hasCustomPrompt="1"/>
          </p:nvPr>
        </p:nvSpPr>
        <p:spPr>
          <a:xfrm>
            <a:off x="2807854" y="317359"/>
            <a:ext cx="9144000" cy="761855"/>
          </a:xfrm>
        </p:spPr>
        <p:txBody>
          <a:bodyPr anchor="b">
            <a:normAutofit/>
          </a:bodyPr>
          <a:lstStyle>
            <a:lvl1pPr algn="ctr">
              <a:defRPr sz="3200" b="1"/>
            </a:lvl1pPr>
          </a:lstStyle>
          <a:p>
            <a:r>
              <a:rPr lang="zh-CN" altLang="en-US" smtClean="0"/>
              <a:t>章标题</a:t>
            </a:r>
            <a:endParaRPr lang="zh-CN" altLang="en-US"/>
          </a:p>
        </p:txBody>
      </p:sp>
      <p:sp>
        <p:nvSpPr>
          <p:cNvPr id="3" name="副标题 2"/>
          <p:cNvSpPr>
            <a:spLocks noGrp="1"/>
          </p:cNvSpPr>
          <p:nvPr>
            <p:ph type="subTitle" idx="1" hasCustomPrompt="1"/>
          </p:nvPr>
        </p:nvSpPr>
        <p:spPr>
          <a:xfrm>
            <a:off x="2807854" y="1147313"/>
            <a:ext cx="9144000" cy="5322498"/>
          </a:xfrm>
        </p:spPr>
        <p:txBody>
          <a:bodyPr/>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smtClean="0"/>
              <a:t>各节标题（含超级链接）</a:t>
            </a:r>
            <a:endParaRPr lang="zh-CN" altLang="en-US"/>
          </a:p>
        </p:txBody>
      </p:sp>
      <p:grpSp>
        <p:nvGrpSpPr>
          <p:cNvPr id="4" name="组合 3"/>
          <p:cNvGrpSpPr/>
          <p:nvPr userDrawn="1"/>
        </p:nvGrpSpPr>
        <p:grpSpPr>
          <a:xfrm>
            <a:off x="114982" y="1908692"/>
            <a:ext cx="3026493" cy="2905010"/>
            <a:chOff x="71850" y="1261711"/>
            <a:chExt cx="3026493" cy="2905010"/>
          </a:xfrm>
        </p:grpSpPr>
        <p:grpSp>
          <p:nvGrpSpPr>
            <p:cNvPr id="7" name="Group 1"/>
            <p:cNvGrpSpPr/>
            <p:nvPr userDrawn="1"/>
          </p:nvGrpSpPr>
          <p:grpSpPr>
            <a:xfrm>
              <a:off x="129104" y="1261711"/>
              <a:ext cx="2969239" cy="2905010"/>
              <a:chOff x="-949635" y="0"/>
              <a:chExt cx="7009631" cy="6858000"/>
            </a:xfrm>
          </p:grpSpPr>
          <p:sp>
            <p:nvSpPr>
              <p:cNvPr id="8" name="Diamond 3"/>
              <p:cNvSpPr/>
              <p:nvPr/>
            </p:nvSpPr>
            <p:spPr bwMode="auto">
              <a:xfrm>
                <a:off x="-949635" y="0"/>
                <a:ext cx="7009631" cy="6858000"/>
              </a:xfrm>
              <a:prstGeom prst="diamond">
                <a:avLst/>
              </a:prstGeom>
              <a:solidFill>
                <a:schemeClr val="tx2">
                  <a:lumMod val="20000"/>
                  <a:lumOff val="80000"/>
                  <a:alpha val="35000"/>
                </a:schemeClr>
              </a:solidFill>
              <a:ln w="19050">
                <a:noFill/>
                <a:round/>
              </a:ln>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a:p>
            </p:txBody>
          </p:sp>
          <p:sp>
            <p:nvSpPr>
              <p:cNvPr id="9" name="Diamond 4"/>
              <p:cNvSpPr/>
              <p:nvPr/>
            </p:nvSpPr>
            <p:spPr bwMode="auto">
              <a:xfrm>
                <a:off x="-176517" y="653134"/>
                <a:ext cx="5647878" cy="5525706"/>
              </a:xfrm>
              <a:prstGeom prst="diamond">
                <a:avLst/>
              </a:prstGeom>
              <a:solidFill>
                <a:schemeClr val="tx2">
                  <a:lumMod val="20000"/>
                  <a:lumOff val="80000"/>
                </a:schemeClr>
              </a:solidFill>
              <a:ln w="19050">
                <a:noFill/>
                <a:round/>
              </a:ln>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a:p>
            </p:txBody>
          </p:sp>
        </p:grpSp>
        <p:grpSp>
          <p:nvGrpSpPr>
            <p:cNvPr id="10" name="Group 2"/>
            <p:cNvGrpSpPr/>
            <p:nvPr userDrawn="1"/>
          </p:nvGrpSpPr>
          <p:grpSpPr>
            <a:xfrm>
              <a:off x="71850" y="1824845"/>
              <a:ext cx="1778742" cy="1778742"/>
              <a:chOff x="990600" y="2044717"/>
              <a:chExt cx="2768566" cy="2768566"/>
            </a:xfrm>
          </p:grpSpPr>
          <p:sp>
            <p:nvSpPr>
              <p:cNvPr id="11" name="Diamond 5"/>
              <p:cNvSpPr/>
              <p:nvPr/>
            </p:nvSpPr>
            <p:spPr bwMode="auto">
              <a:xfrm>
                <a:off x="990600" y="2044717"/>
                <a:ext cx="2768566" cy="2768566"/>
              </a:xfrm>
              <a:prstGeom prst="diamond">
                <a:avLst/>
              </a:prstGeom>
              <a:solidFill>
                <a:schemeClr val="accent1"/>
              </a:solidFill>
              <a:ln w="50800">
                <a:noFill/>
                <a:round/>
              </a:ln>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a:p>
            </p:txBody>
          </p:sp>
          <p:grpSp>
            <p:nvGrpSpPr>
              <p:cNvPr id="12" name="Group 9"/>
              <p:cNvGrpSpPr/>
              <p:nvPr/>
            </p:nvGrpSpPr>
            <p:grpSpPr>
              <a:xfrm>
                <a:off x="1429100" y="2771847"/>
                <a:ext cx="1800200" cy="992584"/>
                <a:chOff x="2345143" y="2365645"/>
                <a:chExt cx="1800200" cy="992584"/>
              </a:xfrm>
            </p:grpSpPr>
            <p:sp>
              <p:nvSpPr>
                <p:cNvPr id="13" name="TextBox 7"/>
                <p:cNvSpPr txBox="1"/>
                <p:nvPr/>
              </p:nvSpPr>
              <p:spPr>
                <a:xfrm>
                  <a:off x="2345143" y="2365645"/>
                  <a:ext cx="1800200" cy="677107"/>
                </a:xfrm>
                <a:prstGeom prst="rect">
                  <a:avLst/>
                </a:prstGeom>
                <a:noFill/>
              </p:spPr>
              <p:txBody>
                <a:bodyPr wrap="square" lIns="0" tIns="0" rIns="0" bIns="0">
                  <a:normAutofit fontScale="775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4400">
                      <a:solidFill>
                        <a:schemeClr val="bg1"/>
                      </a:solidFill>
                    </a:rPr>
                    <a:t>目录</a:t>
                  </a:r>
                </a:p>
              </p:txBody>
            </p:sp>
            <p:sp>
              <p:nvSpPr>
                <p:cNvPr id="14" name="TextBox 8"/>
                <p:cNvSpPr txBox="1"/>
                <p:nvPr/>
              </p:nvSpPr>
              <p:spPr>
                <a:xfrm>
                  <a:off x="2345143" y="3142785"/>
                  <a:ext cx="1800200" cy="215444"/>
                </a:xfrm>
                <a:prstGeom prst="rect">
                  <a:avLst/>
                </a:prstGeom>
                <a:noFill/>
              </p:spPr>
              <p:txBody>
                <a:bodyPr wrap="square" lIns="0" tIns="0" rIns="0" bIns="0">
                  <a:normAutofit fontScale="775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400">
                      <a:solidFill>
                        <a:schemeClr val="bg1"/>
                      </a:solidFill>
                    </a:rPr>
                    <a:t>CONTENTS</a:t>
                  </a:r>
                </a:p>
              </p:txBody>
            </p:sp>
          </p:grpSp>
        </p:grpSp>
      </p:grpSp>
      <p:sp>
        <p:nvSpPr>
          <p:cNvPr id="16" name="动作按钮: 后退或前一项 15">
            <a:hlinkClick action="ppaction://hlinkshowjump?jump=previousslide" highlightClick="1"/>
          </p:cNvPr>
          <p:cNvSpPr/>
          <p:nvPr userDrawn="1"/>
        </p:nvSpPr>
        <p:spPr>
          <a:xfrm>
            <a:off x="10990894" y="6513077"/>
            <a:ext cx="279400" cy="304800"/>
          </a:xfrm>
          <a:prstGeom prst="actionButtonBackPrevious">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1" fontAlgn="auto" hangingPunct="1">
              <a:spcBef>
                <a:spcPct val="0"/>
              </a:spcBef>
              <a:spcAft>
                <a:spcPct val="0"/>
              </a:spcAft>
              <a:defRPr/>
            </a:pPr>
            <a:endParaRPr lang="zh-CN" altLang="en-US"/>
          </a:p>
        </p:txBody>
      </p:sp>
      <p:sp>
        <p:nvSpPr>
          <p:cNvPr id="17" name="动作按钮: 前进或下一项 16">
            <a:hlinkClick action="ppaction://hlinkshowjump?jump=nextslide" highlightClick="1"/>
          </p:cNvPr>
          <p:cNvSpPr/>
          <p:nvPr userDrawn="1"/>
        </p:nvSpPr>
        <p:spPr>
          <a:xfrm>
            <a:off x="11354432" y="6525777"/>
            <a:ext cx="269875" cy="279400"/>
          </a:xfrm>
          <a:prstGeom prst="actionButtonForwardNex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1" fontAlgn="auto" hangingPunct="1">
              <a:spcBef>
                <a:spcPct val="0"/>
              </a:spcBef>
              <a:spcAft>
                <a:spcPct val="0"/>
              </a:spcAft>
              <a:defRPr/>
            </a:pPr>
            <a:endParaRPr lang="zh-CN" altLang="en-US"/>
          </a:p>
        </p:txBody>
      </p:sp>
      <p:sp>
        <p:nvSpPr>
          <p:cNvPr id="18" name="动作按钮: 结束 17">
            <a:hlinkClick action="ppaction://hlinkshowjump?jump=endshow" highlightClick="1"/>
          </p:cNvPr>
          <p:cNvSpPr/>
          <p:nvPr userDrawn="1"/>
        </p:nvSpPr>
        <p:spPr>
          <a:xfrm>
            <a:off x="11708444" y="6514665"/>
            <a:ext cx="254000" cy="301625"/>
          </a:xfrm>
          <a:prstGeom prst="actionButtonEnd">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1" fontAlgn="auto" hangingPunct="1">
              <a:spcBef>
                <a:spcPct val="0"/>
              </a:spcBef>
              <a:spcAft>
                <a:spcPct val="0"/>
              </a:spcAft>
              <a:defRPr/>
            </a:pPr>
            <a:endParaRPr lang="zh-CN" altLang="en-US"/>
          </a:p>
        </p:txBody>
      </p:sp>
      <p:cxnSp>
        <p:nvCxnSpPr>
          <p:cNvPr id="19" name="直接连接符 18"/>
          <p:cNvCxnSpPr/>
          <p:nvPr userDrawn="1"/>
        </p:nvCxnSpPr>
        <p:spPr>
          <a:xfrm>
            <a:off x="2807854" y="1105093"/>
            <a:ext cx="9154590" cy="0"/>
          </a:xfrm>
          <a:prstGeom prst="line">
            <a:avLst/>
          </a:prstGeom>
          <a:ln w="28575">
            <a:solidFill>
              <a:srgbClr val="00B050"/>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标题和内容">
    <p:bg>
      <p:bgPr>
        <a:solidFill>
          <a:srgbClr val="F0F8FF"/>
        </a:solidFill>
      </p:bgPr>
    </p:bg>
    <p:spTree>
      <p:nvGrpSpPr>
        <p:cNvPr id="1" name=""/>
        <p:cNvGrpSpPr/>
        <p:nvPr/>
      </p:nvGrpSpPr>
      <p:grpSpPr>
        <a:xfrm>
          <a:off x="0" y="0"/>
          <a:ext cx="0" cy="0"/>
        </a:xfrm>
      </p:grpSpPr>
      <p:grpSp>
        <p:nvGrpSpPr>
          <p:cNvPr id="7" name="Group 1"/>
          <p:cNvGrpSpPr/>
          <p:nvPr userDrawn="1"/>
        </p:nvGrpSpPr>
        <p:grpSpPr>
          <a:xfrm>
            <a:off x="821831" y="1261711"/>
            <a:ext cx="2969239" cy="2905010"/>
            <a:chOff x="-949635" y="0"/>
            <a:chExt cx="7009631" cy="6858000"/>
          </a:xfrm>
        </p:grpSpPr>
        <p:sp>
          <p:nvSpPr>
            <p:cNvPr id="8" name="Diamond 3"/>
            <p:cNvSpPr/>
            <p:nvPr/>
          </p:nvSpPr>
          <p:spPr bwMode="auto">
            <a:xfrm>
              <a:off x="-949635" y="0"/>
              <a:ext cx="7009631" cy="6858000"/>
            </a:xfrm>
            <a:prstGeom prst="diamond">
              <a:avLst/>
            </a:prstGeom>
            <a:solidFill>
              <a:schemeClr val="tx2">
                <a:lumMod val="20000"/>
                <a:lumOff val="80000"/>
                <a:alpha val="35000"/>
              </a:schemeClr>
            </a:solidFill>
            <a:ln w="19050">
              <a:noFill/>
              <a:round/>
            </a:ln>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a:p>
          </p:txBody>
        </p:sp>
        <p:sp>
          <p:nvSpPr>
            <p:cNvPr id="9" name="Diamond 4"/>
            <p:cNvSpPr/>
            <p:nvPr/>
          </p:nvSpPr>
          <p:spPr bwMode="auto">
            <a:xfrm>
              <a:off x="-176517" y="653134"/>
              <a:ext cx="5647878" cy="5525706"/>
            </a:xfrm>
            <a:prstGeom prst="diamond">
              <a:avLst/>
            </a:prstGeom>
            <a:solidFill>
              <a:schemeClr val="tx2">
                <a:lumMod val="20000"/>
                <a:lumOff val="80000"/>
              </a:schemeClr>
            </a:solidFill>
            <a:ln w="19050">
              <a:noFill/>
              <a:round/>
            </a:ln>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a:p>
          </p:txBody>
        </p:sp>
      </p:grpSp>
      <p:grpSp>
        <p:nvGrpSpPr>
          <p:cNvPr id="10" name="Group 2"/>
          <p:cNvGrpSpPr/>
          <p:nvPr userDrawn="1"/>
        </p:nvGrpSpPr>
        <p:grpSpPr>
          <a:xfrm>
            <a:off x="764577" y="1824845"/>
            <a:ext cx="1778742" cy="1778742"/>
            <a:chOff x="990600" y="2044717"/>
            <a:chExt cx="2768566" cy="2768566"/>
          </a:xfrm>
        </p:grpSpPr>
        <p:sp>
          <p:nvSpPr>
            <p:cNvPr id="11" name="Diamond 5"/>
            <p:cNvSpPr/>
            <p:nvPr/>
          </p:nvSpPr>
          <p:spPr bwMode="auto">
            <a:xfrm>
              <a:off x="990600" y="2044717"/>
              <a:ext cx="2768566" cy="2768566"/>
            </a:xfrm>
            <a:prstGeom prst="diamond">
              <a:avLst/>
            </a:prstGeom>
            <a:solidFill>
              <a:schemeClr val="accent1"/>
            </a:solidFill>
            <a:ln w="50800">
              <a:noFill/>
              <a:round/>
            </a:ln>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a:p>
          </p:txBody>
        </p:sp>
        <p:grpSp>
          <p:nvGrpSpPr>
            <p:cNvPr id="12" name="Group 9"/>
            <p:cNvGrpSpPr/>
            <p:nvPr/>
          </p:nvGrpSpPr>
          <p:grpSpPr>
            <a:xfrm>
              <a:off x="1429100" y="2771847"/>
              <a:ext cx="1800200" cy="992584"/>
              <a:chOff x="2345143" y="2365645"/>
              <a:chExt cx="1800200" cy="992584"/>
            </a:xfrm>
          </p:grpSpPr>
          <p:sp>
            <p:nvSpPr>
              <p:cNvPr id="13" name="TextBox 7"/>
              <p:cNvSpPr txBox="1"/>
              <p:nvPr/>
            </p:nvSpPr>
            <p:spPr>
              <a:xfrm>
                <a:off x="2345143" y="2365645"/>
                <a:ext cx="1800200" cy="677107"/>
              </a:xfrm>
              <a:prstGeom prst="rect">
                <a:avLst/>
              </a:prstGeom>
              <a:noFill/>
            </p:spPr>
            <p:txBody>
              <a:bodyPr wrap="square" lIns="0" tIns="0" rIns="0" bIns="0">
                <a:normAutofit fontScale="775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4400">
                    <a:solidFill>
                      <a:schemeClr val="bg1"/>
                    </a:solidFill>
                  </a:rPr>
                  <a:t>目录</a:t>
                </a:r>
              </a:p>
            </p:txBody>
          </p:sp>
          <p:sp>
            <p:nvSpPr>
              <p:cNvPr id="14" name="TextBox 8"/>
              <p:cNvSpPr txBox="1"/>
              <p:nvPr/>
            </p:nvSpPr>
            <p:spPr>
              <a:xfrm>
                <a:off x="2345143" y="3142785"/>
                <a:ext cx="1800200" cy="215444"/>
              </a:xfrm>
              <a:prstGeom prst="rect">
                <a:avLst/>
              </a:prstGeom>
              <a:noFill/>
            </p:spPr>
            <p:txBody>
              <a:bodyPr wrap="square" lIns="0" tIns="0" rIns="0" bIns="0">
                <a:normAutofit fontScale="775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400">
                    <a:solidFill>
                      <a:schemeClr val="bg1"/>
                    </a:solidFill>
                  </a:rPr>
                  <a:t>CONTENTS</a:t>
                </a:r>
              </a:p>
            </p:txBody>
          </p:sp>
        </p:grpSp>
      </p:grpSp>
      <p:sp>
        <p:nvSpPr>
          <p:cNvPr id="15" name="Diamond 11"/>
          <p:cNvSpPr/>
          <p:nvPr userDrawn="1"/>
        </p:nvSpPr>
        <p:spPr bwMode="auto">
          <a:xfrm>
            <a:off x="1879174" y="951570"/>
            <a:ext cx="739798" cy="739797"/>
          </a:xfrm>
          <a:prstGeom prst="diamond">
            <a:avLst/>
          </a:prstGeom>
          <a:solidFill>
            <a:schemeClr val="accent2"/>
          </a:solidFill>
          <a:ln w="19050">
            <a:noFill/>
            <a:round/>
          </a:ln>
        </p:spPr>
        <p:txBody>
          <a:bodyPr vert="horz" wrap="none" lIns="91440" tIns="45720" rIns="91440" bIns="45720" anchor="ctr" anchorCtr="1" compatLnSpc="1">
            <a:normAutofit fontScale="925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2400" b="1">
                <a:solidFill>
                  <a:schemeClr val="bg1"/>
                </a:solidFill>
                <a:latin typeface="Impact" panose="020b0806030902050204" pitchFamily="34" charset="0"/>
              </a:rPr>
              <a:t>01</a:t>
            </a:r>
          </a:p>
        </p:txBody>
      </p:sp>
      <p:sp>
        <p:nvSpPr>
          <p:cNvPr id="16" name="Diamond 12"/>
          <p:cNvSpPr/>
          <p:nvPr userDrawn="1"/>
        </p:nvSpPr>
        <p:spPr bwMode="auto">
          <a:xfrm>
            <a:off x="2707062" y="1762528"/>
            <a:ext cx="739798" cy="739797"/>
          </a:xfrm>
          <a:prstGeom prst="diamond">
            <a:avLst/>
          </a:prstGeom>
          <a:solidFill>
            <a:schemeClr val="accent3"/>
          </a:solidFill>
          <a:ln w="19050">
            <a:noFill/>
            <a:round/>
          </a:ln>
        </p:spPr>
        <p:txBody>
          <a:bodyPr vert="horz" wrap="none" lIns="91440" tIns="45720" rIns="91440" bIns="45720" anchor="ctr" anchorCtr="1" compatLnSpc="1">
            <a:normAutofit fontScale="925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2400" b="1">
                <a:solidFill>
                  <a:schemeClr val="bg1"/>
                </a:solidFill>
                <a:latin typeface="Impact" panose="020b0806030902050204" pitchFamily="34" charset="0"/>
              </a:rPr>
              <a:t>02</a:t>
            </a:r>
          </a:p>
        </p:txBody>
      </p:sp>
      <p:sp>
        <p:nvSpPr>
          <p:cNvPr id="17" name="Diamond 13"/>
          <p:cNvSpPr/>
          <p:nvPr userDrawn="1"/>
        </p:nvSpPr>
        <p:spPr bwMode="auto">
          <a:xfrm>
            <a:off x="2707062" y="2907540"/>
            <a:ext cx="739798" cy="739797"/>
          </a:xfrm>
          <a:prstGeom prst="diamond">
            <a:avLst/>
          </a:prstGeom>
          <a:solidFill>
            <a:schemeClr val="accent4"/>
          </a:solidFill>
          <a:ln w="19050">
            <a:noFill/>
            <a:round/>
          </a:ln>
        </p:spPr>
        <p:txBody>
          <a:bodyPr vert="horz" wrap="none" lIns="91440" tIns="45720" rIns="91440" bIns="45720" anchor="ctr" anchorCtr="1" compatLnSpc="1">
            <a:normAutofit fontScale="925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2400" b="1">
                <a:solidFill>
                  <a:schemeClr val="bg1"/>
                </a:solidFill>
                <a:latin typeface="Impact" panose="020b0806030902050204" pitchFamily="34" charset="0"/>
              </a:rPr>
              <a:t>03</a:t>
            </a:r>
          </a:p>
        </p:txBody>
      </p:sp>
      <p:sp>
        <p:nvSpPr>
          <p:cNvPr id="18" name="Diamond 14"/>
          <p:cNvSpPr/>
          <p:nvPr userDrawn="1"/>
        </p:nvSpPr>
        <p:spPr bwMode="auto">
          <a:xfrm>
            <a:off x="1879174" y="3768327"/>
            <a:ext cx="739798" cy="739797"/>
          </a:xfrm>
          <a:prstGeom prst="diamond">
            <a:avLst/>
          </a:prstGeom>
          <a:solidFill>
            <a:schemeClr val="accent5"/>
          </a:solidFill>
          <a:ln w="19050">
            <a:noFill/>
            <a:round/>
          </a:ln>
        </p:spPr>
        <p:txBody>
          <a:bodyPr vert="horz" wrap="none" lIns="91440" tIns="45720" rIns="91440" bIns="45720" anchor="ctr" anchorCtr="1" compatLnSpc="1">
            <a:normAutofit fontScale="925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2400" b="1">
                <a:solidFill>
                  <a:schemeClr val="bg1"/>
                </a:solidFill>
                <a:latin typeface="Impact" panose="020b0806030902050204" pitchFamily="34" charset="0"/>
              </a:rPr>
              <a:t>04</a:t>
            </a:r>
          </a:p>
        </p:txBody>
      </p:sp>
      <p:grpSp>
        <p:nvGrpSpPr>
          <p:cNvPr id="19" name="Group 21"/>
          <p:cNvGrpSpPr/>
          <p:nvPr userDrawn="1"/>
        </p:nvGrpSpPr>
        <p:grpSpPr>
          <a:xfrm>
            <a:off x="2618972" y="1135204"/>
            <a:ext cx="2545865" cy="361864"/>
            <a:chOff x="3943834" y="704409"/>
            <a:chExt cx="3962574" cy="563232"/>
          </a:xfrm>
        </p:grpSpPr>
        <p:sp>
          <p:nvSpPr>
            <p:cNvPr id="20" name="TextBox 19"/>
            <p:cNvSpPr txBox="1"/>
            <p:nvPr/>
          </p:nvSpPr>
          <p:spPr>
            <a:xfrm>
              <a:off x="3943834" y="704409"/>
              <a:ext cx="3962574" cy="242864"/>
            </a:xfrm>
            <a:prstGeom prst="rect">
              <a:avLst/>
            </a:prstGeom>
            <a:noFill/>
          </p:spPr>
          <p:txBody>
            <a:bodyPr wrap="none" lIns="360000" tIns="0" rIns="0" bIns="0" anchor="b" anchorCtr="0">
              <a:normAutofit fontScale="775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600" b="1">
                  <a:solidFill>
                    <a:schemeClr val="accent1">
                      <a:lumMod val="100000"/>
                    </a:schemeClr>
                  </a:solidFill>
                </a:rPr>
                <a:t>标题文本预设</a:t>
              </a:r>
            </a:p>
          </p:txBody>
        </p:sp>
        <p:sp>
          <p:nvSpPr>
            <p:cNvPr id="21" name="TextBox 20"/>
            <p:cNvSpPr txBox="1"/>
            <p:nvPr/>
          </p:nvSpPr>
          <p:spPr>
            <a:xfrm>
              <a:off x="3943834" y="947273"/>
              <a:ext cx="3962574" cy="320368"/>
            </a:xfrm>
            <a:prstGeom prst="rect">
              <a:avLst/>
            </a:prstGeom>
          </p:spPr>
          <p:txBody>
            <a:bodyPr vert="horz" wrap="square" lIns="360000" tIns="0" rIns="0" bIns="0" anchor="ctr" anchorCtr="0">
              <a:normAutofit fontScale="70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zh-CN" altLang="en-US" sz="1050">
                  <a:solidFill>
                    <a:schemeClr val="dk1">
                      <a:lumMod val="100000"/>
                    </a:schemeClr>
                  </a:solidFill>
                </a:rPr>
                <a:t>此部分内容作为文字排版占位显示 （建议使用主题字体）</a:t>
              </a:r>
            </a:p>
          </p:txBody>
        </p:sp>
      </p:grpSp>
      <p:grpSp>
        <p:nvGrpSpPr>
          <p:cNvPr id="22" name="Group 22"/>
          <p:cNvGrpSpPr/>
          <p:nvPr userDrawn="1"/>
        </p:nvGrpSpPr>
        <p:grpSpPr>
          <a:xfrm>
            <a:off x="3446860" y="1930146"/>
            <a:ext cx="2545865" cy="361864"/>
            <a:chOff x="3943834" y="704409"/>
            <a:chExt cx="3962574" cy="563232"/>
          </a:xfrm>
        </p:grpSpPr>
        <p:sp>
          <p:nvSpPr>
            <p:cNvPr id="23" name="TextBox 23"/>
            <p:cNvSpPr txBox="1"/>
            <p:nvPr/>
          </p:nvSpPr>
          <p:spPr>
            <a:xfrm>
              <a:off x="3943834" y="704409"/>
              <a:ext cx="3962574" cy="242864"/>
            </a:xfrm>
            <a:prstGeom prst="rect">
              <a:avLst/>
            </a:prstGeom>
            <a:noFill/>
          </p:spPr>
          <p:txBody>
            <a:bodyPr wrap="none" lIns="360000" tIns="0" rIns="0" bIns="0" anchor="b" anchorCtr="0">
              <a:normAutofit fontScale="775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600" b="1">
                  <a:solidFill>
                    <a:schemeClr val="accent2">
                      <a:lumMod val="100000"/>
                    </a:schemeClr>
                  </a:solidFill>
                </a:rPr>
                <a:t>标题文本预设</a:t>
              </a:r>
            </a:p>
          </p:txBody>
        </p:sp>
        <p:sp>
          <p:nvSpPr>
            <p:cNvPr id="24" name="TextBox 24"/>
            <p:cNvSpPr txBox="1"/>
            <p:nvPr/>
          </p:nvSpPr>
          <p:spPr>
            <a:xfrm>
              <a:off x="3943834" y="947273"/>
              <a:ext cx="3962574" cy="320368"/>
            </a:xfrm>
            <a:prstGeom prst="rect">
              <a:avLst/>
            </a:prstGeom>
          </p:spPr>
          <p:txBody>
            <a:bodyPr vert="horz" wrap="square" lIns="360000" tIns="0" rIns="0" bIns="0" anchor="ctr" anchorCtr="0">
              <a:normAutofit fontScale="70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zh-CN" altLang="en-US" sz="1050">
                  <a:solidFill>
                    <a:schemeClr val="dk1">
                      <a:lumMod val="100000"/>
                    </a:schemeClr>
                  </a:solidFill>
                </a:rPr>
                <a:t>此部分内容作为文字排版占位显示 （建议使用主题字体）</a:t>
              </a:r>
            </a:p>
          </p:txBody>
        </p:sp>
      </p:grpSp>
      <p:grpSp>
        <p:nvGrpSpPr>
          <p:cNvPr id="25" name="Group 25"/>
          <p:cNvGrpSpPr/>
          <p:nvPr userDrawn="1"/>
        </p:nvGrpSpPr>
        <p:grpSpPr>
          <a:xfrm>
            <a:off x="3446860" y="3148925"/>
            <a:ext cx="2545865" cy="361864"/>
            <a:chOff x="3943834" y="704409"/>
            <a:chExt cx="3962574" cy="563232"/>
          </a:xfrm>
        </p:grpSpPr>
        <p:sp>
          <p:nvSpPr>
            <p:cNvPr id="26" name="TextBox 26"/>
            <p:cNvSpPr txBox="1"/>
            <p:nvPr/>
          </p:nvSpPr>
          <p:spPr>
            <a:xfrm>
              <a:off x="3943834" y="704409"/>
              <a:ext cx="3962574" cy="242864"/>
            </a:xfrm>
            <a:prstGeom prst="rect">
              <a:avLst/>
            </a:prstGeom>
            <a:noFill/>
          </p:spPr>
          <p:txBody>
            <a:bodyPr wrap="none" lIns="360000" tIns="0" rIns="0" bIns="0" anchor="b" anchorCtr="0">
              <a:normAutofit fontScale="775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600" b="1">
                  <a:solidFill>
                    <a:schemeClr val="accent3">
                      <a:lumMod val="100000"/>
                    </a:schemeClr>
                  </a:solidFill>
                </a:rPr>
                <a:t>标题文本预设</a:t>
              </a:r>
            </a:p>
          </p:txBody>
        </p:sp>
        <p:sp>
          <p:nvSpPr>
            <p:cNvPr id="27" name="TextBox 27"/>
            <p:cNvSpPr txBox="1"/>
            <p:nvPr/>
          </p:nvSpPr>
          <p:spPr>
            <a:xfrm>
              <a:off x="3943834" y="947273"/>
              <a:ext cx="3962574" cy="320368"/>
            </a:xfrm>
            <a:prstGeom prst="rect">
              <a:avLst/>
            </a:prstGeom>
          </p:spPr>
          <p:txBody>
            <a:bodyPr vert="horz" wrap="square" lIns="360000" tIns="0" rIns="0" bIns="0" anchor="ctr" anchorCtr="0">
              <a:normAutofit fontScale="70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zh-CN" altLang="en-US" sz="1050">
                  <a:solidFill>
                    <a:schemeClr val="dk1">
                      <a:lumMod val="100000"/>
                    </a:schemeClr>
                  </a:solidFill>
                </a:rPr>
                <a:t>此部分内容作为文字排版占位显示 （建议使用主题字体）</a:t>
              </a:r>
            </a:p>
          </p:txBody>
        </p:sp>
      </p:grpSp>
      <p:grpSp>
        <p:nvGrpSpPr>
          <p:cNvPr id="28" name="Group 28"/>
          <p:cNvGrpSpPr/>
          <p:nvPr userDrawn="1"/>
        </p:nvGrpSpPr>
        <p:grpSpPr>
          <a:xfrm>
            <a:off x="2618972" y="4024449"/>
            <a:ext cx="2545865" cy="361864"/>
            <a:chOff x="3943834" y="704409"/>
            <a:chExt cx="3962574" cy="563232"/>
          </a:xfrm>
        </p:grpSpPr>
        <p:sp>
          <p:nvSpPr>
            <p:cNvPr id="29" name="TextBox 29"/>
            <p:cNvSpPr txBox="1"/>
            <p:nvPr/>
          </p:nvSpPr>
          <p:spPr>
            <a:xfrm>
              <a:off x="3943834" y="704409"/>
              <a:ext cx="3962574" cy="242864"/>
            </a:xfrm>
            <a:prstGeom prst="rect">
              <a:avLst/>
            </a:prstGeom>
            <a:noFill/>
          </p:spPr>
          <p:txBody>
            <a:bodyPr wrap="none" lIns="360000" tIns="0" rIns="0" bIns="0" anchor="b" anchorCtr="0">
              <a:normAutofit fontScale="775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600" b="1">
                  <a:solidFill>
                    <a:schemeClr val="accent4">
                      <a:lumMod val="100000"/>
                    </a:schemeClr>
                  </a:solidFill>
                </a:rPr>
                <a:t>标题文本预设</a:t>
              </a:r>
            </a:p>
          </p:txBody>
        </p:sp>
        <p:sp>
          <p:nvSpPr>
            <p:cNvPr id="30" name="TextBox 30"/>
            <p:cNvSpPr txBox="1"/>
            <p:nvPr/>
          </p:nvSpPr>
          <p:spPr>
            <a:xfrm>
              <a:off x="3943834" y="947273"/>
              <a:ext cx="3962574" cy="320368"/>
            </a:xfrm>
            <a:prstGeom prst="rect">
              <a:avLst/>
            </a:prstGeom>
          </p:spPr>
          <p:txBody>
            <a:bodyPr vert="horz" wrap="square" lIns="360000" tIns="0" rIns="0" bIns="0" anchor="ctr" anchorCtr="0">
              <a:normAutofit fontScale="70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zh-CN" altLang="en-US" sz="1050">
                  <a:solidFill>
                    <a:schemeClr val="dk1">
                      <a:lumMod val="100000"/>
                    </a:schemeClr>
                  </a:solidFill>
                </a:rPr>
                <a:t>此部分内容作为文字排版占位显示 （建议使用主题字体）</a:t>
              </a:r>
            </a:p>
          </p:txBody>
        </p:sp>
      </p:grpSp>
      <p:sp>
        <p:nvSpPr>
          <p:cNvPr id="32" name="动作按钮: 后退或前一项 31">
            <a:hlinkClick action="ppaction://hlinkshowjump?jump=previousslide" highlightClick="1"/>
          </p:cNvPr>
          <p:cNvSpPr/>
          <p:nvPr userDrawn="1"/>
        </p:nvSpPr>
        <p:spPr>
          <a:xfrm>
            <a:off x="11042650" y="6513077"/>
            <a:ext cx="279400" cy="304800"/>
          </a:xfrm>
          <a:prstGeom prst="actionButtonBackPrevious">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1" fontAlgn="auto" hangingPunct="1">
              <a:spcBef>
                <a:spcPct val="0"/>
              </a:spcBef>
              <a:spcAft>
                <a:spcPct val="0"/>
              </a:spcAft>
              <a:defRPr/>
            </a:pPr>
            <a:endParaRPr lang="zh-CN" altLang="en-US"/>
          </a:p>
        </p:txBody>
      </p:sp>
      <p:sp>
        <p:nvSpPr>
          <p:cNvPr id="33" name="动作按钮: 前进或下一项 32">
            <a:hlinkClick action="ppaction://hlinkshowjump?jump=nextslide" highlightClick="1"/>
          </p:cNvPr>
          <p:cNvSpPr/>
          <p:nvPr userDrawn="1"/>
        </p:nvSpPr>
        <p:spPr>
          <a:xfrm>
            <a:off x="11406188" y="6525777"/>
            <a:ext cx="269875" cy="279400"/>
          </a:xfrm>
          <a:prstGeom prst="actionButtonForwardNex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1" fontAlgn="auto" hangingPunct="1">
              <a:spcBef>
                <a:spcPct val="0"/>
              </a:spcBef>
              <a:spcAft>
                <a:spcPct val="0"/>
              </a:spcAft>
              <a:defRPr/>
            </a:pPr>
            <a:endParaRPr lang="zh-CN" altLang="en-US"/>
          </a:p>
        </p:txBody>
      </p:sp>
      <p:sp>
        <p:nvSpPr>
          <p:cNvPr id="34" name="动作按钮: 结束 33">
            <a:hlinkClick action="ppaction://hlinkshowjump?jump=endshow" highlightClick="1"/>
          </p:cNvPr>
          <p:cNvSpPr/>
          <p:nvPr userDrawn="1"/>
        </p:nvSpPr>
        <p:spPr>
          <a:xfrm>
            <a:off x="11760200" y="6514665"/>
            <a:ext cx="254000" cy="301625"/>
          </a:xfrm>
          <a:prstGeom prst="actionButtonEnd">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1" fontAlgn="auto" hangingPunct="1">
              <a:spcBef>
                <a:spcPct val="0"/>
              </a:spcBef>
              <a:spcAft>
                <a:spcPct val="0"/>
              </a:spcAft>
              <a:defRPr/>
            </a:pPr>
            <a:endParaRPr lang="zh-CN" altLang="en-US"/>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42" presetClass="entr" presetSubtype="0" dur="1000" fill="hold" nodeType="after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1000"/>
                                        <p:tgtEl>
                                          <p:spTgt spid="10"/>
                                        </p:tgtEl>
                                      </p:cBhvr>
                                    </p:animEffect>
                                    <p:anim calcmode="lin" valueType="num">
                                      <p:cBhvr>
                                        <p:cTn id="8" dur="1000" fill="hold"/>
                                        <p:tgtEl>
                                          <p:spTgt spid="10"/>
                                        </p:tgtEl>
                                        <p:attrNameLst>
                                          <p:attrName>ppt_x</p:attrName>
                                        </p:attrNameLst>
                                      </p:cBhvr>
                                      <p:tavLst>
                                        <p:tav tm="0">
                                          <p:val>
                                            <p:strVal val="#ppt_x"/>
                                          </p:val>
                                        </p:tav>
                                        <p:tav tm="100000">
                                          <p:val>
                                            <p:strVal val="#ppt_x"/>
                                          </p:val>
                                        </p:tav>
                                      </p:tavLst>
                                    </p:anim>
                                    <p:anim calcmode="lin" valueType="num">
                                      <p:cBhvr>
                                        <p:cTn id="9" dur="1000" fill="hold"/>
                                        <p:tgtEl>
                                          <p:spTgt spid="10"/>
                                        </p:tgtEl>
                                        <p:attrNameLst>
                                          <p:attrName>ppt_y</p:attrName>
                                        </p:attrNameLst>
                                      </p:cBhvr>
                                      <p:tavLst>
                                        <p:tav tm="0">
                                          <p:val>
                                            <p:strVal val="#ppt_y+.1"/>
                                          </p:val>
                                        </p:tav>
                                        <p:tav tm="100000">
                                          <p:val>
                                            <p:strVal val="#ppt_y"/>
                                          </p:val>
                                        </p:tav>
                                      </p:tavLst>
                                    </p:anim>
                                  </p:childTnLst>
                                </p:cTn>
                              </p:par>
                            </p:childTnLst>
                          </p:cTn>
                        </p:par>
                        <p:par>
                          <p:cTn id="10" fill="hold" nodeType="afterGroup">
                            <p:stCondLst>
                              <p:cond delay="1000"/>
                            </p:stCondLst>
                            <p:childTnLst>
                              <p:par>
                                <p:cTn id="11" presetID="14" presetClass="entr" presetSubtype="10" dur="500" fill="hold" nodeType="afterEffect">
                                  <p:stCondLst>
                                    <p:cond delay="1000"/>
                                  </p:stCondLst>
                                  <p:childTnLst>
                                    <p:set>
                                      <p:cBhvr>
                                        <p:cTn id="12" dur="1" fill="hold">
                                          <p:stCondLst>
                                            <p:cond delay="0"/>
                                          </p:stCondLst>
                                        </p:cTn>
                                        <p:tgtEl>
                                          <p:spTgt spid="7"/>
                                        </p:tgtEl>
                                        <p:attrNameLst>
                                          <p:attrName>style.visibility</p:attrName>
                                        </p:attrNameLst>
                                      </p:cBhvr>
                                      <p:to>
                                        <p:strVal val="visible"/>
                                      </p:to>
                                    </p:set>
                                    <p:animEffect transition="in" filter="randombar(horizontal)">
                                      <p:cBhvr>
                                        <p:cTn id="13" dur="500"/>
                                        <p:tgtEl>
                                          <p:spTgt spid="7"/>
                                        </p:tgtEl>
                                      </p:cBhvr>
                                    </p:animEffect>
                                  </p:childTnLst>
                                </p:cTn>
                              </p:par>
                            </p:childTnLst>
                          </p:cTn>
                        </p:par>
                        <p:par>
                          <p:cTn id="14" fill="hold" nodeType="afterGroup">
                            <p:stCondLst>
                              <p:cond delay="2500"/>
                            </p:stCondLst>
                            <p:childTnLst>
                              <p:par>
                                <p:cTn id="15" presetID="2" presetClass="entr" presetSubtype="8" dur="500" fill="hold" grpId="0" nodeType="afterEffect">
                                  <p:stCondLst>
                                    <p:cond delay="1500"/>
                                  </p:stCondLst>
                                  <p:childTnLst>
                                    <p:set>
                                      <p:cBhvr>
                                        <p:cTn id="16" dur="1" fill="hold">
                                          <p:stCondLst>
                                            <p:cond delay="0"/>
                                          </p:stCondLst>
                                        </p:cTn>
                                        <p:tgtEl>
                                          <p:spTgt spid="15"/>
                                        </p:tgtEl>
                                        <p:attrNameLst>
                                          <p:attrName>style.visibility</p:attrName>
                                        </p:attrNameLst>
                                      </p:cBhvr>
                                      <p:to>
                                        <p:strVal val="visible"/>
                                      </p:to>
                                    </p:set>
                                    <p:anim calcmode="lin" valueType="num">
                                      <p:cBhvr additive="base">
                                        <p:cTn id="17" dur="500" fill="hold"/>
                                        <p:tgtEl>
                                          <p:spTgt spid="15"/>
                                        </p:tgtEl>
                                        <p:attrNameLst>
                                          <p:attrName>ppt_x</p:attrName>
                                        </p:attrNameLst>
                                      </p:cBhvr>
                                      <p:tavLst>
                                        <p:tav tm="0">
                                          <p:val>
                                            <p:strVal val="0-#ppt_w/2"/>
                                          </p:val>
                                        </p:tav>
                                        <p:tav tm="100000">
                                          <p:val>
                                            <p:strVal val="#ppt_x"/>
                                          </p:val>
                                        </p:tav>
                                      </p:tavLst>
                                    </p:anim>
                                    <p:anim calcmode="lin" valueType="num">
                                      <p:cBhvr additive="base">
                                        <p:cTn id="18" dur="500" fill="hold"/>
                                        <p:tgtEl>
                                          <p:spTgt spid="15"/>
                                        </p:tgtEl>
                                        <p:attrNameLst>
                                          <p:attrName>ppt_y</p:attrName>
                                        </p:attrNameLst>
                                      </p:cBhvr>
                                      <p:tavLst>
                                        <p:tav tm="0">
                                          <p:val>
                                            <p:strVal val="#ppt_y"/>
                                          </p:val>
                                        </p:tav>
                                        <p:tav tm="100000">
                                          <p:val>
                                            <p:strVal val="#ppt_y"/>
                                          </p:val>
                                        </p:tav>
                                      </p:tavLst>
                                    </p:anim>
                                  </p:childTnLst>
                                </p:cTn>
                              </p:par>
                              <p:par>
                                <p:cTn id="19" presetID="2" presetClass="entr" presetSubtype="8" dur="500" fill="hold" grpId="1" nodeType="withEffect">
                                  <p:stCondLst>
                                    <p:cond delay="1500"/>
                                  </p:stCondLst>
                                  <p:childTnLst>
                                    <p:set>
                                      <p:cBhvr>
                                        <p:cTn id="20" dur="1" fill="hold">
                                          <p:stCondLst>
                                            <p:cond delay="0"/>
                                          </p:stCondLst>
                                        </p:cTn>
                                        <p:tgtEl>
                                          <p:spTgt spid="16"/>
                                        </p:tgtEl>
                                        <p:attrNameLst>
                                          <p:attrName>style.visibility</p:attrName>
                                        </p:attrNameLst>
                                      </p:cBhvr>
                                      <p:to>
                                        <p:strVal val="visible"/>
                                      </p:to>
                                    </p:set>
                                    <p:anim calcmode="lin" valueType="num">
                                      <p:cBhvr additive="base">
                                        <p:cTn id="21" dur="500" fill="hold"/>
                                        <p:tgtEl>
                                          <p:spTgt spid="16"/>
                                        </p:tgtEl>
                                        <p:attrNameLst>
                                          <p:attrName>ppt_x</p:attrName>
                                        </p:attrNameLst>
                                      </p:cBhvr>
                                      <p:tavLst>
                                        <p:tav tm="0">
                                          <p:val>
                                            <p:strVal val="0-#ppt_w/2"/>
                                          </p:val>
                                        </p:tav>
                                        <p:tav tm="100000">
                                          <p:val>
                                            <p:strVal val="#ppt_x"/>
                                          </p:val>
                                        </p:tav>
                                      </p:tavLst>
                                    </p:anim>
                                    <p:anim calcmode="lin" valueType="num">
                                      <p:cBhvr additive="base">
                                        <p:cTn id="22" dur="500" fill="hold"/>
                                        <p:tgtEl>
                                          <p:spTgt spid="16"/>
                                        </p:tgtEl>
                                        <p:attrNameLst>
                                          <p:attrName>ppt_y</p:attrName>
                                        </p:attrNameLst>
                                      </p:cBhvr>
                                      <p:tavLst>
                                        <p:tav tm="0">
                                          <p:val>
                                            <p:strVal val="#ppt_y"/>
                                          </p:val>
                                        </p:tav>
                                        <p:tav tm="100000">
                                          <p:val>
                                            <p:strVal val="#ppt_y"/>
                                          </p:val>
                                        </p:tav>
                                      </p:tavLst>
                                    </p:anim>
                                  </p:childTnLst>
                                </p:cTn>
                              </p:par>
                              <p:par>
                                <p:cTn id="23" presetID="2" presetClass="entr" presetSubtype="8" dur="500" fill="hold" grpId="2" nodeType="withEffect">
                                  <p:stCondLst>
                                    <p:cond delay="1500"/>
                                  </p:stCondLst>
                                  <p:childTnLst>
                                    <p:set>
                                      <p:cBhvr>
                                        <p:cTn id="24" dur="1" fill="hold">
                                          <p:stCondLst>
                                            <p:cond delay="0"/>
                                          </p:stCondLst>
                                        </p:cTn>
                                        <p:tgtEl>
                                          <p:spTgt spid="17"/>
                                        </p:tgtEl>
                                        <p:attrNameLst>
                                          <p:attrName>style.visibility</p:attrName>
                                        </p:attrNameLst>
                                      </p:cBhvr>
                                      <p:to>
                                        <p:strVal val="visible"/>
                                      </p:to>
                                    </p:set>
                                    <p:anim calcmode="lin" valueType="num">
                                      <p:cBhvr additive="base">
                                        <p:cTn id="25" dur="500" fill="hold"/>
                                        <p:tgtEl>
                                          <p:spTgt spid="17"/>
                                        </p:tgtEl>
                                        <p:attrNameLst>
                                          <p:attrName>ppt_x</p:attrName>
                                        </p:attrNameLst>
                                      </p:cBhvr>
                                      <p:tavLst>
                                        <p:tav tm="0">
                                          <p:val>
                                            <p:strVal val="0-#ppt_w/2"/>
                                          </p:val>
                                        </p:tav>
                                        <p:tav tm="100000">
                                          <p:val>
                                            <p:strVal val="#ppt_x"/>
                                          </p:val>
                                        </p:tav>
                                      </p:tavLst>
                                    </p:anim>
                                    <p:anim calcmode="lin" valueType="num">
                                      <p:cBhvr additive="base">
                                        <p:cTn id="26" dur="500" fill="hold"/>
                                        <p:tgtEl>
                                          <p:spTgt spid="17"/>
                                        </p:tgtEl>
                                        <p:attrNameLst>
                                          <p:attrName>ppt_y</p:attrName>
                                        </p:attrNameLst>
                                      </p:cBhvr>
                                      <p:tavLst>
                                        <p:tav tm="0">
                                          <p:val>
                                            <p:strVal val="#ppt_y"/>
                                          </p:val>
                                        </p:tav>
                                        <p:tav tm="100000">
                                          <p:val>
                                            <p:strVal val="#ppt_y"/>
                                          </p:val>
                                        </p:tav>
                                      </p:tavLst>
                                    </p:anim>
                                  </p:childTnLst>
                                </p:cTn>
                              </p:par>
                              <p:par>
                                <p:cTn id="27" presetID="2" presetClass="entr" presetSubtype="8" dur="500" fill="hold" grpId="3" nodeType="withEffect">
                                  <p:stCondLst>
                                    <p:cond delay="1500"/>
                                  </p:stCondLst>
                                  <p:childTnLst>
                                    <p:set>
                                      <p:cBhvr>
                                        <p:cTn id="28" dur="1" fill="hold">
                                          <p:stCondLst>
                                            <p:cond delay="0"/>
                                          </p:stCondLst>
                                        </p:cTn>
                                        <p:tgtEl>
                                          <p:spTgt spid="18"/>
                                        </p:tgtEl>
                                        <p:attrNameLst>
                                          <p:attrName>style.visibility</p:attrName>
                                        </p:attrNameLst>
                                      </p:cBhvr>
                                      <p:to>
                                        <p:strVal val="visible"/>
                                      </p:to>
                                    </p:set>
                                    <p:anim calcmode="lin" valueType="num">
                                      <p:cBhvr additive="base">
                                        <p:cTn id="29" dur="500" fill="hold"/>
                                        <p:tgtEl>
                                          <p:spTgt spid="18"/>
                                        </p:tgtEl>
                                        <p:attrNameLst>
                                          <p:attrName>ppt_x</p:attrName>
                                        </p:attrNameLst>
                                      </p:cBhvr>
                                      <p:tavLst>
                                        <p:tav tm="0">
                                          <p:val>
                                            <p:strVal val="0-#ppt_w/2"/>
                                          </p:val>
                                        </p:tav>
                                        <p:tav tm="100000">
                                          <p:val>
                                            <p:strVal val="#ppt_x"/>
                                          </p:val>
                                        </p:tav>
                                      </p:tavLst>
                                    </p:anim>
                                    <p:anim calcmode="lin" valueType="num">
                                      <p:cBhvr additive="base">
                                        <p:cTn id="30" dur="500" fill="hold"/>
                                        <p:tgtEl>
                                          <p:spTgt spid="18"/>
                                        </p:tgtEl>
                                        <p:attrNameLst>
                                          <p:attrName>ppt_y</p:attrName>
                                        </p:attrNameLst>
                                      </p:cBhvr>
                                      <p:tavLst>
                                        <p:tav tm="0">
                                          <p:val>
                                            <p:strVal val="#ppt_y"/>
                                          </p:val>
                                        </p:tav>
                                        <p:tav tm="100000">
                                          <p:val>
                                            <p:strVal val="#ppt_y"/>
                                          </p:val>
                                        </p:tav>
                                      </p:tavLst>
                                    </p:anim>
                                  </p:childTnLst>
                                </p:cTn>
                              </p:par>
                              <p:par>
                                <p:cTn id="31" presetID="2" presetClass="entr" presetSubtype="8" dur="500" fill="hold" nodeType="withEffect">
                                  <p:stCondLst>
                                    <p:cond delay="1500"/>
                                  </p:stCondLst>
                                  <p:childTnLst>
                                    <p:set>
                                      <p:cBhvr>
                                        <p:cTn id="32" dur="1" fill="hold">
                                          <p:stCondLst>
                                            <p:cond delay="0"/>
                                          </p:stCondLst>
                                        </p:cTn>
                                        <p:tgtEl>
                                          <p:spTgt spid="28"/>
                                        </p:tgtEl>
                                        <p:attrNameLst>
                                          <p:attrName>style.visibility</p:attrName>
                                        </p:attrNameLst>
                                      </p:cBhvr>
                                      <p:to>
                                        <p:strVal val="visible"/>
                                      </p:to>
                                    </p:set>
                                    <p:anim calcmode="lin" valueType="num">
                                      <p:cBhvr additive="base">
                                        <p:cTn id="33" dur="500" fill="hold"/>
                                        <p:tgtEl>
                                          <p:spTgt spid="28"/>
                                        </p:tgtEl>
                                        <p:attrNameLst>
                                          <p:attrName>ppt_x</p:attrName>
                                        </p:attrNameLst>
                                      </p:cBhvr>
                                      <p:tavLst>
                                        <p:tav tm="0">
                                          <p:val>
                                            <p:strVal val="0-#ppt_w/2"/>
                                          </p:val>
                                        </p:tav>
                                        <p:tav tm="100000">
                                          <p:val>
                                            <p:strVal val="#ppt_x"/>
                                          </p:val>
                                        </p:tav>
                                      </p:tavLst>
                                    </p:anim>
                                    <p:anim calcmode="lin" valueType="num">
                                      <p:cBhvr additive="base">
                                        <p:cTn id="34" dur="500" fill="hold"/>
                                        <p:tgtEl>
                                          <p:spTgt spid="28"/>
                                        </p:tgtEl>
                                        <p:attrNameLst>
                                          <p:attrName>ppt_y</p:attrName>
                                        </p:attrNameLst>
                                      </p:cBhvr>
                                      <p:tavLst>
                                        <p:tav tm="0">
                                          <p:val>
                                            <p:strVal val="#ppt_y"/>
                                          </p:val>
                                        </p:tav>
                                        <p:tav tm="100000">
                                          <p:val>
                                            <p:strVal val="#ppt_y"/>
                                          </p:val>
                                        </p:tav>
                                      </p:tavLst>
                                    </p:anim>
                                  </p:childTnLst>
                                </p:cTn>
                              </p:par>
                              <p:par>
                                <p:cTn id="35" presetID="2" presetClass="entr" presetSubtype="8" dur="500" fill="hold" nodeType="withEffect">
                                  <p:stCondLst>
                                    <p:cond delay="1500"/>
                                  </p:stCondLst>
                                  <p:childTnLst>
                                    <p:set>
                                      <p:cBhvr>
                                        <p:cTn id="36" dur="1" fill="hold">
                                          <p:stCondLst>
                                            <p:cond delay="0"/>
                                          </p:stCondLst>
                                        </p:cTn>
                                        <p:tgtEl>
                                          <p:spTgt spid="25"/>
                                        </p:tgtEl>
                                        <p:attrNameLst>
                                          <p:attrName>style.visibility</p:attrName>
                                        </p:attrNameLst>
                                      </p:cBhvr>
                                      <p:to>
                                        <p:strVal val="visible"/>
                                      </p:to>
                                    </p:set>
                                    <p:anim calcmode="lin" valueType="num">
                                      <p:cBhvr additive="base">
                                        <p:cTn id="37" dur="500" fill="hold"/>
                                        <p:tgtEl>
                                          <p:spTgt spid="25"/>
                                        </p:tgtEl>
                                        <p:attrNameLst>
                                          <p:attrName>ppt_x</p:attrName>
                                        </p:attrNameLst>
                                      </p:cBhvr>
                                      <p:tavLst>
                                        <p:tav tm="0">
                                          <p:val>
                                            <p:strVal val="0-#ppt_w/2"/>
                                          </p:val>
                                        </p:tav>
                                        <p:tav tm="100000">
                                          <p:val>
                                            <p:strVal val="#ppt_x"/>
                                          </p:val>
                                        </p:tav>
                                      </p:tavLst>
                                    </p:anim>
                                    <p:anim calcmode="lin" valueType="num">
                                      <p:cBhvr additive="base">
                                        <p:cTn id="38" dur="500" fill="hold"/>
                                        <p:tgtEl>
                                          <p:spTgt spid="25"/>
                                        </p:tgtEl>
                                        <p:attrNameLst>
                                          <p:attrName>ppt_y</p:attrName>
                                        </p:attrNameLst>
                                      </p:cBhvr>
                                      <p:tavLst>
                                        <p:tav tm="0">
                                          <p:val>
                                            <p:strVal val="#ppt_y"/>
                                          </p:val>
                                        </p:tav>
                                        <p:tav tm="100000">
                                          <p:val>
                                            <p:strVal val="#ppt_y"/>
                                          </p:val>
                                        </p:tav>
                                      </p:tavLst>
                                    </p:anim>
                                  </p:childTnLst>
                                </p:cTn>
                              </p:par>
                              <p:par>
                                <p:cTn id="39" presetID="2" presetClass="entr" presetSubtype="8" dur="500" fill="hold" nodeType="withEffect">
                                  <p:stCondLst>
                                    <p:cond delay="1500"/>
                                  </p:stCondLst>
                                  <p:childTnLst>
                                    <p:set>
                                      <p:cBhvr>
                                        <p:cTn id="40" dur="1" fill="hold">
                                          <p:stCondLst>
                                            <p:cond delay="0"/>
                                          </p:stCondLst>
                                        </p:cTn>
                                        <p:tgtEl>
                                          <p:spTgt spid="22"/>
                                        </p:tgtEl>
                                        <p:attrNameLst>
                                          <p:attrName>style.visibility</p:attrName>
                                        </p:attrNameLst>
                                      </p:cBhvr>
                                      <p:to>
                                        <p:strVal val="visible"/>
                                      </p:to>
                                    </p:set>
                                    <p:anim calcmode="lin" valueType="num">
                                      <p:cBhvr additive="base">
                                        <p:cTn id="41" dur="500" fill="hold"/>
                                        <p:tgtEl>
                                          <p:spTgt spid="22"/>
                                        </p:tgtEl>
                                        <p:attrNameLst>
                                          <p:attrName>ppt_x</p:attrName>
                                        </p:attrNameLst>
                                      </p:cBhvr>
                                      <p:tavLst>
                                        <p:tav tm="0">
                                          <p:val>
                                            <p:strVal val="0-#ppt_w/2"/>
                                          </p:val>
                                        </p:tav>
                                        <p:tav tm="100000">
                                          <p:val>
                                            <p:strVal val="#ppt_x"/>
                                          </p:val>
                                        </p:tav>
                                      </p:tavLst>
                                    </p:anim>
                                    <p:anim calcmode="lin" valueType="num">
                                      <p:cBhvr additive="base">
                                        <p:cTn id="42" dur="500" fill="hold"/>
                                        <p:tgtEl>
                                          <p:spTgt spid="22"/>
                                        </p:tgtEl>
                                        <p:attrNameLst>
                                          <p:attrName>ppt_y</p:attrName>
                                        </p:attrNameLst>
                                      </p:cBhvr>
                                      <p:tavLst>
                                        <p:tav tm="0">
                                          <p:val>
                                            <p:strVal val="#ppt_y"/>
                                          </p:val>
                                        </p:tav>
                                        <p:tav tm="100000">
                                          <p:val>
                                            <p:strVal val="#ppt_y"/>
                                          </p:val>
                                        </p:tav>
                                      </p:tavLst>
                                    </p:anim>
                                  </p:childTnLst>
                                </p:cTn>
                              </p:par>
                              <p:par>
                                <p:cTn id="43" presetID="2" presetClass="entr" presetSubtype="8" dur="500" fill="hold" nodeType="withEffect">
                                  <p:stCondLst>
                                    <p:cond delay="1500"/>
                                  </p:stCondLst>
                                  <p:childTnLst>
                                    <p:set>
                                      <p:cBhvr>
                                        <p:cTn id="44" dur="1" fill="hold">
                                          <p:stCondLst>
                                            <p:cond delay="0"/>
                                          </p:stCondLst>
                                        </p:cTn>
                                        <p:tgtEl>
                                          <p:spTgt spid="19"/>
                                        </p:tgtEl>
                                        <p:attrNameLst>
                                          <p:attrName>style.visibility</p:attrName>
                                        </p:attrNameLst>
                                      </p:cBhvr>
                                      <p:to>
                                        <p:strVal val="visible"/>
                                      </p:to>
                                    </p:set>
                                    <p:anim calcmode="lin" valueType="num">
                                      <p:cBhvr additive="base">
                                        <p:cTn id="45" dur="500" fill="hold"/>
                                        <p:tgtEl>
                                          <p:spTgt spid="19"/>
                                        </p:tgtEl>
                                        <p:attrNameLst>
                                          <p:attrName>ppt_x</p:attrName>
                                        </p:attrNameLst>
                                      </p:cBhvr>
                                      <p:tavLst>
                                        <p:tav tm="0">
                                          <p:val>
                                            <p:strVal val="0-#ppt_w/2"/>
                                          </p:val>
                                        </p:tav>
                                        <p:tav tm="100000">
                                          <p:val>
                                            <p:strVal val="#ppt_x"/>
                                          </p:val>
                                        </p:tav>
                                      </p:tavLst>
                                    </p:anim>
                                    <p:anim calcmode="lin" valueType="num">
                                      <p:cBhvr additive="base">
                                        <p:cTn id="46" dur="500" fill="hold"/>
                                        <p:tgtEl>
                                          <p:spTgt spid="19"/>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p:bldP spid="16" grpId="1"/>
      <p:bldP spid="17" grpId="2"/>
      <p:bldP spid="18" grpId="3"/>
    </p:bldLst>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自定义版式">
    <p:bg>
      <p:bgPr>
        <a:solidFill>
          <a:srgbClr val="F0F8FF"/>
        </a:solidFill>
      </p:bgPr>
    </p:bg>
    <p:spTree>
      <p:nvGrpSpPr>
        <p:cNvPr id="1" name=""/>
        <p:cNvGrpSpPr/>
        <p:nvPr/>
      </p:nvGrpSpPr>
      <p:grpSpPr>
        <a:xfrm>
          <a:off x="0" y="0"/>
          <a:ext cx="0" cy="0"/>
        </a:xfrm>
      </p:grpSpPr>
      <p:sp>
        <p:nvSpPr>
          <p:cNvPr id="3" name="动作按钮: 自定义 2">
            <a:hlinkClick action="ppaction://noaction" highlightClick="1"/>
          </p:cNvPr>
          <p:cNvSpPr/>
          <p:nvPr userDrawn="1"/>
        </p:nvSpPr>
        <p:spPr>
          <a:xfrm>
            <a:off x="753262" y="5360446"/>
            <a:ext cx="1706136" cy="369332"/>
          </a:xfrm>
          <a:prstGeom prst="actionButtonBlank">
            <a:avLst/>
          </a:prstGeom>
        </p:spPr>
        <p:style>
          <a:lnRef idx="1">
            <a:schemeClr val="accent3"/>
          </a:lnRef>
          <a:fillRef idx="2">
            <a:schemeClr val="accent3"/>
          </a:fillRef>
          <a:effectRef idx="1">
            <a:schemeClr val="accent3"/>
          </a:effectRef>
          <a:fontRef idx="minor">
            <a:schemeClr val="dk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hasCustomPrompt="1"/>
          </p:nvPr>
        </p:nvSpPr>
        <p:spPr>
          <a:xfrm>
            <a:off x="108222" y="80457"/>
            <a:ext cx="11905977" cy="644166"/>
          </a:xfrm>
        </p:spPr>
        <p:txBody>
          <a:bodyPr/>
          <a:lstStyle>
            <a:lvl1pPr algn="ctr">
              <a:defRPr/>
            </a:lvl1pPr>
          </a:lstStyle>
          <a:p>
            <a:r>
              <a:rPr lang="zh-CN" altLang="en-US" smtClean="0"/>
              <a:t>课时标题</a:t>
            </a:r>
            <a:endParaRPr lang="zh-CN" altLang="en-US"/>
          </a:p>
        </p:txBody>
      </p:sp>
      <p:sp>
        <p:nvSpPr>
          <p:cNvPr id="5" name="灯片编号占位符 4"/>
          <p:cNvSpPr>
            <a:spLocks noGrp="1"/>
          </p:cNvSpPr>
          <p:nvPr>
            <p:ph type="sldNum" sz="quarter" idx="12"/>
          </p:nvPr>
        </p:nvSpPr>
        <p:spPr>
          <a:xfrm>
            <a:off x="489018" y="6430679"/>
            <a:ext cx="372373" cy="365125"/>
          </a:xfrm>
        </p:spPr>
        <p:txBody>
          <a:bodyPr/>
          <a:lstStyle>
            <a:lvl1pPr>
              <a:defRPr sz="1200"/>
            </a:lvl1pPr>
          </a:lstStyle>
          <a:p>
            <a:fld id="{E82546D3-0A1B-4AD3-8423-C2D4F2A3C694}" type="slidenum">
              <a:rPr lang="zh-CN" altLang="en-US" smtClean="0"/>
              <a:t>‹#›</a:t>
            </a:fld>
            <a:endParaRPr lang="zh-CN" altLang="en-US"/>
          </a:p>
        </p:txBody>
      </p:sp>
      <p:sp>
        <p:nvSpPr>
          <p:cNvPr id="31" name="动作按钮: 后退或前一项 30">
            <a:hlinkClick action="ppaction://hlinkshowjump?jump=previousslide" highlightClick="1"/>
          </p:cNvPr>
          <p:cNvSpPr/>
          <p:nvPr userDrawn="1"/>
        </p:nvSpPr>
        <p:spPr>
          <a:xfrm>
            <a:off x="11042650" y="6513077"/>
            <a:ext cx="279400" cy="304800"/>
          </a:xfrm>
          <a:prstGeom prst="actionButtonBackPrevious">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1" fontAlgn="auto" hangingPunct="1">
              <a:spcBef>
                <a:spcPct val="0"/>
              </a:spcBef>
              <a:spcAft>
                <a:spcPct val="0"/>
              </a:spcAft>
              <a:defRPr/>
            </a:pPr>
            <a:endParaRPr lang="zh-CN" altLang="en-US"/>
          </a:p>
        </p:txBody>
      </p:sp>
      <p:sp>
        <p:nvSpPr>
          <p:cNvPr id="32" name="动作按钮: 前进或下一项 31">
            <a:hlinkClick action="ppaction://hlinkshowjump?jump=nextslide" highlightClick="1"/>
          </p:cNvPr>
          <p:cNvSpPr/>
          <p:nvPr userDrawn="1"/>
        </p:nvSpPr>
        <p:spPr>
          <a:xfrm>
            <a:off x="11406188" y="6525777"/>
            <a:ext cx="269875" cy="279400"/>
          </a:xfrm>
          <a:prstGeom prst="actionButtonForwardNex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1" fontAlgn="auto" hangingPunct="1">
              <a:spcBef>
                <a:spcPct val="0"/>
              </a:spcBef>
              <a:spcAft>
                <a:spcPct val="0"/>
              </a:spcAft>
              <a:defRPr/>
            </a:pPr>
            <a:endParaRPr lang="zh-CN" altLang="en-US"/>
          </a:p>
        </p:txBody>
      </p:sp>
      <p:sp>
        <p:nvSpPr>
          <p:cNvPr id="33" name="动作按钮: 结束 32">
            <a:hlinkClick action="ppaction://hlinkshowjump?jump=endshow" highlightClick="1"/>
          </p:cNvPr>
          <p:cNvSpPr/>
          <p:nvPr userDrawn="1"/>
        </p:nvSpPr>
        <p:spPr>
          <a:xfrm>
            <a:off x="11760200" y="6514665"/>
            <a:ext cx="254000" cy="301625"/>
          </a:xfrm>
          <a:prstGeom prst="actionButtonEnd">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1" fontAlgn="auto" hangingPunct="1">
              <a:spcBef>
                <a:spcPct val="0"/>
              </a:spcBef>
              <a:spcAft>
                <a:spcPct val="0"/>
              </a:spcAft>
              <a:defRPr/>
            </a:pPr>
            <a:endParaRPr lang="zh-CN" altLang="en-US"/>
          </a:p>
        </p:txBody>
      </p:sp>
      <p:cxnSp>
        <p:nvCxnSpPr>
          <p:cNvPr id="38" name="直接连接符 37"/>
          <p:cNvCxnSpPr/>
          <p:nvPr userDrawn="1"/>
        </p:nvCxnSpPr>
        <p:spPr>
          <a:xfrm>
            <a:off x="139148" y="6292912"/>
            <a:ext cx="11875052" cy="0"/>
          </a:xfrm>
          <a:prstGeom prst="line">
            <a:avLst/>
          </a:prstGeom>
          <a:ln w="19050">
            <a:solidFill>
              <a:srgbClr val="00B050"/>
            </a:solidFill>
          </a:ln>
        </p:spPr>
        <p:style>
          <a:lnRef idx="1">
            <a:schemeClr val="accent1"/>
          </a:lnRef>
          <a:fillRef idx="0">
            <a:schemeClr val="accent1"/>
          </a:fillRef>
          <a:effectRef idx="0">
            <a:schemeClr val="accent1"/>
          </a:effectRef>
          <a:fontRef idx="minor">
            <a:schemeClr val="tx1"/>
          </a:fontRef>
        </p:style>
      </p:cxnSp>
      <p:cxnSp>
        <p:nvCxnSpPr>
          <p:cNvPr id="39" name="直接连接符 38"/>
          <p:cNvCxnSpPr/>
          <p:nvPr userDrawn="1"/>
        </p:nvCxnSpPr>
        <p:spPr>
          <a:xfrm>
            <a:off x="139148" y="791981"/>
            <a:ext cx="11875052" cy="0"/>
          </a:xfrm>
          <a:prstGeom prst="line">
            <a:avLst/>
          </a:prstGeom>
          <a:ln w="19050">
            <a:solidFill>
              <a:srgbClr val="00B050"/>
            </a:solidFill>
          </a:ln>
        </p:spPr>
        <p:style>
          <a:lnRef idx="1">
            <a:schemeClr val="accent1"/>
          </a:lnRef>
          <a:fillRef idx="0">
            <a:schemeClr val="accent1"/>
          </a:fillRef>
          <a:effectRef idx="0">
            <a:schemeClr val="accent1"/>
          </a:effectRef>
          <a:fontRef idx="minor">
            <a:schemeClr val="tx1"/>
          </a:fontRef>
        </p:style>
      </p:cxnSp>
      <p:cxnSp>
        <p:nvCxnSpPr>
          <p:cNvPr id="41" name="直接连接符 40"/>
          <p:cNvCxnSpPr/>
          <p:nvPr userDrawn="1"/>
        </p:nvCxnSpPr>
        <p:spPr>
          <a:xfrm flipH="1">
            <a:off x="3130484" y="1221941"/>
            <a:ext cx="0" cy="4641011"/>
          </a:xfrm>
          <a:prstGeom prst="line">
            <a:avLst/>
          </a:prstGeom>
          <a:ln>
            <a:solidFill>
              <a:srgbClr val="00B050"/>
            </a:solidFill>
            <a:prstDash val="dashDot"/>
          </a:ln>
        </p:spPr>
        <p:style>
          <a:lnRef idx="1">
            <a:schemeClr val="accent1"/>
          </a:lnRef>
          <a:fillRef idx="0">
            <a:schemeClr val="accent1"/>
          </a:fillRef>
          <a:effectRef idx="0">
            <a:schemeClr val="accent1"/>
          </a:effectRef>
          <a:fontRef idx="minor">
            <a:schemeClr val="tx1"/>
          </a:fontRef>
        </p:style>
      </p:cxnSp>
      <p:grpSp>
        <p:nvGrpSpPr>
          <p:cNvPr id="43" name="组合 42"/>
          <p:cNvGrpSpPr/>
          <p:nvPr userDrawn="1"/>
        </p:nvGrpSpPr>
        <p:grpSpPr>
          <a:xfrm>
            <a:off x="108223" y="2106221"/>
            <a:ext cx="3026493" cy="2905010"/>
            <a:chOff x="755951" y="2210607"/>
            <a:chExt cx="3026493" cy="2905010"/>
          </a:xfrm>
        </p:grpSpPr>
        <p:grpSp>
          <p:nvGrpSpPr>
            <p:cNvPr id="44" name="Group 1"/>
            <p:cNvGrpSpPr/>
            <p:nvPr/>
          </p:nvGrpSpPr>
          <p:grpSpPr>
            <a:xfrm>
              <a:off x="813205" y="2210607"/>
              <a:ext cx="2969239" cy="2905010"/>
              <a:chOff x="-949635" y="0"/>
              <a:chExt cx="7009631" cy="6858000"/>
            </a:xfrm>
          </p:grpSpPr>
          <p:sp>
            <p:nvSpPr>
              <p:cNvPr id="50" name="Diamond 3"/>
              <p:cNvSpPr/>
              <p:nvPr/>
            </p:nvSpPr>
            <p:spPr bwMode="auto">
              <a:xfrm>
                <a:off x="-949635" y="0"/>
                <a:ext cx="7009631" cy="6858000"/>
              </a:xfrm>
              <a:prstGeom prst="diamond">
                <a:avLst/>
              </a:prstGeom>
              <a:solidFill>
                <a:schemeClr val="tx2">
                  <a:lumMod val="20000"/>
                  <a:lumOff val="80000"/>
                  <a:alpha val="35000"/>
                </a:schemeClr>
              </a:solidFill>
              <a:ln w="19050">
                <a:noFill/>
                <a:round/>
              </a:ln>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a:p>
            </p:txBody>
          </p:sp>
          <p:sp>
            <p:nvSpPr>
              <p:cNvPr id="51" name="Diamond 4"/>
              <p:cNvSpPr/>
              <p:nvPr/>
            </p:nvSpPr>
            <p:spPr bwMode="auto">
              <a:xfrm>
                <a:off x="-176517" y="653134"/>
                <a:ext cx="5647878" cy="5525706"/>
              </a:xfrm>
              <a:prstGeom prst="diamond">
                <a:avLst/>
              </a:prstGeom>
              <a:solidFill>
                <a:schemeClr val="tx2">
                  <a:lumMod val="20000"/>
                  <a:lumOff val="80000"/>
                </a:schemeClr>
              </a:solidFill>
              <a:ln w="19050">
                <a:noFill/>
                <a:round/>
              </a:ln>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a:p>
            </p:txBody>
          </p:sp>
        </p:grpSp>
        <p:grpSp>
          <p:nvGrpSpPr>
            <p:cNvPr id="45" name="Group 2"/>
            <p:cNvGrpSpPr/>
            <p:nvPr/>
          </p:nvGrpSpPr>
          <p:grpSpPr>
            <a:xfrm>
              <a:off x="755951" y="2773741"/>
              <a:ext cx="1778742" cy="1778742"/>
              <a:chOff x="990600" y="2044717"/>
              <a:chExt cx="2768566" cy="2768566"/>
            </a:xfrm>
          </p:grpSpPr>
          <p:sp>
            <p:nvSpPr>
              <p:cNvPr id="46" name="Diamond 5"/>
              <p:cNvSpPr/>
              <p:nvPr/>
            </p:nvSpPr>
            <p:spPr bwMode="auto">
              <a:xfrm>
                <a:off x="990600" y="2044717"/>
                <a:ext cx="2768566" cy="2768566"/>
              </a:xfrm>
              <a:prstGeom prst="diamond">
                <a:avLst/>
              </a:prstGeom>
              <a:solidFill>
                <a:schemeClr val="accent1"/>
              </a:solidFill>
              <a:ln w="50800">
                <a:noFill/>
                <a:round/>
              </a:ln>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a:p>
            </p:txBody>
          </p:sp>
          <p:grpSp>
            <p:nvGrpSpPr>
              <p:cNvPr id="47" name="Group 9"/>
              <p:cNvGrpSpPr/>
              <p:nvPr/>
            </p:nvGrpSpPr>
            <p:grpSpPr>
              <a:xfrm>
                <a:off x="1429100" y="2771847"/>
                <a:ext cx="1800200" cy="992584"/>
                <a:chOff x="2345143" y="2365645"/>
                <a:chExt cx="1800200" cy="992584"/>
              </a:xfrm>
            </p:grpSpPr>
            <p:sp>
              <p:nvSpPr>
                <p:cNvPr id="48" name="TextBox 7"/>
                <p:cNvSpPr txBox="1"/>
                <p:nvPr/>
              </p:nvSpPr>
              <p:spPr>
                <a:xfrm>
                  <a:off x="2345143" y="2365645"/>
                  <a:ext cx="1800200" cy="677107"/>
                </a:xfrm>
                <a:prstGeom prst="rect">
                  <a:avLst/>
                </a:prstGeom>
                <a:noFill/>
              </p:spPr>
              <p:txBody>
                <a:bodyPr wrap="square" lIns="0" tIns="0" rIns="0" bIns="0">
                  <a:normAutofit fontScale="775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4400">
                      <a:solidFill>
                        <a:schemeClr val="bg1"/>
                      </a:solidFill>
                    </a:rPr>
                    <a:t>目录</a:t>
                  </a:r>
                </a:p>
              </p:txBody>
            </p:sp>
            <p:sp>
              <p:nvSpPr>
                <p:cNvPr id="49" name="TextBox 8"/>
                <p:cNvSpPr txBox="1"/>
                <p:nvPr/>
              </p:nvSpPr>
              <p:spPr>
                <a:xfrm>
                  <a:off x="2345143" y="3142785"/>
                  <a:ext cx="1800200" cy="215444"/>
                </a:xfrm>
                <a:prstGeom prst="rect">
                  <a:avLst/>
                </a:prstGeom>
                <a:noFill/>
              </p:spPr>
              <p:txBody>
                <a:bodyPr wrap="square" lIns="0" tIns="0" rIns="0" bIns="0">
                  <a:normAutofit fontScale="775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400">
                      <a:solidFill>
                        <a:schemeClr val="bg1"/>
                      </a:solidFill>
                    </a:rPr>
                    <a:t>CONTENTS</a:t>
                  </a:r>
                </a:p>
              </p:txBody>
            </p:sp>
          </p:grpSp>
        </p:grpSp>
      </p:grpSp>
      <p:sp>
        <p:nvSpPr>
          <p:cNvPr id="23" name="文本框 22">
            <a:hlinkClick r:id="rId1"/>
          </p:cNvPr>
          <p:cNvSpPr txBox="1"/>
          <p:nvPr userDrawn="1"/>
        </p:nvSpPr>
        <p:spPr>
          <a:xfrm>
            <a:off x="489018" y="5389474"/>
            <a:ext cx="2268696" cy="369332"/>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b="1" smtClean="0">
                <a:solidFill>
                  <a:srgbClr val="00B050"/>
                </a:solidFill>
              </a:rPr>
              <a:t>@《</a:t>
            </a:r>
            <a:r>
              <a:rPr lang="zh-CN" altLang="en-US" b="1" smtClean="0">
                <a:solidFill>
                  <a:srgbClr val="00B050"/>
                </a:solidFill>
              </a:rPr>
              <a:t>创新设计</a:t>
            </a:r>
            <a:r>
              <a:rPr lang="en-US" altLang="zh-CN" b="1" smtClean="0">
                <a:solidFill>
                  <a:srgbClr val="00B050"/>
                </a:solidFill>
              </a:rPr>
              <a:t>》</a:t>
            </a:r>
            <a:endParaRPr lang="zh-CN" altLang="en-US" b="1">
              <a:solidFill>
                <a:srgbClr val="00B050"/>
              </a:solidFill>
            </a:endParaRPr>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节标题">
    <p:bg>
      <p:bgPr>
        <a:solidFill>
          <a:srgbClr val="F0F8FF"/>
        </a:solidFill>
      </p:bgPr>
    </p:bg>
    <p:spTree>
      <p:nvGrpSpPr>
        <p:cNvPr id="1" name=""/>
        <p:cNvGrpSpPr/>
        <p:nvPr/>
      </p:nvGrpSpPr>
      <p:grpSpPr>
        <a:xfrm>
          <a:off x="0" y="0"/>
          <a:ext cx="0" cy="0"/>
        </a:xfrm>
      </p:grpSpPr>
      <p:sp>
        <p:nvSpPr>
          <p:cNvPr id="3" name="文本占位符 2"/>
          <p:cNvSpPr>
            <a:spLocks noGrp="1"/>
          </p:cNvSpPr>
          <p:nvPr>
            <p:ph type="body" idx="1" hasCustomPrompt="1"/>
          </p:nvPr>
        </p:nvSpPr>
        <p:spPr>
          <a:xfrm>
            <a:off x="241540" y="534838"/>
            <a:ext cx="11701077" cy="5911999"/>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smtClean="0"/>
              <a:t>主文档内容</a:t>
            </a:r>
          </a:p>
        </p:txBody>
      </p:sp>
      <p:sp>
        <p:nvSpPr>
          <p:cNvPr id="8" name="动作按钮: 后退或前一项 7">
            <a:hlinkClick action="ppaction://hlinkshowjump?jump=previousslide" highlightClick="1"/>
          </p:cNvPr>
          <p:cNvSpPr/>
          <p:nvPr userDrawn="1"/>
        </p:nvSpPr>
        <p:spPr>
          <a:xfrm>
            <a:off x="11042650" y="6513077"/>
            <a:ext cx="279400" cy="304800"/>
          </a:xfrm>
          <a:prstGeom prst="actionButtonBackPrevious">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1" fontAlgn="auto" hangingPunct="1">
              <a:spcBef>
                <a:spcPct val="0"/>
              </a:spcBef>
              <a:spcAft>
                <a:spcPct val="0"/>
              </a:spcAft>
              <a:defRPr/>
            </a:pPr>
            <a:endParaRPr lang="zh-CN" altLang="en-US"/>
          </a:p>
        </p:txBody>
      </p:sp>
      <p:sp>
        <p:nvSpPr>
          <p:cNvPr id="9" name="动作按钮: 前进或下一项 8">
            <a:hlinkClick action="ppaction://hlinkshowjump?jump=nextslide" highlightClick="1"/>
          </p:cNvPr>
          <p:cNvSpPr/>
          <p:nvPr userDrawn="1"/>
        </p:nvSpPr>
        <p:spPr>
          <a:xfrm>
            <a:off x="11406188" y="6525777"/>
            <a:ext cx="269875" cy="279400"/>
          </a:xfrm>
          <a:prstGeom prst="actionButtonForwardNex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1" fontAlgn="auto" hangingPunct="1">
              <a:spcBef>
                <a:spcPct val="0"/>
              </a:spcBef>
              <a:spcAft>
                <a:spcPct val="0"/>
              </a:spcAft>
              <a:defRPr/>
            </a:pPr>
            <a:endParaRPr lang="zh-CN" altLang="en-US"/>
          </a:p>
        </p:txBody>
      </p:sp>
      <p:sp>
        <p:nvSpPr>
          <p:cNvPr id="10" name="动作按钮: 结束 9">
            <a:hlinkClick action="ppaction://hlinkshowjump?jump=endshow" highlightClick="1"/>
          </p:cNvPr>
          <p:cNvSpPr/>
          <p:nvPr userDrawn="1"/>
        </p:nvSpPr>
        <p:spPr>
          <a:xfrm>
            <a:off x="11760200" y="6514665"/>
            <a:ext cx="254000" cy="301625"/>
          </a:xfrm>
          <a:prstGeom prst="actionButtonEnd">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1" fontAlgn="auto" hangingPunct="1">
              <a:spcBef>
                <a:spcPct val="0"/>
              </a:spcBef>
              <a:spcAft>
                <a:spcPct val="0"/>
              </a:spcAft>
              <a:defRPr/>
            </a:pPr>
            <a:endParaRPr lang="zh-CN" altLang="en-US"/>
          </a:p>
        </p:txBody>
      </p:sp>
      <p:cxnSp>
        <p:nvCxnSpPr>
          <p:cNvPr id="5" name="直接连接符 4"/>
          <p:cNvCxnSpPr/>
          <p:nvPr userDrawn="1"/>
        </p:nvCxnSpPr>
        <p:spPr>
          <a:xfrm>
            <a:off x="241540" y="406451"/>
            <a:ext cx="11701077" cy="0"/>
          </a:xfrm>
          <a:prstGeom prst="line">
            <a:avLst/>
          </a:prstGeom>
          <a:ln w="28575">
            <a:solidFill>
              <a:srgbClr val="00B050"/>
            </a:solidFill>
          </a:ln>
        </p:spPr>
        <p:style>
          <a:lnRef idx="1">
            <a:schemeClr val="accent1"/>
          </a:lnRef>
          <a:fillRef idx="0">
            <a:schemeClr val="accent1"/>
          </a:fillRef>
          <a:effectRef idx="0">
            <a:schemeClr val="accent1"/>
          </a:effectRef>
          <a:fontRef idx="minor">
            <a:schemeClr val="tx1"/>
          </a:fontRef>
        </p:style>
      </p:cxnSp>
      <p:sp>
        <p:nvSpPr>
          <p:cNvPr id="11" name="文本框 10">
            <a:hlinkClick r:id="rId1"/>
          </p:cNvPr>
          <p:cNvSpPr txBox="1"/>
          <p:nvPr userDrawn="1"/>
        </p:nvSpPr>
        <p:spPr>
          <a:xfrm>
            <a:off x="10668115" y="98406"/>
            <a:ext cx="1414070" cy="276999"/>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200" b="1" smtClean="0">
                <a:solidFill>
                  <a:srgbClr val="00B050"/>
                </a:solidFill>
              </a:rPr>
              <a:t>@《</a:t>
            </a:r>
            <a:r>
              <a:rPr lang="zh-CN" altLang="en-US" sz="1200" b="1" smtClean="0">
                <a:solidFill>
                  <a:srgbClr val="00B050"/>
                </a:solidFill>
              </a:rPr>
              <a:t>创新设计</a:t>
            </a:r>
            <a:r>
              <a:rPr lang="en-US" altLang="zh-CN" sz="1200" b="1" smtClean="0">
                <a:solidFill>
                  <a:srgbClr val="00B050"/>
                </a:solidFill>
              </a:rPr>
              <a:t>》</a:t>
            </a:r>
            <a:endParaRPr lang="zh-CN" altLang="en-US" sz="1200" b="1">
              <a:solidFill>
                <a:srgbClr val="00B050"/>
              </a:solidFill>
            </a:endParaRPr>
          </a:p>
        </p:txBody>
      </p:sp>
      <p:sp>
        <p:nvSpPr>
          <p:cNvPr id="15" name="燕尾形 14">
            <a:hlinkClick action="ppaction://hlinksldjump?num=23"/>
          </p:cNvPr>
          <p:cNvSpPr/>
          <p:nvPr userDrawn="1"/>
        </p:nvSpPr>
        <p:spPr>
          <a:xfrm>
            <a:off x="9413198" y="6495790"/>
            <a:ext cx="1254917" cy="315595"/>
          </a:xfrm>
          <a:prstGeom prst="chevron">
            <a:avLst/>
          </a:prstGeom>
          <a:solidFill>
            <a:schemeClr val="accent6"/>
          </a:solidFill>
          <a:ln>
            <a:noFill/>
          </a:ln>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687070" fontAlgn="base">
              <a:spcBef>
                <a:spcPct val="0"/>
              </a:spcBef>
              <a:spcAft>
                <a:spcPct val="0"/>
              </a:spcAft>
            </a:pPr>
            <a:r>
              <a:rPr lang="zh-CN" altLang="en-US" sz="1200" smtClean="0">
                <a:solidFill>
                  <a:srgbClr val="FFFFFF"/>
                </a:solidFill>
                <a:latin typeface="微软雅黑" pitchFamily="34" charset="-122"/>
                <a:ea typeface="微软雅黑" pitchFamily="34" charset="-122"/>
              </a:rPr>
              <a:t>课堂自测</a:t>
            </a:r>
            <a:endParaRPr lang="zh-CN" altLang="en-US" sz="1200">
              <a:solidFill>
                <a:srgbClr val="FFFFFF"/>
              </a:solidFill>
              <a:latin typeface="微软雅黑" pitchFamily="34" charset="-122"/>
              <a:ea typeface="微软雅黑" pitchFamily="34" charset="-122"/>
            </a:endParaRPr>
          </a:p>
        </p:txBody>
      </p:sp>
      <p:sp>
        <p:nvSpPr>
          <p:cNvPr id="16" name="燕尾形 15">
            <a:hlinkClick r:id="rId2" action="ppaction://hlinksldjump"/>
          </p:cNvPr>
          <p:cNvSpPr/>
          <p:nvPr userDrawn="1"/>
        </p:nvSpPr>
        <p:spPr>
          <a:xfrm>
            <a:off x="7948712" y="6495790"/>
            <a:ext cx="1294353" cy="325495"/>
          </a:xfrm>
          <a:prstGeom prst="chevron">
            <a:avLst/>
          </a:prstGeom>
          <a:solidFill>
            <a:schemeClr val="accent6"/>
          </a:solidFill>
          <a:ln>
            <a:noFill/>
          </a:ln>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687070" fontAlgn="base">
              <a:spcBef>
                <a:spcPct val="0"/>
              </a:spcBef>
              <a:spcAft>
                <a:spcPct val="0"/>
              </a:spcAft>
            </a:pPr>
            <a:r>
              <a:rPr lang="zh-CN" altLang="en-US" sz="1200" smtClean="0">
                <a:solidFill>
                  <a:srgbClr val="FFFFFF"/>
                </a:solidFill>
                <a:latin typeface="微软雅黑" pitchFamily="34" charset="-122"/>
                <a:ea typeface="微软雅黑" pitchFamily="34" charset="-122"/>
              </a:rPr>
              <a:t>课堂导学</a:t>
            </a:r>
            <a:endParaRPr lang="zh-CN" altLang="en-US" sz="1200">
              <a:solidFill>
                <a:srgbClr val="FFFFFF"/>
              </a:solidFill>
              <a:latin typeface="微软雅黑" pitchFamily="34" charset="-122"/>
              <a:ea typeface="微软雅黑" pitchFamily="34" charset="-122"/>
            </a:endParaRPr>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bg>
      <p:bgPr>
        <a:solidFill>
          <a:srgbClr val="F0F8FF"/>
        </a:solidFill>
      </p:bgPr>
    </p:bg>
    <p:spTree>
      <p:nvGrpSpPr>
        <p:cNvPr id="1" name=""/>
        <p:cNvGrpSpPr/>
        <p:nvPr/>
      </p:nvGrpSpPr>
      <p:grpSpPr>
        <a:xfrm>
          <a:off x="0" y="0"/>
          <a:ext cx="0" cy="0"/>
        </a:xfrm>
      </p:grpSpPr>
      <p:sp>
        <p:nvSpPr>
          <p:cNvPr id="5" name="矩形 4"/>
          <p:cNvSpPr/>
          <p:nvPr userDrawn="1"/>
        </p:nvSpPr>
        <p:spPr>
          <a:xfrm>
            <a:off x="0" y="2489040"/>
            <a:ext cx="12192000" cy="830997"/>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auto">
              <a:spcBef>
                <a:spcPct val="0"/>
              </a:spcBef>
              <a:spcAft>
                <a:spcPct val="0"/>
              </a:spcAft>
              <a:defRPr/>
            </a:pPr>
            <a:r>
              <a:rPr lang="zh-CN" altLang="en-US" sz="4800" spc="300" smtClean="0">
                <a:solidFill>
                  <a:srgbClr val="778495"/>
                </a:solidFill>
                <a:latin typeface="华文中宋" pitchFamily="2" charset="-122"/>
                <a:ea typeface="华文中宋" pitchFamily="2" charset="-122"/>
                <a:sym typeface="微软雅黑" pitchFamily="34" charset="-122"/>
              </a:rPr>
              <a:t>本节内容结束</a:t>
            </a:r>
            <a:endParaRPr lang="zh-CN" altLang="en-US" sz="4800" spc="300">
              <a:solidFill>
                <a:srgbClr val="778495"/>
              </a:solidFill>
              <a:latin typeface="华文中宋" pitchFamily="2" charset="-122"/>
              <a:ea typeface="华文中宋" pitchFamily="2" charset="-122"/>
              <a:sym typeface="微软雅黑" pitchFamily="34"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53" presetClass="entr" presetSubtype="0" dur="500"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500" fill="hold"/>
                                        <p:tgtEl>
                                          <p:spTgt spid="5"/>
                                        </p:tgtEl>
                                        <p:attrNameLst>
                                          <p:attrName>ppt_w</p:attrName>
                                        </p:attrNameLst>
                                      </p:cBhvr>
                                      <p:tavLst>
                                        <p:tav tm="0">
                                          <p:val>
                                            <p:fltVal val="0"/>
                                          </p:val>
                                        </p:tav>
                                        <p:tav tm="100000">
                                          <p:val>
                                            <p:strVal val="#ppt_w"/>
                                          </p:val>
                                        </p:tav>
                                      </p:tavLst>
                                    </p:anim>
                                    <p:anim calcmode="lin" valueType="num">
                                      <p:cBhvr>
                                        <p:cTn id="8" dur="500" fill="hold"/>
                                        <p:tgtEl>
                                          <p:spTgt spid="5"/>
                                        </p:tgtEl>
                                        <p:attrNameLst>
                                          <p:attrName>ppt_h</p:attrName>
                                        </p:attrNameLst>
                                      </p:cBhvr>
                                      <p:tavLst>
                                        <p:tav tm="0">
                                          <p:val>
                                            <p:fltVal val="0"/>
                                          </p:val>
                                        </p:tav>
                                        <p:tav tm="100000">
                                          <p:val>
                                            <p:strVal val="#ppt_h"/>
                                          </p:val>
                                        </p:tav>
                                      </p:tavLst>
                                    </p:anim>
                                    <p:animEffect transition="in" filter="fade">
                                      <p:cBhvr>
                                        <p:cTn id="9"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0F8FF"/>
        </a:solidFill>
      </p:bgPr>
    </p:bg>
    <p:spTree>
      <p:nvGrpSpPr>
        <p:cNvPr id="1" name=""/>
        <p:cNvGrpSpPr/>
        <p:nvPr/>
      </p:nvGrpSpPr>
      <p:grpSpPr>
        <a:xfrm>
          <a:off x="0" y="0"/>
          <a:ext cx="0" cy="0"/>
        </a:xfrm>
      </p:grpSpPr>
      <p:sp>
        <p:nvSpPr>
          <p:cNvPr id="2" name="标题占位符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82C8E961-0A61-4EB6-98E7-EFE1458794F6}" type="datetimeFigureOut">
              <a:rPr lang="zh-CN" altLang="en-US" smtClean="0"/>
              <a:t>2018/7/19</a:t>
            </a:fld>
            <a:endParaRPr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E82546D3-0A1B-4AD3-8423-C2D4F2A3C694}" type="slidenum">
              <a:rPr lang="zh-CN" altLang="en-US" smtClean="0"/>
              <a:t>‹#›</a:t>
            </a:fld>
            <a:endParaRPr lang="zh-CN" altLang="en-US"/>
          </a:p>
        </p:txBody>
      </p:sp>
      <p:sp>
        <p:nvSpPr>
          <p:cNvPr id="8" name="文本框 7"/>
          <p:cNvSpPr txBox="1"/>
          <p:nvPr userDrawn="1"/>
        </p:nvSpPr>
        <p:spPr>
          <a:xfrm>
            <a:off x="432854" y="6501159"/>
            <a:ext cx="427986" cy="30777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fld id="{582C8A1B-FD01-4FEC-BC4C-A4CD3B747067}" type="slidenum">
              <a:rPr lang="zh-CN" altLang="en-US" sz="1400" smtClean="0">
                <a:latin typeface="Times New Roman" pitchFamily="18" charset="0"/>
                <a:cs typeface="Times New Roman" panose="02020603050405020304" pitchFamily="18" charset="0"/>
              </a:rPr>
              <a:pPr algn="ctr"/>
              <a:t>‹#›</a:t>
            </a:fld>
            <a:endParaRPr lang="zh-CN" altLang="en-US" sz="1400">
              <a:latin typeface="Times New Roman" pitchFamily="18" charset="0"/>
              <a:cs typeface="Times New Roman" panose="02020603050405020304" pitchFamily="18" charset="0"/>
            </a:endParaRPr>
          </a:p>
        </p:txBody>
      </p:sp>
      <p:sp>
        <p:nvSpPr>
          <p:cNvPr id="9" name="矩形 8">
            <a:hlinkClick action="ppaction://hlinkshowjump?jump=previousslide"/>
          </p:cNvPr>
          <p:cNvSpPr/>
          <p:nvPr userDrawn="1"/>
        </p:nvSpPr>
        <p:spPr>
          <a:xfrm>
            <a:off x="-1" y="6280397"/>
            <a:ext cx="459107" cy="3683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 name="矩形 9">
            <a:hlinkClick action="ppaction://hlinkshowjump?jump=nextslide"/>
          </p:cNvPr>
          <p:cNvSpPr/>
          <p:nvPr userDrawn="1"/>
        </p:nvSpPr>
        <p:spPr>
          <a:xfrm>
            <a:off x="834588" y="6280397"/>
            <a:ext cx="459107" cy="3683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Lst>
  <p:transition/>
  <p:timing/>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2.png" /><Relationship Id="rId3" Type="http://schemas.openxmlformats.org/officeDocument/2006/relationships/oleObject" Target="../embeddings/Microsoft_Office_Word_97_-_2003___1.doc" TargetMode="Internal" /><Relationship Id="rId4" Type="http://schemas.openxmlformats.org/officeDocument/2006/relationships/image" Target="../media/image3.emf" /><Relationship Id="rId5" Type="http://schemas.openxmlformats.org/officeDocument/2006/relationships/image" Target="../media/image1.jpeg" /><Relationship Id="rId6" Type="http://schemas.openxmlformats.org/officeDocument/2006/relationships/vmlDrawing" Target="../drawings/vmlDrawing1.v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oleObject" Target="../embeddings/Microsoft_Office_Word_97_-_2003___2.doc" TargetMode="Internal" /><Relationship Id="rId3" Type="http://schemas.openxmlformats.org/officeDocument/2006/relationships/image" Target="../media/image4.emf" /><Relationship Id="rId4" Type="http://schemas.openxmlformats.org/officeDocument/2006/relationships/image" Target="../media/image1.jpeg" /><Relationship Id="rId5" Type="http://schemas.openxmlformats.org/officeDocument/2006/relationships/vmlDrawing" Target="../drawings/vmlDrawing2.v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oleObject" Target="../embeddings/Microsoft_Office_Word_97_-_2003___3.doc" TargetMode="Internal" /><Relationship Id="rId3" Type="http://schemas.openxmlformats.org/officeDocument/2006/relationships/image" Target="../media/image5.emf" /><Relationship Id="rId4" Type="http://schemas.openxmlformats.org/officeDocument/2006/relationships/image" Target="../media/image1.jpeg" /><Relationship Id="rId5" Type="http://schemas.openxmlformats.org/officeDocument/2006/relationships/vmlDrawing" Target="../drawings/vmlDrawing3.v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1.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1.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oleObject" Target="../embeddings/Microsoft_Office_Word_97_-_2003___4.doc" TargetMode="Internal" /><Relationship Id="rId3" Type="http://schemas.openxmlformats.org/officeDocument/2006/relationships/image" Target="../media/image6.emf" /><Relationship Id="rId4" Type="http://schemas.openxmlformats.org/officeDocument/2006/relationships/image" Target="../media/image1.jpeg" /><Relationship Id="rId5" Type="http://schemas.openxmlformats.org/officeDocument/2006/relationships/vmlDrawing" Target="../drawings/vmlDrawing4.v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oleObject" Target="../embeddings/Microsoft_Office_Word_97_-_2003___5.doc" TargetMode="Internal" /><Relationship Id="rId3" Type="http://schemas.openxmlformats.org/officeDocument/2006/relationships/image" Target="../media/image7.emf" /><Relationship Id="rId4" Type="http://schemas.openxmlformats.org/officeDocument/2006/relationships/image" Target="../media/image1.jpeg" /><Relationship Id="rId5" Type="http://schemas.openxmlformats.org/officeDocument/2006/relationships/vmlDrawing" Target="../drawings/vmlDrawing5.v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oleObject" Target="../embeddings/Microsoft_Office_Word_97_-_2003___6.doc" TargetMode="Internal" /><Relationship Id="rId3" Type="http://schemas.openxmlformats.org/officeDocument/2006/relationships/image" Target="../media/image8.emf" /><Relationship Id="rId4" Type="http://schemas.openxmlformats.org/officeDocument/2006/relationships/image" Target="../media/image1.jpeg" /><Relationship Id="rId5" Type="http://schemas.openxmlformats.org/officeDocument/2006/relationships/vmlDrawing" Target="../drawings/vmlDrawing6.v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9.png" /><Relationship Id="rId3" Type="http://schemas.openxmlformats.org/officeDocument/2006/relationships/image" Target="../media/image1.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1.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oleObject" Target="../embeddings/Microsoft_Office_Word_97_-_2003___7.doc" TargetMode="Internal" /><Relationship Id="rId3" Type="http://schemas.openxmlformats.org/officeDocument/2006/relationships/image" Target="../media/image10.emf" /><Relationship Id="rId4" Type="http://schemas.openxmlformats.org/officeDocument/2006/relationships/image" Target="../media/image1.jpeg" /><Relationship Id="rId5" Type="http://schemas.openxmlformats.org/officeDocument/2006/relationships/vmlDrawing" Target="../drawings/vmlDrawing7.v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11.png" /><Relationship Id="rId3" Type="http://schemas.openxmlformats.org/officeDocument/2006/relationships/oleObject" Target="../embeddings/Microsoft_Office_Word_97_-_2003___8.doc" TargetMode="Internal" /><Relationship Id="rId4" Type="http://schemas.openxmlformats.org/officeDocument/2006/relationships/image" Target="../media/image12.emf" /><Relationship Id="rId5" Type="http://schemas.openxmlformats.org/officeDocument/2006/relationships/oleObject" Target="../embeddings/Microsoft_Office_Word_97_-_2003___9.doc" TargetMode="Internal" /><Relationship Id="rId6" Type="http://schemas.openxmlformats.org/officeDocument/2006/relationships/image" Target="../media/image13.emf" /><Relationship Id="rId7" Type="http://schemas.openxmlformats.org/officeDocument/2006/relationships/image" Target="../media/image1.jpeg" /><Relationship Id="rId8" Type="http://schemas.openxmlformats.org/officeDocument/2006/relationships/vmlDrawing" Target="../drawings/vmlDrawing8.v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14.png" /><Relationship Id="rId3" Type="http://schemas.openxmlformats.org/officeDocument/2006/relationships/image" Target="../media/image1.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15.png" /><Relationship Id="rId3" Type="http://schemas.openxmlformats.org/officeDocument/2006/relationships/image" Target="../media/image1.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5614003515501010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4" name="矩形 1"/>
          <p:cNvSpPr>
            <a:spLocks noChangeArrowheads="1"/>
          </p:cNvSpPr>
          <p:nvPr/>
        </p:nvSpPr>
        <p:spPr bwMode="auto">
          <a:xfrm>
            <a:off x="226537" y="2053872"/>
            <a:ext cx="11647294" cy="73751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Aft>
                <a:spcPct val="0"/>
              </a:spcAft>
              <a:tabLst>
                <a:tab pos="1890395"/>
                <a:tab pos="2700655"/>
              </a:tabLst>
            </a:pPr>
            <a:r>
              <a:rPr lang="zh-CN" altLang="zh-CN" sz="3200" b="1" kern="100">
                <a:latin typeface="Times New Roman"/>
                <a:cs typeface="Times New Roman" panose="02020603050405020304"/>
              </a:rPr>
              <a:t>第</a:t>
            </a:r>
            <a:r>
              <a:rPr lang="en-US" altLang="zh-CN" sz="3200" b="1" kern="100">
                <a:latin typeface="Times New Roman"/>
              </a:rPr>
              <a:t>3</a:t>
            </a:r>
            <a:r>
              <a:rPr lang="zh-CN" altLang="zh-CN" sz="3200" b="1" kern="100">
                <a:latin typeface="Times New Roman"/>
                <a:cs typeface="Times New Roman" panose="02020603050405020304"/>
              </a:rPr>
              <a:t>课时　法拉第电磁感应定律</a:t>
            </a:r>
            <a:endParaRPr lang="zh-CN" altLang="zh-CN" sz="3200" b="1" kern="100">
              <a:effectLst/>
              <a:latin typeface="宋体" pitchFamily="2" charset="-122"/>
              <a:cs typeface="Courier New" panose="02070309020205020404"/>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4" name="矩形 1"/>
          <p:cNvSpPr>
            <a:spLocks noChangeArrowheads="1"/>
          </p:cNvSpPr>
          <p:nvPr/>
        </p:nvSpPr>
        <p:spPr bwMode="auto">
          <a:xfrm>
            <a:off x="226537" y="260679"/>
            <a:ext cx="11647294" cy="57624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Aft>
                <a:spcPct val="0"/>
              </a:spcAft>
              <a:tabLst>
                <a:tab pos="2430780"/>
              </a:tabLst>
            </a:pPr>
            <a:r>
              <a:rPr lang="en-US" altLang="zh-CN" sz="2400" b="1" kern="100">
                <a:latin typeface="Times New Roman"/>
                <a:ea typeface="黑体"/>
              </a:rPr>
              <a:t>[</a:t>
            </a:r>
            <a:r>
              <a:rPr lang="zh-CN" altLang="zh-CN" sz="2400" b="1" kern="100">
                <a:latin typeface="Times New Roman"/>
                <a:ea typeface="黑体"/>
                <a:cs typeface="Times New Roman" panose="02020603050405020304"/>
              </a:rPr>
              <a:t>研究选考</a:t>
            </a:r>
            <a:r>
              <a:rPr lang="en-US" altLang="zh-CN" sz="2400" b="1" kern="100">
                <a:latin typeface="Times New Roman"/>
                <a:ea typeface="黑体"/>
              </a:rPr>
              <a:t>·</a:t>
            </a:r>
            <a:r>
              <a:rPr lang="zh-CN" altLang="zh-CN" sz="2400" b="1" kern="100">
                <a:latin typeface="Times New Roman"/>
                <a:ea typeface="黑体"/>
                <a:cs typeface="Times New Roman" panose="02020603050405020304"/>
              </a:rPr>
              <a:t>把握考情</a:t>
            </a:r>
            <a:r>
              <a:rPr lang="en-US" altLang="zh-CN" sz="2400" b="1" kern="100">
                <a:latin typeface="Times New Roman"/>
                <a:ea typeface="黑体"/>
              </a:rPr>
              <a:t>]</a:t>
            </a:r>
            <a:endParaRPr lang="zh-CN" altLang="zh-CN" sz="1050" b="1" kern="100">
              <a:effectLst/>
              <a:latin typeface="黑体" charset="-122"/>
              <a:ea typeface="黑体"/>
              <a:cs typeface="Courier New" panose="02070309020205020404"/>
            </a:endParaRPr>
          </a:p>
        </p:txBody>
      </p:sp>
      <p:graphicFrame>
        <p:nvGraphicFramePr>
          <p:cNvPr id="2" name="表格 1"/>
          <p:cNvGraphicFramePr>
            <a:graphicFrameLocks noGrp="1"/>
          </p:cNvGraphicFramePr>
          <p:nvPr/>
        </p:nvGraphicFramePr>
        <p:xfrm>
          <a:off x="385655" y="932225"/>
          <a:ext cx="11257807" cy="5486400"/>
        </p:xfrm>
        <a:graphic>
          <a:graphicData uri="http://schemas.openxmlformats.org/drawingml/2006/table">
            <a:tbl>
              <a:tblPr/>
              <a:tblGrid>
                <a:gridCol w="688768"/>
                <a:gridCol w="5585053"/>
                <a:gridCol w="4983986"/>
              </a:tblGrid>
              <a:tr h="322321">
                <a:tc rowSpan="2">
                  <a:txBody>
                    <a:bodyPr vert="horz" wrap="square"/>
                    <a:lstStyle/>
                    <a:p>
                      <a:pPr algn="ctr">
                        <a:lnSpc>
                          <a:spcPct val="150000"/>
                        </a:lnSpc>
                        <a:spcAft>
                          <a:spcPct val="0"/>
                        </a:spcAft>
                        <a:tabLst>
                          <a:tab pos="1890395"/>
                          <a:tab pos="2430780"/>
                        </a:tabLst>
                      </a:pPr>
                      <a:r>
                        <a:rPr lang="zh-CN" sz="2000" b="1" kern="100">
                          <a:effectLst/>
                          <a:latin typeface="Times New Roman"/>
                          <a:cs typeface="Times New Roman" panose="02020603050405020304"/>
                        </a:rPr>
                        <a:t>知识内容</a:t>
                      </a:r>
                      <a:endParaRPr lang="zh-CN" sz="2000" kern="100">
                        <a:effectLst/>
                        <a:latin typeface="宋体" pitchFamily="2" charset="-122"/>
                        <a:cs typeface="Courier New" panose="02070309020205020404"/>
                      </a:endParaRPr>
                    </a:p>
                  </a:txBody>
                  <a:tcPr marL="20145" marR="20145"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rowSpan="2">
                  <a:txBody>
                    <a:bodyPr vert="horz" wrap="square"/>
                    <a:lstStyle/>
                    <a:p>
                      <a:pPr algn="ctr">
                        <a:lnSpc>
                          <a:spcPct val="150000"/>
                        </a:lnSpc>
                        <a:spcAft>
                          <a:spcPct val="0"/>
                        </a:spcAft>
                        <a:tabLst>
                          <a:tab pos="1890395"/>
                          <a:tab pos="2430780"/>
                        </a:tabLst>
                      </a:pPr>
                      <a:r>
                        <a:rPr lang="zh-CN" sz="2000" b="1" kern="100">
                          <a:effectLst/>
                          <a:latin typeface="Times New Roman"/>
                          <a:cs typeface="Times New Roman" panose="02020603050405020304"/>
                        </a:rPr>
                        <a:t>法拉第电磁感应定律</a:t>
                      </a:r>
                      <a:endParaRPr lang="zh-CN" sz="2000" kern="100">
                        <a:effectLst/>
                        <a:latin typeface="宋体" pitchFamily="2" charset="-122"/>
                        <a:cs typeface="Courier New" panose="02070309020205020404"/>
                      </a:endParaRPr>
                    </a:p>
                  </a:txBody>
                  <a:tcPr marL="20145" marR="20145"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lnSpc>
                          <a:spcPct val="150000"/>
                        </a:lnSpc>
                        <a:spcAft>
                          <a:spcPct val="0"/>
                        </a:spcAft>
                        <a:tabLst>
                          <a:tab pos="1890395"/>
                          <a:tab pos="2430780"/>
                        </a:tabLst>
                      </a:pPr>
                      <a:r>
                        <a:rPr lang="zh-CN" sz="2000" b="1" kern="100">
                          <a:effectLst/>
                          <a:latin typeface="Times New Roman"/>
                          <a:cs typeface="Times New Roman" panose="02020603050405020304"/>
                        </a:rPr>
                        <a:t>考试要求</a:t>
                      </a:r>
                      <a:endParaRPr lang="zh-CN" sz="2000" kern="100">
                        <a:effectLst/>
                        <a:latin typeface="宋体" pitchFamily="2" charset="-122"/>
                        <a:cs typeface="Courier New" panose="02070309020205020404"/>
                      </a:endParaRPr>
                    </a:p>
                  </a:txBody>
                  <a:tcPr marL="20145" marR="20145"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61161">
                <a:tc vMerge="1">
                  <a:txBody>
                    <a:bodyPr vert="horz" wrap="square"/>
                    <a:lstStyle/>
                    <a:p>
                      <a:endParaRPr lang="zh-CN"/>
                    </a:p>
                  </a:txBody>
                  <a:tcPr/>
                </a:tc>
                <a:tc vMerge="1">
                  <a:txBody>
                    <a:bodyPr vert="horz" wrap="square"/>
                    <a:lstStyle/>
                    <a:p>
                      <a:endParaRPr lang="zh-CN"/>
                    </a:p>
                  </a:txBody>
                  <a:tcPr/>
                </a:tc>
                <a:tc>
                  <a:txBody>
                    <a:bodyPr vert="horz" wrap="square"/>
                    <a:lstStyle/>
                    <a:p>
                      <a:pPr algn="ctr">
                        <a:lnSpc>
                          <a:spcPct val="150000"/>
                        </a:lnSpc>
                        <a:spcAft>
                          <a:spcPct val="0"/>
                        </a:spcAft>
                        <a:tabLst>
                          <a:tab pos="1890395"/>
                          <a:tab pos="2430780"/>
                        </a:tabLst>
                      </a:pPr>
                      <a:r>
                        <a:rPr lang="zh-CN" sz="2000" b="1" kern="100">
                          <a:effectLst/>
                          <a:latin typeface="Times New Roman"/>
                          <a:cs typeface="Times New Roman" panose="02020603050405020304"/>
                        </a:rPr>
                        <a:t>加试</a:t>
                      </a:r>
                      <a:r>
                        <a:rPr lang="en-US" sz="2000" b="1" kern="100">
                          <a:effectLst/>
                          <a:latin typeface="Times New Roman"/>
                          <a:cs typeface="Courier New" panose="02070309020205020404"/>
                        </a:rPr>
                        <a:t>d</a:t>
                      </a:r>
                      <a:endParaRPr lang="zh-CN" sz="2000" kern="100">
                        <a:effectLst/>
                        <a:latin typeface="宋体" pitchFamily="2" charset="-122"/>
                        <a:cs typeface="Courier New" panose="02070309020205020404"/>
                      </a:endParaRPr>
                    </a:p>
                  </a:txBody>
                  <a:tcPr marL="20145" marR="20145"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3062053">
                <a:tc>
                  <a:txBody>
                    <a:bodyPr vert="horz" wrap="square"/>
                    <a:lstStyle/>
                    <a:p>
                      <a:pPr algn="ctr">
                        <a:lnSpc>
                          <a:spcPct val="150000"/>
                        </a:lnSpc>
                        <a:spcAft>
                          <a:spcPct val="0"/>
                        </a:spcAft>
                        <a:tabLst>
                          <a:tab pos="1890395"/>
                          <a:tab pos="2430780"/>
                        </a:tabLst>
                      </a:pPr>
                      <a:r>
                        <a:rPr lang="zh-CN" sz="2000" b="1" kern="100">
                          <a:effectLst/>
                          <a:latin typeface="Times New Roman"/>
                          <a:cs typeface="Times New Roman" panose="02020603050405020304"/>
                        </a:rPr>
                        <a:t>教学要求</a:t>
                      </a:r>
                      <a:endParaRPr lang="zh-CN" sz="2000" kern="100">
                        <a:effectLst/>
                        <a:latin typeface="宋体" pitchFamily="2" charset="-122"/>
                        <a:cs typeface="Courier New" panose="02070309020205020404"/>
                      </a:endParaRPr>
                    </a:p>
                  </a:txBody>
                  <a:tcPr marL="20145" marR="20145"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gridSpan="2">
                  <a:txBody>
                    <a:bodyPr vert="horz" wrap="square"/>
                    <a:lstStyle/>
                    <a:p>
                      <a:pPr algn="l">
                        <a:lnSpc>
                          <a:spcPct val="150000"/>
                        </a:lnSpc>
                        <a:spcAft>
                          <a:spcPct val="0"/>
                        </a:spcAft>
                        <a:tabLst>
                          <a:tab pos="1890395"/>
                          <a:tab pos="2430780"/>
                        </a:tabLst>
                      </a:pPr>
                      <a:r>
                        <a:rPr lang="en-US" sz="2000" b="1" kern="100">
                          <a:effectLst/>
                          <a:latin typeface="Times New Roman"/>
                          <a:cs typeface="Courier New" panose="02070309020205020404"/>
                        </a:rPr>
                        <a:t>1.</a:t>
                      </a:r>
                      <a:r>
                        <a:rPr lang="zh-CN" sz="2000" b="1" kern="100">
                          <a:effectLst/>
                          <a:latin typeface="Times New Roman"/>
                          <a:cs typeface="Times New Roman" panose="02020603050405020304"/>
                        </a:rPr>
                        <a:t>了解感应电动势，知道产生感应电动势的那部分导体相当于电源</a:t>
                      </a:r>
                      <a:endParaRPr lang="zh-CN" sz="2000" kern="100">
                        <a:effectLst/>
                        <a:latin typeface="宋体" pitchFamily="2" charset="-122"/>
                        <a:cs typeface="Courier New" panose="02070309020205020404"/>
                      </a:endParaRPr>
                    </a:p>
                    <a:p>
                      <a:pPr algn="l">
                        <a:lnSpc>
                          <a:spcPct val="150000"/>
                        </a:lnSpc>
                        <a:spcAft>
                          <a:spcPct val="0"/>
                        </a:spcAft>
                        <a:tabLst>
                          <a:tab pos="1890395"/>
                          <a:tab pos="2430780"/>
                        </a:tabLst>
                      </a:pPr>
                      <a:r>
                        <a:rPr lang="en-US" sz="2000" b="1" kern="100">
                          <a:effectLst/>
                          <a:latin typeface="Times New Roman"/>
                          <a:cs typeface="Courier New" panose="02070309020205020404"/>
                        </a:rPr>
                        <a:t>2.</a:t>
                      </a:r>
                      <a:r>
                        <a:rPr lang="zh-CN" sz="2000" b="1" kern="100">
                          <a:effectLst/>
                          <a:latin typeface="Times New Roman"/>
                          <a:cs typeface="Times New Roman" panose="02020603050405020304"/>
                        </a:rPr>
                        <a:t>知道感应电动势的大小与磁通量变化快慢有关</a:t>
                      </a:r>
                      <a:endParaRPr lang="zh-CN" sz="2000" kern="100">
                        <a:effectLst/>
                        <a:latin typeface="宋体" pitchFamily="2" charset="-122"/>
                        <a:cs typeface="Courier New" panose="02070309020205020404"/>
                      </a:endParaRPr>
                    </a:p>
                    <a:p>
                      <a:pPr algn="l">
                        <a:lnSpc>
                          <a:spcPct val="150000"/>
                        </a:lnSpc>
                        <a:spcAft>
                          <a:spcPct val="0"/>
                        </a:spcAft>
                        <a:tabLst>
                          <a:tab pos="1890395"/>
                          <a:tab pos="2430780"/>
                        </a:tabLst>
                      </a:pPr>
                      <a:r>
                        <a:rPr lang="en-US" sz="2000" b="1" kern="100">
                          <a:effectLst/>
                          <a:latin typeface="Times New Roman"/>
                          <a:cs typeface="Courier New" panose="02070309020205020404"/>
                        </a:rPr>
                        <a:t>3.</a:t>
                      </a:r>
                      <a:r>
                        <a:rPr lang="zh-CN" sz="2000" b="1" kern="100">
                          <a:effectLst/>
                          <a:latin typeface="Times New Roman"/>
                          <a:cs typeface="Times New Roman" panose="02020603050405020304"/>
                        </a:rPr>
                        <a:t>理解磁通量的变化率是表示磁通量变化快慢的物理量，能区别磁通量、磁通量变化量、磁通量变化率</a:t>
                      </a:r>
                      <a:endParaRPr lang="zh-CN" sz="2000" kern="100">
                        <a:effectLst/>
                        <a:latin typeface="宋体" pitchFamily="2" charset="-122"/>
                        <a:cs typeface="Courier New" panose="02070309020205020404"/>
                      </a:endParaRPr>
                    </a:p>
                    <a:p>
                      <a:pPr algn="l">
                        <a:lnSpc>
                          <a:spcPct val="150000"/>
                        </a:lnSpc>
                        <a:spcAft>
                          <a:spcPct val="0"/>
                        </a:spcAft>
                        <a:tabLst>
                          <a:tab pos="1890395"/>
                          <a:tab pos="2430780"/>
                        </a:tabLst>
                      </a:pPr>
                      <a:r>
                        <a:rPr lang="en-US" sz="2000" b="1" kern="100">
                          <a:effectLst/>
                          <a:latin typeface="Times New Roman"/>
                          <a:cs typeface="Courier New" panose="02070309020205020404"/>
                        </a:rPr>
                        <a:t>4.</a:t>
                      </a:r>
                      <a:r>
                        <a:rPr lang="zh-CN" sz="2000" b="1" kern="100">
                          <a:effectLst/>
                          <a:latin typeface="Times New Roman"/>
                          <a:cs typeface="Times New Roman" panose="02020603050405020304"/>
                        </a:rPr>
                        <a:t>理解法拉第电磁感应定律，掌握表达式</a:t>
                      </a:r>
                      <a:endParaRPr lang="zh-CN" sz="2000" kern="100">
                        <a:effectLst/>
                        <a:latin typeface="宋体" pitchFamily="2" charset="-122"/>
                        <a:cs typeface="Courier New" panose="02070309020205020404"/>
                      </a:endParaRPr>
                    </a:p>
                    <a:p>
                      <a:pPr algn="l">
                        <a:lnSpc>
                          <a:spcPct val="150000"/>
                        </a:lnSpc>
                        <a:spcAft>
                          <a:spcPct val="0"/>
                        </a:spcAft>
                        <a:tabLst>
                          <a:tab pos="1890395"/>
                          <a:tab pos="2430780"/>
                        </a:tabLst>
                      </a:pPr>
                      <a:r>
                        <a:rPr lang="en-US" sz="2000" b="1" kern="100">
                          <a:effectLst/>
                          <a:latin typeface="Times New Roman"/>
                          <a:cs typeface="Courier New" panose="02070309020205020404"/>
                        </a:rPr>
                        <a:t>5.</a:t>
                      </a:r>
                      <a:r>
                        <a:rPr lang="zh-CN" sz="2000" b="1" kern="100">
                          <a:effectLst/>
                          <a:latin typeface="Times New Roman"/>
                          <a:cs typeface="Times New Roman" panose="02020603050405020304"/>
                        </a:rPr>
                        <a:t>知道导体垂直切割磁感线时产生的感应电动势的表达式，并能进行简单的计算。</a:t>
                      </a:r>
                      <a:endParaRPr lang="zh-CN" sz="2000" kern="100">
                        <a:effectLst/>
                        <a:latin typeface="宋体" pitchFamily="2" charset="-122"/>
                        <a:cs typeface="Courier New" panose="02070309020205020404"/>
                      </a:endParaRPr>
                    </a:p>
                    <a:p>
                      <a:pPr algn="l">
                        <a:lnSpc>
                          <a:spcPct val="150000"/>
                        </a:lnSpc>
                        <a:spcAft>
                          <a:spcPct val="0"/>
                        </a:spcAft>
                        <a:tabLst>
                          <a:tab pos="1890395"/>
                          <a:tab pos="2430780"/>
                        </a:tabLst>
                      </a:pPr>
                      <a:r>
                        <a:rPr lang="en-US" sz="2000" b="1" kern="100">
                          <a:effectLst/>
                          <a:latin typeface="Times New Roman"/>
                          <a:cs typeface="Courier New" panose="02070309020205020404"/>
                        </a:rPr>
                        <a:t>6.</a:t>
                      </a:r>
                      <a:r>
                        <a:rPr lang="zh-CN" sz="2000" b="1" kern="100">
                          <a:effectLst/>
                          <a:latin typeface="Times New Roman"/>
                          <a:cs typeface="Times New Roman" panose="02020603050405020304"/>
                        </a:rPr>
                        <a:t>会用法拉第电磁感应定律解决简单的实际问题</a:t>
                      </a:r>
                      <a:endParaRPr lang="zh-CN" sz="2000" kern="100">
                        <a:effectLst/>
                        <a:latin typeface="宋体" pitchFamily="2" charset="-122"/>
                        <a:cs typeface="Courier New" panose="02070309020205020404"/>
                      </a:endParaRPr>
                    </a:p>
                    <a:p>
                      <a:pPr algn="l">
                        <a:lnSpc>
                          <a:spcPct val="150000"/>
                        </a:lnSpc>
                        <a:spcAft>
                          <a:spcPct val="0"/>
                        </a:spcAft>
                        <a:tabLst>
                          <a:tab pos="1890395"/>
                          <a:tab pos="2430780"/>
                        </a:tabLst>
                      </a:pPr>
                      <a:r>
                        <a:rPr lang="en-US" sz="2000" b="1" kern="100">
                          <a:effectLst/>
                          <a:latin typeface="Times New Roman"/>
                          <a:cs typeface="Courier New" panose="02070309020205020404"/>
                        </a:rPr>
                        <a:t>7.</a:t>
                      </a:r>
                      <a:r>
                        <a:rPr lang="zh-CN" sz="2000" b="1" kern="100">
                          <a:effectLst/>
                          <a:latin typeface="Times New Roman"/>
                          <a:cs typeface="Times New Roman" panose="02020603050405020304"/>
                        </a:rPr>
                        <a:t>了解反电动势的概念，知道电动机由于机械故障停转时烧毁的原因</a:t>
                      </a:r>
                      <a:endParaRPr lang="zh-CN" sz="2000" kern="100">
                        <a:effectLst/>
                        <a:latin typeface="宋体" pitchFamily="2" charset="-122"/>
                        <a:cs typeface="Courier New" panose="02070309020205020404"/>
                      </a:endParaRPr>
                    </a:p>
                  </a:txBody>
                  <a:tcPr marL="20145" marR="20145"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vert="horz" wrap="square"/>
                    <a:lstStyle/>
                    <a:p>
                      <a:endParaRPr lang="zh-CN"/>
                    </a:p>
                  </a:txBody>
                  <a:tcPr/>
                </a:tc>
              </a:tr>
              <a:tr h="805803">
                <a:tc>
                  <a:txBody>
                    <a:bodyPr vert="horz" wrap="square"/>
                    <a:lstStyle/>
                    <a:p>
                      <a:pPr algn="ctr">
                        <a:lnSpc>
                          <a:spcPct val="150000"/>
                        </a:lnSpc>
                        <a:spcAft>
                          <a:spcPct val="0"/>
                        </a:spcAft>
                        <a:tabLst>
                          <a:tab pos="1890395"/>
                          <a:tab pos="2430780"/>
                        </a:tabLst>
                      </a:pPr>
                      <a:r>
                        <a:rPr lang="zh-CN" sz="2000" b="1" kern="100">
                          <a:effectLst/>
                          <a:latin typeface="Times New Roman"/>
                          <a:cs typeface="Times New Roman" panose="02020603050405020304"/>
                        </a:rPr>
                        <a:t>说明</a:t>
                      </a:r>
                      <a:endParaRPr lang="zh-CN" sz="2000" kern="100">
                        <a:effectLst/>
                        <a:latin typeface="宋体" pitchFamily="2" charset="-122"/>
                        <a:cs typeface="Courier New" panose="02070309020205020404"/>
                      </a:endParaRPr>
                    </a:p>
                  </a:txBody>
                  <a:tcPr marL="20145" marR="20145"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gridSpan="2">
                  <a:txBody>
                    <a:bodyPr vert="horz" wrap="square"/>
                    <a:lstStyle/>
                    <a:p>
                      <a:pPr algn="l">
                        <a:lnSpc>
                          <a:spcPct val="150000"/>
                        </a:lnSpc>
                        <a:spcAft>
                          <a:spcPct val="0"/>
                        </a:spcAft>
                        <a:tabLst>
                          <a:tab pos="1890395"/>
                          <a:tab pos="2430780"/>
                        </a:tabLst>
                      </a:pPr>
                      <a:r>
                        <a:rPr lang="en-US" sz="2000" b="1" kern="100">
                          <a:effectLst/>
                          <a:latin typeface="Times New Roman"/>
                          <a:cs typeface="Courier New" panose="02070309020205020404"/>
                        </a:rPr>
                        <a:t>1.</a:t>
                      </a:r>
                      <a:r>
                        <a:rPr lang="zh-CN" sz="2000" b="1" kern="100">
                          <a:effectLst/>
                          <a:latin typeface="Times New Roman"/>
                          <a:cs typeface="Times New Roman" panose="02020603050405020304"/>
                        </a:rPr>
                        <a:t>导体切割磁感线时感应电动势的计算，只限于</a:t>
                      </a:r>
                      <a:r>
                        <a:rPr lang="en-US" sz="2000" b="1" i="1" kern="100">
                          <a:effectLst/>
                          <a:latin typeface="Times New Roman"/>
                          <a:cs typeface="Courier New" panose="02070309020205020404"/>
                        </a:rPr>
                        <a:t>l</a:t>
                      </a:r>
                      <a:r>
                        <a:rPr lang="zh-CN" sz="2000" b="1" kern="100">
                          <a:effectLst/>
                          <a:latin typeface="Times New Roman"/>
                          <a:cs typeface="Times New Roman" panose="02020603050405020304"/>
                        </a:rPr>
                        <a:t>、</a:t>
                      </a:r>
                      <a:r>
                        <a:rPr lang="en-US" sz="2000" b="1" i="1" kern="100">
                          <a:effectLst/>
                          <a:latin typeface="Times New Roman"/>
                          <a:cs typeface="Courier New" panose="02070309020205020404"/>
                        </a:rPr>
                        <a:t>B</a:t>
                      </a:r>
                      <a:r>
                        <a:rPr lang="zh-CN" sz="2000" b="1" kern="100">
                          <a:effectLst/>
                          <a:latin typeface="Times New Roman"/>
                          <a:cs typeface="Times New Roman" panose="02020603050405020304"/>
                        </a:rPr>
                        <a:t>、</a:t>
                      </a:r>
                      <a:r>
                        <a:rPr lang="en-US" sz="2000" b="1" i="1" kern="100">
                          <a:effectLst/>
                          <a:latin typeface="Book Antiqua"/>
                          <a:cs typeface="Times New Roman" panose="02020603050405020304"/>
                        </a:rPr>
                        <a:t>v</a:t>
                      </a:r>
                      <a:r>
                        <a:rPr lang="zh-CN" sz="2000" b="1" kern="100">
                          <a:effectLst/>
                          <a:latin typeface="Times New Roman"/>
                          <a:cs typeface="Times New Roman" panose="02020603050405020304"/>
                        </a:rPr>
                        <a:t>三者垂直的情形</a:t>
                      </a:r>
                      <a:endParaRPr lang="zh-CN" sz="2000" kern="100">
                        <a:effectLst/>
                        <a:latin typeface="宋体" pitchFamily="2" charset="-122"/>
                        <a:cs typeface="Courier New" panose="02070309020205020404"/>
                      </a:endParaRPr>
                    </a:p>
                    <a:p>
                      <a:pPr algn="l">
                        <a:lnSpc>
                          <a:spcPct val="150000"/>
                        </a:lnSpc>
                        <a:spcAft>
                          <a:spcPct val="0"/>
                        </a:spcAft>
                        <a:tabLst>
                          <a:tab pos="1890395"/>
                          <a:tab pos="2430780"/>
                        </a:tabLst>
                      </a:pPr>
                      <a:r>
                        <a:rPr lang="en-US" sz="2000" b="1" kern="100">
                          <a:effectLst/>
                          <a:latin typeface="Times New Roman"/>
                          <a:cs typeface="Courier New" panose="02070309020205020404"/>
                        </a:rPr>
                        <a:t>2.</a:t>
                      </a:r>
                      <a:r>
                        <a:rPr lang="zh-CN" sz="2000" b="1" kern="100">
                          <a:effectLst/>
                          <a:latin typeface="Times New Roman"/>
                          <a:cs typeface="Times New Roman" panose="02020603050405020304"/>
                        </a:rPr>
                        <a:t>不要求计算涉及反电动势的问题</a:t>
                      </a:r>
                      <a:endParaRPr lang="zh-CN" sz="2000" kern="100">
                        <a:effectLst/>
                        <a:latin typeface="宋体" pitchFamily="2" charset="-122"/>
                        <a:cs typeface="Courier New" panose="02070309020205020404"/>
                      </a:endParaRPr>
                    </a:p>
                  </a:txBody>
                  <a:tcPr marL="20145" marR="20145"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vert="horz" wrap="square"/>
                    <a:lstStyle/>
                    <a:p>
                      <a:endParaRPr lang="zh-CN"/>
                    </a:p>
                  </a:txBody>
                  <a:tcPr/>
                </a:tc>
              </a:tr>
            </a:tbl>
          </a:graphicData>
        </a:graphic>
      </p:graphicFrame>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5"/>
          <a:stretch>
            <a:fillRect/>
          </a:stretch>
        </a:blipFill>
      </p:bgPr>
    </p:bg>
    <p:spTree>
      <p:nvGrpSpPr>
        <p:cNvPr id="1" name=""/>
        <p:cNvGrpSpPr/>
        <p:nvPr/>
      </p:nvGrpSpPr>
      <p:grpSpPr>
        <a:xfrm>
          <a:off x="0" y="0"/>
          <a:ext cx="0" cy="0"/>
        </a:xfrm>
      </p:grpSpPr>
      <p:sp>
        <p:nvSpPr>
          <p:cNvPr id="6" name="矩形 1"/>
          <p:cNvSpPr>
            <a:spLocks noChangeArrowheads="1"/>
          </p:cNvSpPr>
          <p:nvPr/>
        </p:nvSpPr>
        <p:spPr bwMode="auto">
          <a:xfrm>
            <a:off x="250287" y="973179"/>
            <a:ext cx="11647294" cy="55976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Aft>
                <a:spcPct val="0"/>
              </a:spcAft>
              <a:tabLst>
                <a:tab pos="2430780"/>
              </a:tabLst>
            </a:pPr>
            <a:r>
              <a:rPr lang="zh-CN" altLang="zh-CN" sz="2400" b="1" kern="100">
                <a:latin typeface="Times New Roman"/>
                <a:ea typeface="黑体"/>
                <a:cs typeface="Times New Roman" panose="02020603050405020304"/>
              </a:rPr>
              <a:t>知识点一　电磁感应定律</a:t>
            </a:r>
            <a:endParaRPr lang="zh-CN" altLang="zh-CN" sz="1050" b="1" kern="100">
              <a:effectLst/>
              <a:latin typeface="黑体" charset="-122"/>
              <a:ea typeface="黑体"/>
              <a:cs typeface="Courier New" panose="02070309020205020404"/>
            </a:endParaRPr>
          </a:p>
        </p:txBody>
      </p:sp>
      <p:pic>
        <p:nvPicPr>
          <p:cNvPr id="24578" name="Picture 2" descr="课堂导学"/>
          <p:cNvPicPr>
            <a:picLocks noChangeAspect="1" noChangeArrowheads="1"/>
          </p:cNvPicPr>
          <p:nvPr/>
        </p:nvPicPr>
        <p:blipFill>
          <a:blip r:embed="rId2">
            <a:clrChange>
              <a:clrFrom>
                <a:srgbClr val="FFFFFF"/>
              </a:clrFrom>
              <a:clrTo>
                <a:srgbClr val="FFFFFF">
                  <a:alpha val="0"/>
                </a:srgbClr>
              </a:clrTo>
            </a:clrChange>
            <a:extLst>
              <a:ext uri="{28A0092B-C50C-407E-A947-70E740481C1C}">
                <a14:useLocalDpi xmlns:a14="http://schemas.microsoft.com/office/drawing/2010/main" xmlns="" val="0"/>
              </a:ext>
            </a:extLst>
          </a:blip>
          <a:stretch>
            <a:fillRect/>
          </a:stretch>
        </p:blipFill>
        <p:spPr bwMode="auto">
          <a:xfrm>
            <a:off x="301582" y="524618"/>
            <a:ext cx="11423696" cy="46960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5" name="矩形 1"/>
          <p:cNvSpPr>
            <a:spLocks noChangeArrowheads="1"/>
          </p:cNvSpPr>
          <p:nvPr/>
        </p:nvSpPr>
        <p:spPr bwMode="auto">
          <a:xfrm>
            <a:off x="528360" y="1422454"/>
            <a:ext cx="10588449" cy="57624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Aft>
                <a:spcPct val="0"/>
              </a:spcAft>
              <a:tabLst>
                <a:tab pos="1890395"/>
                <a:tab pos="2700655"/>
              </a:tabLst>
            </a:pPr>
            <a:r>
              <a:rPr lang="en-US" altLang="zh-CN" sz="2400" b="1" kern="100">
                <a:latin typeface="Times New Roman"/>
                <a:ea typeface="黑体"/>
                <a:cs typeface="Courier New" panose="02070309020205020404"/>
              </a:rPr>
              <a:t>[</a:t>
            </a:r>
            <a:r>
              <a:rPr lang="zh-CN" altLang="zh-CN" sz="2400" b="1" kern="100">
                <a:latin typeface="Times New Roman"/>
                <a:ea typeface="黑体"/>
                <a:cs typeface="Times New Roman" panose="02020603050405020304"/>
              </a:rPr>
              <a:t>基</a:t>
            </a:r>
            <a:r>
              <a:rPr lang="zh-CN" altLang="zh-CN" sz="2400" b="1" kern="100">
                <a:latin typeface="宋体" pitchFamily="2" charset="-122"/>
                <a:ea typeface="Times New Roman"/>
                <a:cs typeface="Courier New" panose="02070309020205020404"/>
              </a:rPr>
              <a:t> </a:t>
            </a:r>
            <a:r>
              <a:rPr lang="zh-CN" altLang="zh-CN" sz="2400" b="1" kern="100">
                <a:latin typeface="Times New Roman"/>
                <a:ea typeface="黑体"/>
                <a:cs typeface="Times New Roman" panose="02020603050405020304"/>
              </a:rPr>
              <a:t>础</a:t>
            </a:r>
            <a:r>
              <a:rPr lang="zh-CN" altLang="zh-CN" sz="2400" b="1" kern="100">
                <a:latin typeface="宋体" pitchFamily="2" charset="-122"/>
                <a:ea typeface="Times New Roman"/>
                <a:cs typeface="Courier New" panose="02070309020205020404"/>
              </a:rPr>
              <a:t> </a:t>
            </a:r>
            <a:r>
              <a:rPr lang="zh-CN" altLang="zh-CN" sz="2400" b="1" kern="100">
                <a:latin typeface="Times New Roman"/>
                <a:ea typeface="黑体"/>
                <a:cs typeface="Times New Roman" panose="02020603050405020304"/>
              </a:rPr>
              <a:t>梳</a:t>
            </a:r>
            <a:r>
              <a:rPr lang="zh-CN" altLang="zh-CN" sz="2400" b="1" kern="100">
                <a:latin typeface="宋体" pitchFamily="2" charset="-122"/>
                <a:ea typeface="Times New Roman"/>
                <a:cs typeface="Courier New" panose="02070309020205020404"/>
              </a:rPr>
              <a:t> </a:t>
            </a:r>
            <a:r>
              <a:rPr lang="zh-CN" altLang="zh-CN" sz="2400" b="1" kern="100">
                <a:latin typeface="Times New Roman"/>
                <a:ea typeface="黑体"/>
                <a:cs typeface="Times New Roman" panose="02020603050405020304"/>
              </a:rPr>
              <a:t>理</a:t>
            </a:r>
            <a:r>
              <a:rPr lang="en-US" altLang="zh-CN" sz="2400" b="1" kern="100">
                <a:latin typeface="Times New Roman"/>
                <a:ea typeface="黑体"/>
                <a:cs typeface="Courier New" panose="02070309020205020404"/>
              </a:rPr>
              <a:t>]</a:t>
            </a:r>
            <a:endParaRPr lang="zh-CN" altLang="zh-CN" sz="2400" b="1" kern="100">
              <a:effectLst/>
              <a:latin typeface="宋体" pitchFamily="2" charset="-122"/>
              <a:cs typeface="Courier New" panose="02070309020205020404"/>
            </a:endParaRPr>
          </a:p>
        </p:txBody>
      </p:sp>
      <p:sp>
        <p:nvSpPr>
          <p:cNvPr id="7" name="矩形 1"/>
          <p:cNvSpPr>
            <a:spLocks noChangeArrowheads="1"/>
          </p:cNvSpPr>
          <p:nvPr/>
        </p:nvSpPr>
        <p:spPr bwMode="auto">
          <a:xfrm>
            <a:off x="297424" y="2016204"/>
            <a:ext cx="11192821" cy="397031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8290" indent="-457200" algn="just">
              <a:lnSpc>
                <a:spcPct val="150000"/>
              </a:lnSpc>
              <a:spcAft>
                <a:spcPct val="0"/>
              </a:spcAft>
              <a:tabLst>
                <a:tab pos="1890395"/>
                <a:tab pos="2430780"/>
              </a:tabLst>
            </a:pPr>
            <a:r>
              <a:rPr lang="en-US" altLang="zh-CN" sz="2400" b="1" kern="100">
                <a:latin typeface="Times New Roman"/>
                <a:cs typeface="Courier New" panose="02070309020205020404"/>
              </a:rPr>
              <a:t>1.</a:t>
            </a:r>
            <a:r>
              <a:rPr lang="zh-CN" altLang="zh-CN" sz="2400" b="1" kern="100">
                <a:latin typeface="Times New Roman"/>
                <a:cs typeface="Times New Roman" panose="02020603050405020304"/>
              </a:rPr>
              <a:t>感应电动势</a:t>
            </a:r>
            <a:endParaRPr lang="zh-CN" altLang="zh-CN" sz="1050" kern="100">
              <a:latin typeface="宋体" pitchFamily="2" charset="-122"/>
              <a:cs typeface="Courier New" panose="02070309020205020404"/>
            </a:endParaRPr>
          </a:p>
          <a:p>
            <a:pPr marL="288290" indent="-457200" algn="just">
              <a:lnSpc>
                <a:spcPct val="150000"/>
              </a:lnSpc>
              <a:spcAft>
                <a:spcPct val="0"/>
              </a:spcAft>
              <a:tabLst>
                <a:tab pos="1890395"/>
                <a:tab pos="2430780"/>
              </a:tabLst>
            </a:pPr>
            <a:r>
              <a:rPr lang="en-US" altLang="zh-CN" sz="2400" b="1" kern="100" smtClean="0">
                <a:latin typeface="Times New Roman"/>
                <a:cs typeface="Times New Roman" panose="02020603050405020304"/>
              </a:rPr>
              <a:t>	</a:t>
            </a:r>
            <a:r>
              <a:rPr lang="zh-CN" altLang="zh-CN" sz="2400" b="1" kern="100" smtClean="0">
                <a:latin typeface="Times New Roman"/>
                <a:cs typeface="Times New Roman" panose="02020603050405020304"/>
              </a:rPr>
              <a:t>在</a:t>
            </a:r>
            <a:r>
              <a:rPr lang="en-US" altLang="zh-CN" sz="2400" kern="100" smtClean="0">
                <a:latin typeface="Times New Roman"/>
                <a:cs typeface="Times New Roman" panose="02020603050405020304"/>
              </a:rPr>
              <a:t>__________</a:t>
            </a:r>
            <a:r>
              <a:rPr lang="zh-CN" altLang="zh-CN" sz="2400" b="1" kern="100" smtClean="0">
                <a:latin typeface="Times New Roman"/>
                <a:cs typeface="Times New Roman" panose="02020603050405020304"/>
              </a:rPr>
              <a:t>现象</a:t>
            </a:r>
            <a:r>
              <a:rPr lang="zh-CN" altLang="zh-CN" sz="2400" b="1" kern="100">
                <a:latin typeface="Times New Roman"/>
                <a:cs typeface="Times New Roman" panose="02020603050405020304"/>
              </a:rPr>
              <a:t>中产生的电动势，叫感应电动势。产生感应电动势的那一部分导体</a:t>
            </a:r>
            <a:r>
              <a:rPr lang="zh-CN" altLang="zh-CN" sz="2400" b="1" kern="100" smtClean="0">
                <a:latin typeface="Times New Roman"/>
                <a:cs typeface="Times New Roman" panose="02020603050405020304"/>
              </a:rPr>
              <a:t>相当于</a:t>
            </a:r>
            <a:r>
              <a:rPr lang="en-US" altLang="zh-CN" sz="2400" kern="100">
                <a:latin typeface="Times New Roman"/>
                <a:cs typeface="Times New Roman" panose="02020603050405020304"/>
              </a:rPr>
              <a:t>_____</a:t>
            </a:r>
            <a:r>
              <a:rPr lang="zh-CN" altLang="zh-CN" sz="2400" b="1" kern="100" smtClean="0">
                <a:latin typeface="Times New Roman"/>
                <a:cs typeface="Times New Roman" panose="02020603050405020304"/>
              </a:rPr>
              <a:t>，</a:t>
            </a:r>
            <a:r>
              <a:rPr lang="zh-CN" altLang="zh-CN" sz="2400" b="1" kern="100">
                <a:latin typeface="Times New Roman"/>
                <a:cs typeface="Times New Roman" panose="02020603050405020304"/>
              </a:rPr>
              <a:t>导体本身的电阻</a:t>
            </a:r>
            <a:r>
              <a:rPr lang="zh-CN" altLang="zh-CN" sz="2400" b="1" kern="100" smtClean="0">
                <a:latin typeface="Times New Roman"/>
                <a:cs typeface="Times New Roman" panose="02020603050405020304"/>
              </a:rPr>
              <a:t>相当于</a:t>
            </a:r>
            <a:r>
              <a:rPr lang="en-US" altLang="zh-CN" sz="2400" kern="100" smtClean="0">
                <a:latin typeface="Times New Roman"/>
                <a:cs typeface="Times New Roman" panose="02020603050405020304"/>
              </a:rPr>
              <a:t>____________</a:t>
            </a:r>
            <a:r>
              <a:rPr lang="zh-CN" altLang="zh-CN" sz="2400" b="1" kern="100" smtClean="0">
                <a:latin typeface="Times New Roman"/>
                <a:cs typeface="Times New Roman" panose="02020603050405020304"/>
              </a:rPr>
              <a:t>。</a:t>
            </a:r>
            <a:r>
              <a:rPr lang="zh-CN" altLang="zh-CN" sz="2400" b="1" kern="100">
                <a:latin typeface="Times New Roman"/>
                <a:cs typeface="Times New Roman" panose="02020603050405020304"/>
              </a:rPr>
              <a:t>当电路断开时，无感应电流，但有感应电动势。</a:t>
            </a:r>
            <a:endParaRPr lang="zh-CN" altLang="zh-CN" sz="1050" kern="100">
              <a:latin typeface="宋体" pitchFamily="2" charset="-122"/>
              <a:cs typeface="Courier New" panose="02070309020205020404"/>
            </a:endParaRPr>
          </a:p>
          <a:p>
            <a:pPr marL="288290" indent="-457200" algn="just">
              <a:lnSpc>
                <a:spcPct val="150000"/>
              </a:lnSpc>
              <a:spcAft>
                <a:spcPct val="0"/>
              </a:spcAft>
              <a:tabLst>
                <a:tab pos="1890395"/>
                <a:tab pos="2430780"/>
              </a:tabLst>
            </a:pPr>
            <a:r>
              <a:rPr lang="en-US" altLang="zh-CN" sz="2400" b="1" kern="100">
                <a:latin typeface="Times New Roman"/>
                <a:cs typeface="Courier New" panose="02070309020205020404"/>
              </a:rPr>
              <a:t>2.</a:t>
            </a:r>
            <a:r>
              <a:rPr lang="zh-CN" altLang="zh-CN" sz="2400" b="1" kern="100">
                <a:latin typeface="Times New Roman"/>
                <a:cs typeface="Times New Roman" panose="02020603050405020304"/>
              </a:rPr>
              <a:t>法拉第电磁感应定律</a:t>
            </a:r>
            <a:endParaRPr lang="zh-CN" altLang="zh-CN" sz="1050" kern="100">
              <a:latin typeface="宋体" pitchFamily="2" charset="-122"/>
              <a:cs typeface="Courier New" panose="02070309020205020404"/>
            </a:endParaRPr>
          </a:p>
          <a:p>
            <a:pPr marL="288290" indent="-457200" algn="just">
              <a:lnSpc>
                <a:spcPct val="150000"/>
              </a:lnSpc>
              <a:spcAft>
                <a:spcPct val="0"/>
              </a:spcAft>
              <a:tabLst>
                <a:tab pos="1890395"/>
                <a:tab pos="2430780"/>
              </a:tabLst>
            </a:pPr>
            <a:r>
              <a:rPr lang="en-US" altLang="zh-CN" sz="2400" b="1" kern="100" smtClean="0">
                <a:latin typeface="Times New Roman"/>
                <a:cs typeface="Courier New" panose="02070309020205020404"/>
              </a:rPr>
              <a:t>	(</a:t>
            </a:r>
            <a:r>
              <a:rPr lang="en-US" altLang="zh-CN" sz="2400" b="1" kern="100">
                <a:latin typeface="Times New Roman"/>
                <a:cs typeface="Courier New" panose="02070309020205020404"/>
              </a:rPr>
              <a:t>1)</a:t>
            </a:r>
            <a:r>
              <a:rPr lang="zh-CN" altLang="zh-CN" sz="2400" b="1" kern="100">
                <a:latin typeface="Times New Roman"/>
                <a:cs typeface="Times New Roman" panose="02020603050405020304"/>
              </a:rPr>
              <a:t>内容：闭合电路中感应电动势的大小，跟穿过这一电路的磁通量</a:t>
            </a:r>
            <a:r>
              <a:rPr lang="zh-CN" altLang="zh-CN" sz="2400" b="1" kern="100" smtClean="0">
                <a:latin typeface="Times New Roman"/>
                <a:cs typeface="Times New Roman" panose="02020603050405020304"/>
              </a:rPr>
              <a:t>的</a:t>
            </a:r>
            <a:r>
              <a:rPr lang="en-US" altLang="zh-CN" sz="2400" kern="100" smtClean="0">
                <a:latin typeface="Times New Roman"/>
                <a:cs typeface="Times New Roman" panose="02020603050405020304"/>
              </a:rPr>
              <a:t>________</a:t>
            </a:r>
            <a:r>
              <a:rPr lang="zh-CN" altLang="zh-CN" sz="2400" b="1" kern="100" smtClean="0">
                <a:latin typeface="Times New Roman"/>
                <a:cs typeface="Times New Roman" panose="02020603050405020304"/>
              </a:rPr>
              <a:t>成正比</a:t>
            </a:r>
            <a:r>
              <a:rPr lang="zh-CN" altLang="zh-CN" sz="2400" b="1" kern="100">
                <a:latin typeface="Times New Roman"/>
                <a:cs typeface="Times New Roman" panose="02020603050405020304"/>
              </a:rPr>
              <a:t>。</a:t>
            </a:r>
            <a:endParaRPr lang="zh-CN" altLang="zh-CN" sz="1050" kern="100">
              <a:effectLst/>
              <a:latin typeface="宋体" pitchFamily="2" charset="-122"/>
              <a:cs typeface="Courier New" panose="02070309020205020404"/>
            </a:endParaRPr>
          </a:p>
        </p:txBody>
      </p:sp>
      <p:graphicFrame>
        <p:nvGraphicFramePr>
          <p:cNvPr id="2" name="对象 1"/>
          <p:cNvGraphicFramePr>
            <a:graphicFrameLocks noChangeAspect="1"/>
          </p:cNvGraphicFramePr>
          <p:nvPr/>
        </p:nvGraphicFramePr>
        <p:xfrm>
          <a:off x="647110" y="5731556"/>
          <a:ext cx="7908925" cy="792162"/>
        </p:xfrm>
        <a:graphic>
          <a:graphicData uri="http://schemas.openxmlformats.org/presentationml/2006/ole">
            <mc:AlternateContent>
              <mc:Choice xmlns:v="urn:schemas-microsoft-com:vml" Requires="v">
                <p:oleObj spid="_x0000_s1038" name="Document" r:id="rId3" progId="Word.Document.8">
                  <p:embed/>
                </p:oleObj>
              </mc:Choice>
              <mc:Fallback>
                <p:oleObj name="Document" r:id="rId3" progId="Word.Document.8">
                  <p:embed/>
                  <p:pic>
                    <p:nvPicPr>
                      <p:cNvPr id="0" name="OLE substitute image"/>
                      <p:cNvPicPr/>
                      <p:nvPr/>
                    </p:nvPicPr>
                    <p:blipFill>
                      <a:blip r:embed="rId4"/>
                      <a:stretch>
                        <a:fillRect/>
                      </a:stretch>
                    </p:blipFill>
                    <p:spPr>
                      <a:xfrm>
                        <a:off x="647110" y="5731556"/>
                        <a:ext cx="7908925" cy="792162"/>
                      </a:xfrm>
                      <a:prstGeom prst="rect">
                        <a:avLst/>
                      </a:prstGeom>
                      <a:noFill/>
                    </p:spPr>
                  </p:pic>
                </p:oleObj>
              </mc:Fallback>
            </mc:AlternateContent>
          </a:graphicData>
        </a:graphic>
      </p:graphicFrame>
      <p:sp>
        <p:nvSpPr>
          <p:cNvPr id="3" name="矩形 2"/>
          <p:cNvSpPr/>
          <p:nvPr/>
        </p:nvSpPr>
        <p:spPr>
          <a:xfrm>
            <a:off x="1017502" y="2674319"/>
            <a:ext cx="1422184" cy="461665"/>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solidFill>
                  <a:srgbClr val="FF0000"/>
                </a:solidFill>
              </a:rPr>
              <a:t>电磁感应</a:t>
            </a:r>
          </a:p>
        </p:txBody>
      </p:sp>
      <p:sp>
        <p:nvSpPr>
          <p:cNvPr id="8" name="矩形 7"/>
          <p:cNvSpPr/>
          <p:nvPr/>
        </p:nvSpPr>
        <p:spPr>
          <a:xfrm>
            <a:off x="2191179" y="3229009"/>
            <a:ext cx="803425" cy="461665"/>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solidFill>
                  <a:srgbClr val="FF0000"/>
                </a:solidFill>
              </a:rPr>
              <a:t>电源</a:t>
            </a:r>
          </a:p>
        </p:txBody>
      </p:sp>
      <p:sp>
        <p:nvSpPr>
          <p:cNvPr id="9" name="矩形 8"/>
          <p:cNvSpPr/>
          <p:nvPr/>
        </p:nvSpPr>
        <p:spPr>
          <a:xfrm>
            <a:off x="6678072" y="3214076"/>
            <a:ext cx="1422184" cy="461665"/>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solidFill>
                  <a:srgbClr val="FF0000"/>
                </a:solidFill>
              </a:rPr>
              <a:t>电源内阻</a:t>
            </a:r>
          </a:p>
        </p:txBody>
      </p:sp>
      <p:sp>
        <p:nvSpPr>
          <p:cNvPr id="10" name="矩形 9"/>
          <p:cNvSpPr/>
          <p:nvPr/>
        </p:nvSpPr>
        <p:spPr>
          <a:xfrm>
            <a:off x="10250566" y="4862768"/>
            <a:ext cx="1112805" cy="461665"/>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solidFill>
                  <a:srgbClr val="FF0000"/>
                </a:solidFill>
              </a:rPr>
              <a:t>变化率</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3" presetClass="entr" presetSubtype="10" dur="50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linds(horizontal)">
                                      <p:cBhvr>
                                        <p:cTn id="7" dur="500"/>
                                        <p:tgtEl>
                                          <p:spTgt spid="3">
                                            <p:txEl>
                                              <p:pRg st="0" end="0"/>
                                            </p:txEl>
                                          </p:spTgt>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3" presetClass="entr" presetSubtype="10" dur="500" fill="hold" nodeType="clickEffect">
                                  <p:stCondLst>
                                    <p:cond delay="0"/>
                                  </p:stCondLst>
                                  <p:childTnLst>
                                    <p:set>
                                      <p:cBhvr>
                                        <p:cTn id="11" dur="1" fill="hold">
                                          <p:stCondLst>
                                            <p:cond delay="0"/>
                                          </p:stCondLst>
                                        </p:cTn>
                                        <p:tgtEl>
                                          <p:spTgt spid="8">
                                            <p:txEl>
                                              <p:pRg st="0" end="0"/>
                                            </p:txEl>
                                          </p:spTgt>
                                        </p:tgtEl>
                                        <p:attrNameLst>
                                          <p:attrName>style.visibility</p:attrName>
                                        </p:attrNameLst>
                                      </p:cBhvr>
                                      <p:to>
                                        <p:strVal val="visible"/>
                                      </p:to>
                                    </p:set>
                                    <p:animEffect transition="in" filter="blinds(horizontal)">
                                      <p:cBhvr>
                                        <p:cTn id="12" dur="500"/>
                                        <p:tgtEl>
                                          <p:spTgt spid="8">
                                            <p:txEl>
                                              <p:pRg st="0" end="0"/>
                                            </p:txEl>
                                          </p:spTgt>
                                        </p:tgtEl>
                                      </p:cBhvr>
                                    </p:animEffect>
                                  </p:childTnLst>
                                </p:cTn>
                              </p:par>
                            </p:childTnLst>
                          </p:cTn>
                        </p:par>
                      </p:childTnLst>
                    </p:cTn>
                  </p:par>
                  <p:par>
                    <p:cTn id="13" fill="hold" nodeType="clickPar">
                      <p:stCondLst>
                        <p:cond delay="indefinite"/>
                      </p:stCondLst>
                      <p:childTnLst>
                        <p:par>
                          <p:cTn id="14" fill="hold" nodeType="afterGroup">
                            <p:stCondLst>
                              <p:cond delay="0"/>
                            </p:stCondLst>
                            <p:childTnLst>
                              <p:par>
                                <p:cTn id="15" presetID="3" presetClass="entr" presetSubtype="10" dur="500" fill="hold" nodeType="clickEffect">
                                  <p:stCondLst>
                                    <p:cond delay="0"/>
                                  </p:stCondLst>
                                  <p:childTnLst>
                                    <p:set>
                                      <p:cBhvr>
                                        <p:cTn id="16" dur="1" fill="hold">
                                          <p:stCondLst>
                                            <p:cond delay="0"/>
                                          </p:stCondLst>
                                        </p:cTn>
                                        <p:tgtEl>
                                          <p:spTgt spid="9">
                                            <p:txEl>
                                              <p:pRg st="0" end="0"/>
                                            </p:txEl>
                                          </p:spTgt>
                                        </p:tgtEl>
                                        <p:attrNameLst>
                                          <p:attrName>style.visibility</p:attrName>
                                        </p:attrNameLst>
                                      </p:cBhvr>
                                      <p:to>
                                        <p:strVal val="visible"/>
                                      </p:to>
                                    </p:set>
                                    <p:animEffect transition="in" filter="blinds(horizontal)">
                                      <p:cBhvr>
                                        <p:cTn id="17" dur="500"/>
                                        <p:tgtEl>
                                          <p:spTgt spid="9">
                                            <p:txEl>
                                              <p:pRg st="0" end="0"/>
                                            </p:txEl>
                                          </p:spTgt>
                                        </p:tgtEl>
                                      </p:cBhvr>
                                    </p:animEffect>
                                  </p:childTnLst>
                                </p:cTn>
                              </p:par>
                            </p:childTnLst>
                          </p:cTn>
                        </p:par>
                      </p:childTnLst>
                    </p:cTn>
                  </p:par>
                  <p:par>
                    <p:cTn id="18" fill="hold" nodeType="clickPar">
                      <p:stCondLst>
                        <p:cond delay="indefinite"/>
                      </p:stCondLst>
                      <p:childTnLst>
                        <p:par>
                          <p:cTn id="19" fill="hold" nodeType="afterGroup">
                            <p:stCondLst>
                              <p:cond delay="0"/>
                            </p:stCondLst>
                            <p:childTnLst>
                              <p:par>
                                <p:cTn id="20" presetID="3" presetClass="entr" presetSubtype="10" dur="500" fill="hold" nodeType="clickEffect">
                                  <p:stCondLst>
                                    <p:cond delay="0"/>
                                  </p:stCondLst>
                                  <p:childTnLst>
                                    <p:set>
                                      <p:cBhvr>
                                        <p:cTn id="21" dur="1" fill="hold">
                                          <p:stCondLst>
                                            <p:cond delay="0"/>
                                          </p:stCondLst>
                                        </p:cTn>
                                        <p:tgtEl>
                                          <p:spTgt spid="10">
                                            <p:txEl>
                                              <p:pRg st="0" end="0"/>
                                            </p:txEl>
                                          </p:spTgt>
                                        </p:tgtEl>
                                        <p:attrNameLst>
                                          <p:attrName>style.visibility</p:attrName>
                                        </p:attrNameLst>
                                      </p:cBhvr>
                                      <p:to>
                                        <p:strVal val="visible"/>
                                      </p:to>
                                    </p:set>
                                    <p:animEffect transition="in" filter="blinds(horizontal)">
                                      <p:cBhvr>
                                        <p:cTn id="22" dur="500"/>
                                        <p:tgtEl>
                                          <p:spTgt spid="10">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4"/>
          <a:stretch>
            <a:fillRect/>
          </a:stretch>
        </a:blipFill>
      </p:bgPr>
    </p:bg>
    <p:spTree>
      <p:nvGrpSpPr>
        <p:cNvPr id="1" name=""/>
        <p:cNvGrpSpPr/>
        <p:nvPr/>
      </p:nvGrpSpPr>
      <p:grpSpPr>
        <a:xfrm>
          <a:off x="0" y="0"/>
          <a:ext cx="0" cy="0"/>
        </a:xfrm>
      </p:grpSpPr>
      <p:sp>
        <p:nvSpPr>
          <p:cNvPr id="5" name="矩形 1"/>
          <p:cNvSpPr>
            <a:spLocks noChangeArrowheads="1"/>
          </p:cNvSpPr>
          <p:nvPr/>
        </p:nvSpPr>
        <p:spPr bwMode="auto">
          <a:xfrm>
            <a:off x="499299" y="1208704"/>
            <a:ext cx="11192821" cy="57624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Aft>
                <a:spcPct val="0"/>
              </a:spcAft>
              <a:tabLst>
                <a:tab pos="1890395"/>
                <a:tab pos="2430780"/>
              </a:tabLst>
            </a:pPr>
            <a:r>
              <a:rPr lang="zh-CN" altLang="zh-CN" sz="2400" b="1" kern="100">
                <a:latin typeface="Times New Roman"/>
                <a:ea typeface="黑体"/>
                <a:cs typeface="Times New Roman" panose="02020603050405020304"/>
              </a:rPr>
              <a:t>要点</a:t>
            </a:r>
            <a:r>
              <a:rPr lang="en-US" altLang="zh-CN" sz="2400" b="1" kern="100">
                <a:latin typeface="Times New Roman"/>
                <a:ea typeface="黑体"/>
                <a:cs typeface="Courier New" panose="02070309020205020404"/>
              </a:rPr>
              <a:t>1</a:t>
            </a:r>
            <a:r>
              <a:rPr lang="zh-CN" altLang="zh-CN" sz="2400" b="1" kern="100">
                <a:latin typeface="Times New Roman"/>
                <a:ea typeface="黑体"/>
                <a:cs typeface="Times New Roman" panose="02020603050405020304"/>
              </a:rPr>
              <a:t>　法拉第电磁感应定律的理解</a:t>
            </a:r>
            <a:endParaRPr lang="zh-CN" altLang="zh-CN" sz="1050" kern="100">
              <a:effectLst/>
              <a:latin typeface="宋体" pitchFamily="2" charset="-122"/>
              <a:cs typeface="Courier New" panose="02070309020205020404"/>
            </a:endParaRPr>
          </a:p>
        </p:txBody>
      </p:sp>
      <p:sp>
        <p:nvSpPr>
          <p:cNvPr id="6" name="矩形 1"/>
          <p:cNvSpPr>
            <a:spLocks noChangeArrowheads="1"/>
          </p:cNvSpPr>
          <p:nvPr/>
        </p:nvSpPr>
        <p:spPr bwMode="auto">
          <a:xfrm>
            <a:off x="611485" y="413079"/>
            <a:ext cx="10588449" cy="58310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Aft>
                <a:spcPct val="0"/>
              </a:spcAft>
              <a:tabLst>
                <a:tab pos="1890395"/>
                <a:tab pos="2430780"/>
              </a:tabLst>
            </a:pPr>
            <a:r>
              <a:rPr lang="en-US" altLang="zh-CN" sz="2400" b="1" kern="100">
                <a:latin typeface="Times New Roman"/>
                <a:ea typeface="黑体"/>
                <a:cs typeface="Courier New" panose="02070309020205020404"/>
              </a:rPr>
              <a:t>[</a:t>
            </a:r>
            <a:r>
              <a:rPr lang="zh-CN" altLang="zh-CN" sz="2400" b="1" kern="100">
                <a:latin typeface="Times New Roman"/>
                <a:ea typeface="黑体"/>
                <a:cs typeface="Times New Roman" panose="02020603050405020304"/>
              </a:rPr>
              <a:t>要</a:t>
            </a:r>
            <a:r>
              <a:rPr lang="zh-CN" altLang="zh-CN" sz="2400" b="1" kern="100">
                <a:latin typeface="宋体" pitchFamily="2" charset="-122"/>
                <a:ea typeface="Times New Roman"/>
                <a:cs typeface="Courier New" panose="02070309020205020404"/>
              </a:rPr>
              <a:t> </a:t>
            </a:r>
            <a:r>
              <a:rPr lang="zh-CN" altLang="zh-CN" sz="2400" b="1" kern="100">
                <a:latin typeface="Times New Roman"/>
                <a:ea typeface="黑体"/>
                <a:cs typeface="Times New Roman" panose="02020603050405020304"/>
              </a:rPr>
              <a:t>点</a:t>
            </a:r>
            <a:r>
              <a:rPr lang="zh-CN" altLang="zh-CN" sz="2400" b="1" kern="100">
                <a:latin typeface="宋体" pitchFamily="2" charset="-122"/>
                <a:ea typeface="Times New Roman"/>
                <a:cs typeface="Courier New" panose="02070309020205020404"/>
              </a:rPr>
              <a:t> </a:t>
            </a:r>
            <a:r>
              <a:rPr lang="zh-CN" altLang="zh-CN" sz="2400" b="1" kern="100">
                <a:latin typeface="Times New Roman"/>
                <a:ea typeface="黑体"/>
                <a:cs typeface="Times New Roman" panose="02020603050405020304"/>
              </a:rPr>
              <a:t>精</a:t>
            </a:r>
            <a:r>
              <a:rPr lang="zh-CN" altLang="zh-CN" sz="2400" b="1" kern="100">
                <a:latin typeface="宋体" pitchFamily="2" charset="-122"/>
                <a:ea typeface="Times New Roman"/>
                <a:cs typeface="Courier New" panose="02070309020205020404"/>
              </a:rPr>
              <a:t> </a:t>
            </a:r>
            <a:r>
              <a:rPr lang="zh-CN" altLang="zh-CN" sz="2400" b="1" kern="100">
                <a:latin typeface="Times New Roman"/>
                <a:ea typeface="黑体"/>
                <a:cs typeface="Times New Roman" panose="02020603050405020304"/>
              </a:rPr>
              <a:t>讲</a:t>
            </a:r>
            <a:r>
              <a:rPr lang="en-US" altLang="zh-CN" sz="2400" b="1" kern="100">
                <a:latin typeface="Times New Roman"/>
                <a:ea typeface="黑体"/>
                <a:cs typeface="Courier New" panose="02070309020205020404"/>
              </a:rPr>
              <a:t>]</a:t>
            </a:r>
            <a:endParaRPr lang="zh-CN" altLang="zh-CN" sz="1050" kern="100">
              <a:effectLst/>
              <a:latin typeface="宋体" pitchFamily="2" charset="-122"/>
              <a:cs typeface="Courier New" panose="02070309020205020404"/>
            </a:endParaRPr>
          </a:p>
        </p:txBody>
      </p:sp>
      <p:graphicFrame>
        <p:nvGraphicFramePr>
          <p:cNvPr id="4" name="对象 3"/>
          <p:cNvGraphicFramePr>
            <a:graphicFrameLocks noChangeAspect="1"/>
          </p:cNvGraphicFramePr>
          <p:nvPr/>
        </p:nvGraphicFramePr>
        <p:xfrm>
          <a:off x="777735" y="1952089"/>
          <a:ext cx="10841037" cy="3008313"/>
        </p:xfrm>
        <a:graphic>
          <a:graphicData uri="http://schemas.openxmlformats.org/presentationml/2006/ole">
            <mc:AlternateContent>
              <mc:Choice xmlns:v="urn:schemas-microsoft-com:vml" Requires="v">
                <p:oleObj spid="_x0000_s1039" name="Document" r:id="rId2" progId="Word.Document.8">
                  <p:embed/>
                </p:oleObj>
              </mc:Choice>
              <mc:Fallback>
                <p:oleObj name="Document" r:id="rId2" progId="Word.Document.8">
                  <p:embed/>
                  <p:pic>
                    <p:nvPicPr>
                      <p:cNvPr id="0" name="OLE substitute image"/>
                      <p:cNvPicPr/>
                      <p:nvPr/>
                    </p:nvPicPr>
                    <p:blipFill>
                      <a:blip r:embed="rId3"/>
                      <a:stretch>
                        <a:fillRect/>
                      </a:stretch>
                    </p:blipFill>
                    <p:spPr>
                      <a:xfrm>
                        <a:off x="777735" y="1952089"/>
                        <a:ext cx="10841037" cy="3008313"/>
                      </a:xfrm>
                      <a:prstGeom prst="rect">
                        <a:avLst/>
                      </a:prstGeom>
                      <a:noFill/>
                    </p:spPr>
                  </p:pic>
                </p:oleObj>
              </mc:Fallback>
            </mc:AlternateContent>
          </a:graphicData>
        </a:graphic>
      </p:graphicFrame>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4"/>
          <a:stretch>
            <a:fillRect/>
          </a:stretch>
        </a:blipFill>
      </p:bgPr>
    </p:bg>
    <p:spTree>
      <p:nvGrpSpPr>
        <p:cNvPr id="1" name=""/>
        <p:cNvGrpSpPr/>
        <p:nvPr/>
      </p:nvGrpSpPr>
      <p:grpSpPr>
        <a:xfrm>
          <a:off x="0" y="0"/>
          <a:ext cx="0" cy="0"/>
        </a:xfrm>
      </p:grpSpPr>
      <p:graphicFrame>
        <p:nvGraphicFramePr>
          <p:cNvPr id="2" name="对象 1"/>
          <p:cNvGraphicFramePr>
            <a:graphicFrameLocks noChangeAspect="1"/>
          </p:cNvGraphicFramePr>
          <p:nvPr/>
        </p:nvGraphicFramePr>
        <p:xfrm>
          <a:off x="1069769" y="1515733"/>
          <a:ext cx="9925050" cy="3381375"/>
        </p:xfrm>
        <a:graphic>
          <a:graphicData uri="http://schemas.openxmlformats.org/presentationml/2006/ole">
            <mc:AlternateContent>
              <mc:Choice xmlns:v="urn:schemas-microsoft-com:vml" Requires="v">
                <p:oleObj spid="_x0000_s1040" name="Document" r:id="rId2" progId="Word.Document.8">
                  <p:embed/>
                </p:oleObj>
              </mc:Choice>
              <mc:Fallback>
                <p:oleObj name="Document" r:id="rId2" progId="Word.Document.8">
                  <p:embed/>
                  <p:pic>
                    <p:nvPicPr>
                      <p:cNvPr id="0" name="OLE substitute image"/>
                      <p:cNvPicPr/>
                      <p:nvPr/>
                    </p:nvPicPr>
                    <p:blipFill>
                      <a:blip r:embed="rId3"/>
                      <a:stretch>
                        <a:fillRect/>
                      </a:stretch>
                    </p:blipFill>
                    <p:spPr>
                      <a:xfrm>
                        <a:off x="1069769" y="1515733"/>
                        <a:ext cx="9925050" cy="3381375"/>
                      </a:xfrm>
                      <a:prstGeom prst="rect">
                        <a:avLst/>
                      </a:prstGeom>
                      <a:noFill/>
                    </p:spPr>
                  </p:pic>
                </p:oleObj>
              </mc:Fallback>
            </mc:AlternateContent>
          </a:graphicData>
        </a:graphic>
      </p:graphicFrame>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6" name="矩形 1"/>
          <p:cNvSpPr>
            <a:spLocks noChangeArrowheads="1"/>
          </p:cNvSpPr>
          <p:nvPr/>
        </p:nvSpPr>
        <p:spPr bwMode="auto">
          <a:xfrm>
            <a:off x="226537" y="996929"/>
            <a:ext cx="11647294" cy="334623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8290" indent="-457200" algn="just">
              <a:lnSpc>
                <a:spcPct val="150000"/>
              </a:lnSpc>
              <a:spcAft>
                <a:spcPct val="0"/>
              </a:spcAft>
              <a:tabLst>
                <a:tab pos="1890395"/>
                <a:tab pos="2430780"/>
              </a:tabLst>
            </a:pPr>
            <a:r>
              <a:rPr lang="zh-CN" altLang="zh-CN" sz="2400" b="1" kern="100">
                <a:latin typeface="Times New Roman"/>
                <a:ea typeface="黑体"/>
                <a:cs typeface="Times New Roman" panose="02020603050405020304"/>
              </a:rPr>
              <a:t>【例</a:t>
            </a:r>
            <a:r>
              <a:rPr lang="en-US" altLang="zh-CN" sz="2400" b="1" kern="100">
                <a:latin typeface="Times New Roman"/>
                <a:ea typeface="黑体"/>
                <a:cs typeface="Courier New" panose="02070309020205020404"/>
              </a:rPr>
              <a:t>1</a:t>
            </a:r>
            <a:r>
              <a:rPr lang="zh-CN" altLang="zh-CN" sz="2400" b="1" kern="100">
                <a:latin typeface="Times New Roman"/>
                <a:ea typeface="黑体"/>
                <a:cs typeface="Times New Roman" panose="02020603050405020304"/>
              </a:rPr>
              <a:t>】</a:t>
            </a:r>
            <a:r>
              <a:rPr lang="zh-CN" altLang="zh-CN" sz="2400" b="1" kern="100">
                <a:latin typeface="宋体" pitchFamily="2" charset="-122"/>
                <a:ea typeface="Times New Roman"/>
                <a:cs typeface="Courier New" panose="02070309020205020404"/>
              </a:rPr>
              <a:t> </a:t>
            </a:r>
            <a:r>
              <a:rPr lang="zh-CN" altLang="zh-CN" sz="2400" b="1" kern="100">
                <a:latin typeface="Times New Roman"/>
                <a:cs typeface="Times New Roman" panose="02020603050405020304"/>
              </a:rPr>
              <a:t>有一种高速磁悬浮列车的设计方案是在每节车厢底部安装磁铁</a:t>
            </a:r>
            <a:r>
              <a:rPr lang="en-US" altLang="zh-CN" sz="2400" b="1" kern="100">
                <a:latin typeface="Times New Roman"/>
                <a:cs typeface="Courier New" panose="02070309020205020404"/>
              </a:rPr>
              <a:t>(</a:t>
            </a:r>
            <a:r>
              <a:rPr lang="zh-CN" altLang="zh-CN" sz="2400" b="1" kern="100">
                <a:latin typeface="Times New Roman"/>
                <a:cs typeface="Times New Roman" panose="02020603050405020304"/>
              </a:rPr>
              <a:t>磁场方向向下</a:t>
            </a:r>
            <a:r>
              <a:rPr lang="en-US" altLang="zh-CN" sz="2400" b="1" kern="100">
                <a:latin typeface="Times New Roman"/>
                <a:cs typeface="Courier New" panose="02070309020205020404"/>
              </a:rPr>
              <a:t>)</a:t>
            </a:r>
            <a:r>
              <a:rPr lang="zh-CN" altLang="zh-CN" sz="2400" b="1" kern="100">
                <a:latin typeface="Times New Roman"/>
                <a:cs typeface="Times New Roman" panose="02020603050405020304"/>
              </a:rPr>
              <a:t>，并在两条铁轨之间沿途平放一系列线圈，下列说法正确的是</a:t>
            </a:r>
            <a:r>
              <a:rPr lang="en-US" altLang="zh-CN" sz="2400" b="1" kern="100">
                <a:latin typeface="Times New Roman"/>
                <a:cs typeface="Courier New" panose="02070309020205020404"/>
              </a:rPr>
              <a:t>(</a:t>
            </a:r>
            <a:r>
              <a:rPr lang="zh-CN" altLang="zh-CN" sz="2400" b="1" kern="100">
                <a:latin typeface="Times New Roman"/>
                <a:cs typeface="Times New Roman" panose="02020603050405020304"/>
              </a:rPr>
              <a:t>　　</a:t>
            </a:r>
            <a:r>
              <a:rPr lang="en-US" altLang="zh-CN" sz="2400" b="1" kern="100">
                <a:latin typeface="Times New Roman"/>
                <a:cs typeface="Courier New" panose="02070309020205020404"/>
              </a:rPr>
              <a:t>)</a:t>
            </a:r>
            <a:endParaRPr lang="zh-CN" altLang="zh-CN" sz="1050" kern="100">
              <a:latin typeface="宋体" pitchFamily="2" charset="-122"/>
              <a:cs typeface="Courier New" panose="02070309020205020404"/>
            </a:endParaRPr>
          </a:p>
          <a:p>
            <a:pPr marL="288290" indent="-457200" algn="just">
              <a:lnSpc>
                <a:spcPct val="150000"/>
              </a:lnSpc>
              <a:spcAft>
                <a:spcPct val="0"/>
              </a:spcAft>
              <a:tabLst>
                <a:tab pos="1890395"/>
                <a:tab pos="2430780"/>
              </a:tabLst>
            </a:pPr>
            <a:r>
              <a:rPr lang="en-US" altLang="zh-CN" sz="2400" b="1" kern="100" smtClean="0">
                <a:latin typeface="Times New Roman"/>
                <a:cs typeface="Courier New" panose="02070309020205020404"/>
              </a:rPr>
              <a:t>	A</a:t>
            </a:r>
            <a:r>
              <a:rPr lang="en-US" altLang="zh-CN" sz="2400" b="1" kern="100">
                <a:latin typeface="Times New Roman"/>
                <a:cs typeface="Courier New" panose="02070309020205020404"/>
              </a:rPr>
              <a:t>.</a:t>
            </a:r>
            <a:r>
              <a:rPr lang="zh-CN" altLang="zh-CN" sz="2400" b="1" kern="100">
                <a:latin typeface="Times New Roman"/>
                <a:cs typeface="Times New Roman" panose="02020603050405020304"/>
              </a:rPr>
              <a:t>当列车运动时，通过线圈的磁通量会发生变化</a:t>
            </a:r>
            <a:endParaRPr lang="zh-CN" altLang="zh-CN" sz="1050" kern="100">
              <a:latin typeface="宋体" pitchFamily="2" charset="-122"/>
              <a:cs typeface="Courier New" panose="02070309020205020404"/>
            </a:endParaRPr>
          </a:p>
          <a:p>
            <a:pPr marL="288290" indent="-457200" algn="just">
              <a:lnSpc>
                <a:spcPct val="150000"/>
              </a:lnSpc>
              <a:spcAft>
                <a:spcPct val="0"/>
              </a:spcAft>
              <a:tabLst>
                <a:tab pos="1890395"/>
                <a:tab pos="2430780"/>
              </a:tabLst>
            </a:pPr>
            <a:r>
              <a:rPr lang="en-US" altLang="zh-CN" sz="2400" b="1" kern="100" smtClean="0">
                <a:latin typeface="Times New Roman"/>
                <a:cs typeface="Courier New" panose="02070309020205020404"/>
              </a:rPr>
              <a:t>	B</a:t>
            </a:r>
            <a:r>
              <a:rPr lang="en-US" altLang="zh-CN" sz="2400" b="1" kern="100">
                <a:latin typeface="Times New Roman"/>
                <a:cs typeface="Courier New" panose="02070309020205020404"/>
              </a:rPr>
              <a:t>.</a:t>
            </a:r>
            <a:r>
              <a:rPr lang="zh-CN" altLang="zh-CN" sz="2400" b="1" kern="100">
                <a:latin typeface="Times New Roman"/>
                <a:cs typeface="Times New Roman" panose="02020603050405020304"/>
              </a:rPr>
              <a:t>列车的速度越快，通过线圈的磁通量变化越快</a:t>
            </a:r>
            <a:endParaRPr lang="zh-CN" altLang="zh-CN" sz="1050" kern="100">
              <a:latin typeface="宋体" pitchFamily="2" charset="-122"/>
              <a:cs typeface="Courier New" panose="02070309020205020404"/>
            </a:endParaRPr>
          </a:p>
          <a:p>
            <a:pPr marL="288290" indent="-457200" algn="just">
              <a:lnSpc>
                <a:spcPct val="150000"/>
              </a:lnSpc>
              <a:spcAft>
                <a:spcPct val="0"/>
              </a:spcAft>
              <a:tabLst>
                <a:tab pos="1890395"/>
                <a:tab pos="2430780"/>
              </a:tabLst>
            </a:pPr>
            <a:r>
              <a:rPr lang="en-US" altLang="zh-CN" sz="2400" b="1" kern="100" smtClean="0">
                <a:latin typeface="Times New Roman"/>
                <a:cs typeface="Courier New" panose="02070309020205020404"/>
              </a:rPr>
              <a:t>	C</a:t>
            </a:r>
            <a:r>
              <a:rPr lang="en-US" altLang="zh-CN" sz="2400" b="1" kern="100">
                <a:latin typeface="Times New Roman"/>
                <a:cs typeface="Courier New" panose="02070309020205020404"/>
              </a:rPr>
              <a:t>.</a:t>
            </a:r>
            <a:r>
              <a:rPr lang="zh-CN" altLang="zh-CN" sz="2400" b="1" kern="100">
                <a:latin typeface="Times New Roman"/>
                <a:cs typeface="Times New Roman" panose="02020603050405020304"/>
              </a:rPr>
              <a:t>列车运行时，线圈中会产生感应电流</a:t>
            </a:r>
            <a:endParaRPr lang="zh-CN" altLang="zh-CN" sz="1050" kern="100">
              <a:latin typeface="宋体" pitchFamily="2" charset="-122"/>
              <a:cs typeface="Courier New" panose="02070309020205020404"/>
            </a:endParaRPr>
          </a:p>
          <a:p>
            <a:pPr marL="288290" indent="-457200" algn="just">
              <a:lnSpc>
                <a:spcPct val="150000"/>
              </a:lnSpc>
              <a:spcAft>
                <a:spcPct val="0"/>
              </a:spcAft>
              <a:tabLst>
                <a:tab pos="1890395"/>
                <a:tab pos="2430780"/>
              </a:tabLst>
            </a:pPr>
            <a:r>
              <a:rPr lang="en-US" altLang="zh-CN" sz="2400" b="1" kern="100" smtClean="0">
                <a:latin typeface="Times New Roman"/>
                <a:cs typeface="Courier New" panose="02070309020205020404"/>
              </a:rPr>
              <a:t>	D.</a:t>
            </a:r>
            <a:r>
              <a:rPr lang="zh-CN" altLang="zh-CN" sz="2400" b="1" kern="100">
                <a:latin typeface="Times New Roman"/>
                <a:cs typeface="Times New Roman" panose="02020603050405020304"/>
              </a:rPr>
              <a:t>线圈中的感应电动势的大小与列车速度无关</a:t>
            </a:r>
            <a:endParaRPr lang="zh-CN" altLang="zh-CN" sz="1050" kern="100">
              <a:effectLst/>
              <a:latin typeface="宋体" pitchFamily="2" charset="-122"/>
              <a:cs typeface="Courier New" panose="02070309020205020404"/>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5" name="矩形 1"/>
          <p:cNvSpPr>
            <a:spLocks noChangeArrowheads="1"/>
          </p:cNvSpPr>
          <p:nvPr/>
        </p:nvSpPr>
        <p:spPr bwMode="auto">
          <a:xfrm>
            <a:off x="499299" y="1042454"/>
            <a:ext cx="11192821" cy="452431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Aft>
                <a:spcPct val="0"/>
              </a:spcAft>
              <a:tabLst>
                <a:tab pos="1890395"/>
                <a:tab pos="2430780"/>
              </a:tabLst>
            </a:pPr>
            <a:r>
              <a:rPr lang="zh-CN" altLang="zh-CN" sz="2400" b="1" kern="100">
                <a:solidFill>
                  <a:srgbClr val="0000FF"/>
                </a:solidFill>
                <a:latin typeface="Times New Roman"/>
                <a:ea typeface="黑体"/>
                <a:cs typeface="Times New Roman" panose="02020603050405020304"/>
              </a:rPr>
              <a:t>解析　</a:t>
            </a:r>
            <a:r>
              <a:rPr lang="zh-CN" altLang="zh-CN" sz="2400" b="1" kern="100">
                <a:solidFill>
                  <a:srgbClr val="0000FF"/>
                </a:solidFill>
                <a:latin typeface="Times New Roman"/>
                <a:ea typeface="仿宋_GB2312"/>
                <a:cs typeface="Times New Roman" panose="02020603050405020304"/>
              </a:rPr>
              <a:t>列车运动时安装在每节车厢底部的磁铁产生的磁场使通过线圈的磁通量发生变化，列车速度越快，通过线圈的磁通量变化越快，根据法拉第电磁感应定律可知，由于通过线圈的磁通量发生变化，线圈中会产生感应电动势，感应电动势的大小与通过线圈的磁通量的变化率成正比，与列车的速度有关，由以上分析可知，选项</a:t>
            </a:r>
            <a:r>
              <a:rPr lang="en-US" altLang="zh-CN" sz="2400" b="1" kern="100">
                <a:solidFill>
                  <a:srgbClr val="0000FF"/>
                </a:solidFill>
                <a:latin typeface="Times New Roman"/>
                <a:ea typeface="仿宋_GB2312"/>
                <a:cs typeface="Courier New" panose="02070309020205020404"/>
              </a:rPr>
              <a:t>A</a:t>
            </a:r>
            <a:r>
              <a:rPr lang="zh-CN" altLang="zh-CN" sz="2400" b="1" kern="100">
                <a:solidFill>
                  <a:srgbClr val="0000FF"/>
                </a:solidFill>
                <a:latin typeface="Times New Roman"/>
                <a:ea typeface="仿宋_GB2312"/>
                <a:cs typeface="Times New Roman" panose="02020603050405020304"/>
              </a:rPr>
              <a:t>、</a:t>
            </a:r>
            <a:r>
              <a:rPr lang="en-US" altLang="zh-CN" sz="2400" b="1" kern="100">
                <a:solidFill>
                  <a:srgbClr val="0000FF"/>
                </a:solidFill>
                <a:latin typeface="Times New Roman"/>
                <a:ea typeface="仿宋_GB2312"/>
                <a:cs typeface="Courier New" panose="02070309020205020404"/>
              </a:rPr>
              <a:t>B</a:t>
            </a:r>
            <a:r>
              <a:rPr lang="zh-CN" altLang="zh-CN" sz="2400" b="1" kern="100">
                <a:solidFill>
                  <a:srgbClr val="0000FF"/>
                </a:solidFill>
                <a:latin typeface="Times New Roman"/>
                <a:ea typeface="仿宋_GB2312"/>
                <a:cs typeface="Times New Roman" panose="02020603050405020304"/>
              </a:rPr>
              <a:t>、</a:t>
            </a:r>
            <a:r>
              <a:rPr lang="en-US" altLang="zh-CN" sz="2400" b="1" kern="100">
                <a:solidFill>
                  <a:srgbClr val="0000FF"/>
                </a:solidFill>
                <a:latin typeface="Times New Roman"/>
                <a:ea typeface="仿宋_GB2312"/>
                <a:cs typeface="Courier New" panose="02070309020205020404"/>
              </a:rPr>
              <a:t>C</a:t>
            </a:r>
            <a:r>
              <a:rPr lang="zh-CN" altLang="zh-CN" sz="2400" b="1" kern="100">
                <a:solidFill>
                  <a:srgbClr val="0000FF"/>
                </a:solidFill>
                <a:latin typeface="Times New Roman"/>
                <a:ea typeface="仿宋_GB2312"/>
                <a:cs typeface="Times New Roman" panose="02020603050405020304"/>
              </a:rPr>
              <a:t>正确，</a:t>
            </a:r>
            <a:r>
              <a:rPr lang="en-US" altLang="zh-CN" sz="2400" b="1" kern="100">
                <a:solidFill>
                  <a:srgbClr val="0000FF"/>
                </a:solidFill>
                <a:latin typeface="Times New Roman"/>
                <a:ea typeface="仿宋_GB2312"/>
                <a:cs typeface="Courier New" panose="02070309020205020404"/>
              </a:rPr>
              <a:t>D</a:t>
            </a:r>
            <a:r>
              <a:rPr lang="zh-CN" altLang="zh-CN" sz="2400" b="1" kern="100">
                <a:solidFill>
                  <a:srgbClr val="0000FF"/>
                </a:solidFill>
                <a:latin typeface="Times New Roman"/>
                <a:ea typeface="仿宋_GB2312"/>
                <a:cs typeface="Times New Roman" panose="02020603050405020304"/>
              </a:rPr>
              <a:t>错误。</a:t>
            </a:r>
            <a:endParaRPr lang="zh-CN" altLang="zh-CN" sz="1050" kern="100">
              <a:solidFill>
                <a:srgbClr val="0000FF"/>
              </a:solidFill>
              <a:latin typeface="宋体" pitchFamily="2" charset="-122"/>
              <a:cs typeface="Courier New" panose="02070309020205020404"/>
            </a:endParaRPr>
          </a:p>
          <a:p>
            <a:pPr algn="just">
              <a:lnSpc>
                <a:spcPct val="150000"/>
              </a:lnSpc>
              <a:spcAft>
                <a:spcPct val="0"/>
              </a:spcAft>
              <a:tabLst>
                <a:tab pos="1890395"/>
                <a:tab pos="2430780"/>
              </a:tabLst>
            </a:pPr>
            <a:r>
              <a:rPr lang="zh-CN" altLang="zh-CN" sz="2400" b="1" kern="100">
                <a:solidFill>
                  <a:srgbClr val="FF0000"/>
                </a:solidFill>
                <a:latin typeface="Times New Roman"/>
                <a:ea typeface="黑体"/>
                <a:cs typeface="Times New Roman" panose="02020603050405020304"/>
              </a:rPr>
              <a:t>答案　</a:t>
            </a:r>
            <a:r>
              <a:rPr lang="en-US" altLang="zh-CN" sz="2400" b="1" kern="100">
                <a:solidFill>
                  <a:srgbClr val="FF0000"/>
                </a:solidFill>
                <a:latin typeface="Times New Roman"/>
                <a:cs typeface="Courier New" panose="02070309020205020404"/>
              </a:rPr>
              <a:t>ABC</a:t>
            </a:r>
            <a:endParaRPr lang="zh-CN" altLang="zh-CN" sz="1050" kern="100">
              <a:solidFill>
                <a:srgbClr val="FF0000"/>
              </a:solidFill>
              <a:latin typeface="宋体" pitchFamily="2" charset="-122"/>
              <a:cs typeface="Courier New" panose="02070309020205020404"/>
            </a:endParaRPr>
          </a:p>
          <a:p>
            <a:pPr algn="just">
              <a:lnSpc>
                <a:spcPct val="150000"/>
              </a:lnSpc>
              <a:spcAft>
                <a:spcPct val="0"/>
              </a:spcAft>
              <a:tabLst>
                <a:tab pos="1890395"/>
                <a:tab pos="2430780"/>
              </a:tabLst>
            </a:pPr>
            <a:r>
              <a:rPr lang="zh-CN" altLang="zh-CN" sz="2400" b="1" kern="100">
                <a:latin typeface="Times New Roman"/>
                <a:ea typeface="黑体"/>
                <a:cs typeface="Times New Roman" panose="02020603050405020304"/>
              </a:rPr>
              <a:t>名师点睛　</a:t>
            </a:r>
            <a:r>
              <a:rPr lang="zh-CN" altLang="zh-CN" sz="2400" b="1" kern="100">
                <a:latin typeface="Times New Roman"/>
                <a:ea typeface="楷体_GB2312"/>
                <a:cs typeface="Times New Roman" panose="02020603050405020304"/>
              </a:rPr>
              <a:t>磁通量的变化率</a:t>
            </a:r>
            <a:r>
              <a:rPr lang="en-US" altLang="zh-CN" sz="2400" b="1" kern="100">
                <a:latin typeface="Times New Roman"/>
                <a:ea typeface="楷体_GB2312"/>
                <a:cs typeface="Courier New" panose="02070309020205020404"/>
              </a:rPr>
              <a:t>Δ</a:t>
            </a:r>
            <a:r>
              <a:rPr lang="en-US" altLang="zh-CN" sz="2400" b="1" i="1" kern="100">
                <a:latin typeface="Times New Roman"/>
                <a:ea typeface="楷体_GB2312"/>
                <a:cs typeface="Courier New" panose="02070309020205020404"/>
              </a:rPr>
              <a:t>Φ</a:t>
            </a:r>
            <a:r>
              <a:rPr lang="en-US" altLang="zh-CN" sz="2400" b="1" kern="100">
                <a:latin typeface="Times New Roman"/>
                <a:ea typeface="楷体_GB2312"/>
                <a:cs typeface="Courier New" panose="02070309020205020404"/>
              </a:rPr>
              <a:t>/Δ</a:t>
            </a:r>
            <a:r>
              <a:rPr lang="en-US" altLang="zh-CN" sz="2400" b="1" i="1" kern="100" err="1">
                <a:latin typeface="Times New Roman"/>
                <a:ea typeface="楷体_GB2312"/>
                <a:cs typeface="Courier New" panose="02070309020205020404"/>
              </a:rPr>
              <a:t>t</a:t>
            </a:r>
            <a:r>
              <a:rPr lang="zh-CN" altLang="zh-CN" sz="2400" b="1" kern="100">
                <a:latin typeface="Times New Roman"/>
                <a:ea typeface="楷体_GB2312"/>
                <a:cs typeface="Times New Roman" panose="02020603050405020304"/>
              </a:rPr>
              <a:t>决定感应电动势的大小，磁通量</a:t>
            </a:r>
            <a:r>
              <a:rPr lang="en-US" altLang="zh-CN" sz="2400" b="1" i="1" kern="100">
                <a:latin typeface="Times New Roman"/>
                <a:ea typeface="楷体_GB2312"/>
                <a:cs typeface="Courier New" panose="02070309020205020404"/>
              </a:rPr>
              <a:t>Φ</a:t>
            </a:r>
            <a:r>
              <a:rPr lang="zh-CN" altLang="zh-CN" sz="2400" b="1" kern="100">
                <a:latin typeface="Times New Roman"/>
                <a:ea typeface="楷体_GB2312"/>
                <a:cs typeface="Times New Roman" panose="02020603050405020304"/>
              </a:rPr>
              <a:t>最大，感应电动势不一定最大；磁通量为零，感应电动势不一定为零。</a:t>
            </a:r>
            <a:endParaRPr lang="zh-CN" altLang="zh-CN" sz="1050" kern="100">
              <a:effectLst/>
              <a:latin typeface="宋体" pitchFamily="2" charset="-122"/>
              <a:cs typeface="Courier New" panose="02070309020205020404"/>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3" presetClass="entr" presetSubtype="10" dur="500" fill="hold" nodeType="clickEffect">
                                  <p:stCondLst>
                                    <p:cond delay="0"/>
                                  </p:stCondLst>
                                  <p:childTnLst>
                                    <p:set>
                                      <p:cBhvr>
                                        <p:cTn id="6" dur="1" fill="hold">
                                          <p:stCondLst>
                                            <p:cond delay="0"/>
                                          </p:stCondLst>
                                        </p:cTn>
                                        <p:tgtEl>
                                          <p:spTgt spid="5">
                                            <p:txEl>
                                              <p:pRg st="1" end="1"/>
                                            </p:txEl>
                                          </p:spTgt>
                                        </p:tgtEl>
                                        <p:attrNameLst>
                                          <p:attrName>style.visibility</p:attrName>
                                        </p:attrNameLst>
                                      </p:cBhvr>
                                      <p:to>
                                        <p:strVal val="visible"/>
                                      </p:to>
                                    </p:set>
                                    <p:animEffect transition="in" filter="blinds(horizontal)">
                                      <p:cBhvr>
                                        <p:cTn id="7" dur="500"/>
                                        <p:tgtEl>
                                          <p:spTgt spid="5">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4"/>
          <a:stretch>
            <a:fillRect/>
          </a:stretch>
        </a:blipFill>
      </p:bgPr>
    </p:bg>
    <p:spTree>
      <p:nvGrpSpPr>
        <p:cNvPr id="1" name=""/>
        <p:cNvGrpSpPr/>
        <p:nvPr/>
      </p:nvGrpSpPr>
      <p:grpSpPr>
        <a:xfrm>
          <a:off x="0" y="0"/>
          <a:ext cx="0" cy="0"/>
        </a:xfrm>
      </p:grpSpPr>
      <p:sp>
        <p:nvSpPr>
          <p:cNvPr id="5" name="矩形 1"/>
          <p:cNvSpPr>
            <a:spLocks noChangeArrowheads="1"/>
          </p:cNvSpPr>
          <p:nvPr/>
        </p:nvSpPr>
        <p:spPr bwMode="auto">
          <a:xfrm>
            <a:off x="499299" y="3405629"/>
            <a:ext cx="11192821" cy="57624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Aft>
                <a:spcPct val="0"/>
              </a:spcAft>
              <a:tabLst>
                <a:tab pos="1890395"/>
                <a:tab pos="2430780"/>
              </a:tabLst>
            </a:pPr>
            <a:r>
              <a:rPr lang="en-US" altLang="zh-CN" sz="2400" b="1" kern="100">
                <a:latin typeface="Times New Roman"/>
                <a:cs typeface="Courier New" panose="02070309020205020404"/>
              </a:rPr>
              <a:t>D.</a:t>
            </a:r>
            <a:r>
              <a:rPr lang="zh-CN" altLang="zh-CN" sz="2400" b="1" kern="100">
                <a:latin typeface="Times New Roman"/>
                <a:cs typeface="Times New Roman" panose="02020603050405020304"/>
              </a:rPr>
              <a:t>穿过线圈的磁通量</a:t>
            </a:r>
            <a:r>
              <a:rPr lang="en-US" altLang="zh-CN" sz="2400" b="1" i="1" kern="100">
                <a:latin typeface="Times New Roman"/>
                <a:cs typeface="Courier New" panose="02070309020205020404"/>
              </a:rPr>
              <a:t>Φ</a:t>
            </a:r>
            <a:r>
              <a:rPr lang="zh-CN" altLang="zh-CN" sz="2400" b="1" kern="100">
                <a:latin typeface="Times New Roman"/>
                <a:cs typeface="Times New Roman" panose="02020603050405020304"/>
              </a:rPr>
              <a:t>等于</a:t>
            </a:r>
            <a:r>
              <a:rPr lang="en-US" altLang="zh-CN" sz="2400" b="1" kern="100">
                <a:latin typeface="Times New Roman"/>
                <a:cs typeface="Courier New" panose="02070309020205020404"/>
              </a:rPr>
              <a:t>0</a:t>
            </a:r>
            <a:r>
              <a:rPr lang="zh-CN" altLang="zh-CN" sz="2400" b="1" kern="100">
                <a:latin typeface="Times New Roman"/>
                <a:cs typeface="Times New Roman" panose="02020603050405020304"/>
              </a:rPr>
              <a:t>，所产生的感应电动势就一定为</a:t>
            </a:r>
            <a:r>
              <a:rPr lang="en-US" altLang="zh-CN" sz="2400" b="1" kern="100">
                <a:latin typeface="Times New Roman"/>
                <a:cs typeface="Courier New" panose="02070309020205020404"/>
              </a:rPr>
              <a:t>0</a:t>
            </a:r>
            <a:endParaRPr lang="zh-CN" altLang="zh-CN" sz="1050" kern="100">
              <a:effectLst/>
              <a:latin typeface="宋体" pitchFamily="2" charset="-122"/>
              <a:cs typeface="Courier New" panose="02070309020205020404"/>
            </a:endParaRPr>
          </a:p>
        </p:txBody>
      </p:sp>
      <p:sp>
        <p:nvSpPr>
          <p:cNvPr id="6" name="矩形 1"/>
          <p:cNvSpPr>
            <a:spLocks noChangeArrowheads="1"/>
          </p:cNvSpPr>
          <p:nvPr/>
        </p:nvSpPr>
        <p:spPr bwMode="auto">
          <a:xfrm>
            <a:off x="226537" y="961304"/>
            <a:ext cx="11647294" cy="1684244"/>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52095" indent="-457200" algn="just">
              <a:lnSpc>
                <a:spcPct val="150000"/>
              </a:lnSpc>
              <a:spcAft>
                <a:spcPct val="0"/>
              </a:spcAft>
              <a:tabLst>
                <a:tab pos="1890395"/>
                <a:tab pos="2430780"/>
              </a:tabLst>
            </a:pPr>
            <a:r>
              <a:rPr lang="zh-CN" altLang="zh-CN" sz="2400" b="1" kern="100">
                <a:latin typeface="Times New Roman"/>
                <a:ea typeface="黑体"/>
                <a:cs typeface="Times New Roman" panose="02020603050405020304"/>
              </a:rPr>
              <a:t>【跟踪训练</a:t>
            </a:r>
            <a:r>
              <a:rPr lang="en-US" altLang="zh-CN" sz="2400" b="1" kern="100">
                <a:latin typeface="Times New Roman"/>
                <a:ea typeface="黑体"/>
                <a:cs typeface="Courier New" panose="02070309020205020404"/>
              </a:rPr>
              <a:t>1</a:t>
            </a:r>
            <a:r>
              <a:rPr lang="zh-CN" altLang="zh-CN" sz="2400" b="1" kern="100">
                <a:latin typeface="Times New Roman"/>
                <a:ea typeface="黑体"/>
                <a:cs typeface="Times New Roman" panose="02020603050405020304"/>
              </a:rPr>
              <a:t>】</a:t>
            </a:r>
            <a:r>
              <a:rPr lang="zh-CN" altLang="zh-CN" sz="2400" b="1" kern="100">
                <a:latin typeface="宋体" pitchFamily="2" charset="-122"/>
                <a:ea typeface="Times New Roman"/>
                <a:cs typeface="Courier New" panose="02070309020205020404"/>
              </a:rPr>
              <a:t> </a:t>
            </a:r>
            <a:r>
              <a:rPr lang="zh-CN" altLang="zh-CN" sz="2400" b="1" kern="100">
                <a:latin typeface="Times New Roman"/>
                <a:cs typeface="Times New Roman" panose="02020603050405020304"/>
              </a:rPr>
              <a:t>关于感应电动势的大小，下列说法中正确的是</a:t>
            </a:r>
            <a:r>
              <a:rPr lang="en-US" altLang="zh-CN" sz="2400" b="1" kern="100">
                <a:latin typeface="Times New Roman"/>
                <a:cs typeface="Courier New" panose="02070309020205020404"/>
              </a:rPr>
              <a:t>(</a:t>
            </a:r>
            <a:r>
              <a:rPr lang="zh-CN" altLang="zh-CN" sz="2400" b="1" kern="100">
                <a:latin typeface="Times New Roman"/>
                <a:cs typeface="Times New Roman" panose="02020603050405020304"/>
              </a:rPr>
              <a:t>　　</a:t>
            </a:r>
            <a:r>
              <a:rPr lang="en-US" altLang="zh-CN" sz="2400" b="1" kern="100">
                <a:latin typeface="Times New Roman"/>
                <a:cs typeface="Courier New" panose="02070309020205020404"/>
              </a:rPr>
              <a:t>)</a:t>
            </a:r>
            <a:endParaRPr lang="zh-CN" altLang="zh-CN" sz="1050" kern="100">
              <a:latin typeface="宋体" pitchFamily="2" charset="-122"/>
              <a:cs typeface="Courier New" panose="02070309020205020404"/>
            </a:endParaRPr>
          </a:p>
          <a:p>
            <a:pPr marL="252095" indent="-457200" algn="just">
              <a:lnSpc>
                <a:spcPct val="150000"/>
              </a:lnSpc>
              <a:spcAft>
                <a:spcPct val="0"/>
              </a:spcAft>
              <a:tabLst>
                <a:tab pos="1890395"/>
                <a:tab pos="2430780"/>
              </a:tabLst>
            </a:pPr>
            <a:r>
              <a:rPr lang="en-US" altLang="zh-CN" sz="2400" b="1" kern="100" smtClean="0">
                <a:latin typeface="Times New Roman"/>
                <a:cs typeface="Courier New" panose="02070309020205020404"/>
              </a:rPr>
              <a:t>	A</a:t>
            </a:r>
            <a:r>
              <a:rPr lang="en-US" altLang="zh-CN" sz="2400" b="1" kern="100">
                <a:latin typeface="Times New Roman"/>
                <a:cs typeface="Courier New" panose="02070309020205020404"/>
              </a:rPr>
              <a:t>.</a:t>
            </a:r>
            <a:r>
              <a:rPr lang="zh-CN" altLang="zh-CN" sz="2400" b="1" kern="100">
                <a:latin typeface="Times New Roman"/>
                <a:cs typeface="Times New Roman" panose="02020603050405020304"/>
              </a:rPr>
              <a:t>穿过线圈的磁通量</a:t>
            </a:r>
            <a:r>
              <a:rPr lang="en-US" altLang="zh-CN" sz="2400" b="1" i="1" kern="100">
                <a:latin typeface="Times New Roman"/>
                <a:cs typeface="Courier New" panose="02070309020205020404"/>
              </a:rPr>
              <a:t>Φ</a:t>
            </a:r>
            <a:r>
              <a:rPr lang="zh-CN" altLang="zh-CN" sz="2400" b="1" kern="100">
                <a:latin typeface="Times New Roman"/>
                <a:cs typeface="Times New Roman" panose="02020603050405020304"/>
              </a:rPr>
              <a:t>越大，所产生的感应电动势就越大</a:t>
            </a:r>
            <a:endParaRPr lang="zh-CN" altLang="zh-CN" sz="1050" kern="100">
              <a:latin typeface="宋体" pitchFamily="2" charset="-122"/>
              <a:cs typeface="Courier New" panose="02070309020205020404"/>
            </a:endParaRPr>
          </a:p>
          <a:p>
            <a:pPr marL="252095" indent="-457200" algn="just">
              <a:lnSpc>
                <a:spcPct val="150000"/>
              </a:lnSpc>
              <a:spcAft>
                <a:spcPct val="0"/>
              </a:spcAft>
              <a:tabLst>
                <a:tab pos="1890395"/>
                <a:tab pos="2430780"/>
              </a:tabLst>
            </a:pPr>
            <a:r>
              <a:rPr lang="en-US" altLang="zh-CN" sz="2400" b="1" kern="100" smtClean="0">
                <a:latin typeface="Times New Roman"/>
                <a:cs typeface="Courier New" panose="02070309020205020404"/>
              </a:rPr>
              <a:t>	B</a:t>
            </a:r>
            <a:r>
              <a:rPr lang="en-US" altLang="zh-CN" sz="2400" b="1" kern="100">
                <a:latin typeface="Times New Roman"/>
                <a:cs typeface="Courier New" panose="02070309020205020404"/>
              </a:rPr>
              <a:t>.</a:t>
            </a:r>
            <a:r>
              <a:rPr lang="zh-CN" altLang="zh-CN" sz="2400" b="1" kern="100">
                <a:latin typeface="Times New Roman"/>
                <a:cs typeface="Times New Roman" panose="02020603050405020304"/>
              </a:rPr>
              <a:t>穿过线圈的磁通量的变化量</a:t>
            </a:r>
            <a:r>
              <a:rPr lang="en-US" altLang="zh-CN" sz="2400" b="1" kern="100">
                <a:latin typeface="Times New Roman"/>
                <a:cs typeface="Courier New" panose="02070309020205020404"/>
              </a:rPr>
              <a:t>Δ</a:t>
            </a:r>
            <a:r>
              <a:rPr lang="en-US" altLang="zh-CN" sz="2400" b="1" i="1" kern="100">
                <a:latin typeface="Times New Roman"/>
                <a:cs typeface="Courier New" panose="02070309020205020404"/>
              </a:rPr>
              <a:t>Φ</a:t>
            </a:r>
            <a:r>
              <a:rPr lang="zh-CN" altLang="zh-CN" sz="2400" b="1" kern="100">
                <a:latin typeface="Times New Roman"/>
                <a:cs typeface="Times New Roman" panose="02020603050405020304"/>
              </a:rPr>
              <a:t>越大，所产生的感应电动势就越大</a:t>
            </a:r>
            <a:endParaRPr lang="zh-CN" altLang="zh-CN" sz="1050" kern="100">
              <a:effectLst/>
              <a:latin typeface="宋体" pitchFamily="2" charset="-122"/>
              <a:cs typeface="Courier New" panose="02070309020205020404"/>
            </a:endParaRPr>
          </a:p>
        </p:txBody>
      </p:sp>
      <p:graphicFrame>
        <p:nvGraphicFramePr>
          <p:cNvPr id="2" name="对象 1"/>
          <p:cNvGraphicFramePr>
            <a:graphicFrameLocks noChangeAspect="1"/>
          </p:cNvGraphicFramePr>
          <p:nvPr/>
        </p:nvGraphicFramePr>
        <p:xfrm>
          <a:off x="569751" y="2666720"/>
          <a:ext cx="9594850" cy="990600"/>
        </p:xfrm>
        <a:graphic>
          <a:graphicData uri="http://schemas.openxmlformats.org/presentationml/2006/ole">
            <mc:AlternateContent>
              <mc:Choice xmlns:v="urn:schemas-microsoft-com:vml" Requires="v">
                <p:oleObj spid="_x0000_s1041" name="Document" r:id="rId2" progId="Word.Document.8">
                  <p:embed/>
                </p:oleObj>
              </mc:Choice>
              <mc:Fallback>
                <p:oleObj name="Document" r:id="rId2" progId="Word.Document.8">
                  <p:embed/>
                  <p:pic>
                    <p:nvPicPr>
                      <p:cNvPr id="0" name="OLE substitute image"/>
                      <p:cNvPicPr/>
                      <p:nvPr/>
                    </p:nvPicPr>
                    <p:blipFill>
                      <a:blip r:embed="rId3"/>
                      <a:stretch>
                        <a:fillRect/>
                      </a:stretch>
                    </p:blipFill>
                    <p:spPr>
                      <a:xfrm>
                        <a:off x="569751" y="2666720"/>
                        <a:ext cx="9594850" cy="990600"/>
                      </a:xfrm>
                      <a:prstGeom prst="rect">
                        <a:avLst/>
                      </a:prstGeom>
                      <a:noFill/>
                    </p:spPr>
                  </p:pic>
                </p:oleObj>
              </mc:Fallback>
            </mc:AlternateContent>
          </a:graphicData>
        </a:graphic>
      </p:graphicFrame>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4"/>
          <a:stretch>
            <a:fillRect/>
          </a:stretch>
        </a:blipFill>
      </p:bgPr>
    </p:bg>
    <p:spTree>
      <p:nvGrpSpPr>
        <p:cNvPr id="1" name=""/>
        <p:cNvGrpSpPr/>
        <p:nvPr/>
      </p:nvGrpSpPr>
      <p:grpSpPr>
        <a:xfrm>
          <a:off x="0" y="0"/>
          <a:ext cx="0" cy="0"/>
        </a:xfrm>
      </p:grpSpPr>
      <p:sp>
        <p:nvSpPr>
          <p:cNvPr id="5" name="矩形 1"/>
          <p:cNvSpPr>
            <a:spLocks noChangeArrowheads="1"/>
          </p:cNvSpPr>
          <p:nvPr/>
        </p:nvSpPr>
        <p:spPr bwMode="auto">
          <a:xfrm>
            <a:off x="499299" y="3429390"/>
            <a:ext cx="11192821" cy="57624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Aft>
                <a:spcPct val="0"/>
              </a:spcAft>
              <a:tabLst>
                <a:tab pos="2430780"/>
              </a:tabLst>
            </a:pPr>
            <a:r>
              <a:rPr lang="zh-CN" altLang="zh-CN" sz="2400" b="1" kern="100">
                <a:solidFill>
                  <a:srgbClr val="FF0000"/>
                </a:solidFill>
                <a:latin typeface="Times New Roman"/>
                <a:ea typeface="黑体"/>
                <a:cs typeface="Times New Roman" panose="02020603050405020304"/>
              </a:rPr>
              <a:t>答案　</a:t>
            </a:r>
            <a:r>
              <a:rPr lang="en-US" altLang="zh-CN" sz="2400" b="1" kern="100">
                <a:solidFill>
                  <a:srgbClr val="FF0000"/>
                </a:solidFill>
                <a:latin typeface="Times New Roman"/>
              </a:rPr>
              <a:t>C</a:t>
            </a:r>
            <a:endParaRPr lang="zh-CN" altLang="zh-CN" sz="1050" kern="100">
              <a:solidFill>
                <a:srgbClr val="FF0000"/>
              </a:solidFill>
              <a:effectLst/>
              <a:latin typeface="宋体" pitchFamily="2" charset="-122"/>
              <a:cs typeface="Courier New" panose="02070309020205020404"/>
            </a:endParaRPr>
          </a:p>
        </p:txBody>
      </p:sp>
      <p:graphicFrame>
        <p:nvGraphicFramePr>
          <p:cNvPr id="2" name="对象 1"/>
          <p:cNvGraphicFramePr>
            <a:graphicFrameLocks noChangeAspect="1"/>
          </p:cNvGraphicFramePr>
          <p:nvPr/>
        </p:nvGraphicFramePr>
        <p:xfrm>
          <a:off x="611106" y="916957"/>
          <a:ext cx="10666412" cy="2690813"/>
        </p:xfrm>
        <a:graphic>
          <a:graphicData uri="http://schemas.openxmlformats.org/presentationml/2006/ole">
            <mc:AlternateContent>
              <mc:Choice xmlns:v="urn:schemas-microsoft-com:vml" Requires="v">
                <p:oleObj spid="_x0000_s1042" name="Document" r:id="rId2" progId="Word.Document.8">
                  <p:embed/>
                </p:oleObj>
              </mc:Choice>
              <mc:Fallback>
                <p:oleObj name="Document" r:id="rId2" progId="Word.Document.8">
                  <p:embed/>
                  <p:pic>
                    <p:nvPicPr>
                      <p:cNvPr id="0" name="OLE substitute image"/>
                      <p:cNvPicPr/>
                      <p:nvPr/>
                    </p:nvPicPr>
                    <p:blipFill>
                      <a:blip r:embed="rId3"/>
                      <a:stretch>
                        <a:fillRect/>
                      </a:stretch>
                    </p:blipFill>
                    <p:spPr>
                      <a:xfrm>
                        <a:off x="611106" y="916957"/>
                        <a:ext cx="10666412" cy="2690813"/>
                      </a:xfrm>
                      <a:prstGeom prst="rect">
                        <a:avLst/>
                      </a:prstGeom>
                      <a:noFill/>
                    </p:spPr>
                  </p:pic>
                </p:oleObj>
              </mc:Fallback>
            </mc:AlternateContent>
          </a:graphicData>
        </a:graphic>
      </p:graphicFrame>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linds(horizontal)">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4"/>
          <a:stretch>
            <a:fillRect/>
          </a:stretch>
        </a:blipFill>
      </p:bgPr>
    </p:bg>
    <p:spTree>
      <p:nvGrpSpPr>
        <p:cNvPr id="1" name=""/>
        <p:cNvGrpSpPr/>
        <p:nvPr/>
      </p:nvGrpSpPr>
      <p:grpSpPr>
        <a:xfrm>
          <a:off x="0" y="0"/>
          <a:ext cx="0" cy="0"/>
        </a:xfrm>
      </p:grpSpPr>
      <p:sp>
        <p:nvSpPr>
          <p:cNvPr id="6" name="矩形 1"/>
          <p:cNvSpPr>
            <a:spLocks noChangeArrowheads="1"/>
          </p:cNvSpPr>
          <p:nvPr/>
        </p:nvSpPr>
        <p:spPr bwMode="auto">
          <a:xfrm>
            <a:off x="226537" y="593179"/>
            <a:ext cx="11647294" cy="57624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Aft>
                <a:spcPct val="0"/>
              </a:spcAft>
              <a:tabLst>
                <a:tab pos="1890395"/>
                <a:tab pos="2430780"/>
              </a:tabLst>
            </a:pPr>
            <a:r>
              <a:rPr lang="zh-CN" altLang="zh-CN" sz="2400" b="1" kern="100">
                <a:latin typeface="Times New Roman"/>
                <a:ea typeface="黑体"/>
                <a:cs typeface="Times New Roman" panose="02020603050405020304"/>
              </a:rPr>
              <a:t>要点</a:t>
            </a:r>
            <a:r>
              <a:rPr lang="en-US" altLang="zh-CN" sz="2400" b="1" kern="100">
                <a:latin typeface="Times New Roman"/>
                <a:ea typeface="黑体"/>
                <a:cs typeface="Courier New" panose="02070309020205020404"/>
              </a:rPr>
              <a:t>2</a:t>
            </a:r>
            <a:r>
              <a:rPr lang="zh-CN" altLang="zh-CN" sz="2400" b="1" kern="100">
                <a:latin typeface="Times New Roman"/>
                <a:ea typeface="黑体"/>
                <a:cs typeface="Times New Roman" panose="02020603050405020304"/>
              </a:rPr>
              <a:t>　法拉第电磁感应定律的应用</a:t>
            </a:r>
            <a:endParaRPr lang="zh-CN" altLang="zh-CN" sz="1050" kern="100">
              <a:effectLst/>
              <a:latin typeface="宋体" pitchFamily="2" charset="-122"/>
              <a:cs typeface="Courier New" panose="02070309020205020404"/>
            </a:endParaRPr>
          </a:p>
        </p:txBody>
      </p:sp>
      <p:graphicFrame>
        <p:nvGraphicFramePr>
          <p:cNvPr id="2" name="对象 1"/>
          <p:cNvGraphicFramePr>
            <a:graphicFrameLocks noChangeAspect="1"/>
          </p:cNvGraphicFramePr>
          <p:nvPr/>
        </p:nvGraphicFramePr>
        <p:xfrm>
          <a:off x="546463" y="1371975"/>
          <a:ext cx="10186987" cy="3644900"/>
        </p:xfrm>
        <a:graphic>
          <a:graphicData uri="http://schemas.openxmlformats.org/presentationml/2006/ole">
            <mc:AlternateContent>
              <mc:Choice xmlns:v="urn:schemas-microsoft-com:vml" Requires="v">
                <p:oleObj spid="_x0000_s1043" name="Document" r:id="rId2" progId="Word.Document.8">
                  <p:embed/>
                </p:oleObj>
              </mc:Choice>
              <mc:Fallback>
                <p:oleObj name="Document" r:id="rId2" progId="Word.Document.8">
                  <p:embed/>
                  <p:pic>
                    <p:nvPicPr>
                      <p:cNvPr id="0" name="OLE substitute image"/>
                      <p:cNvPicPr/>
                      <p:nvPr/>
                    </p:nvPicPr>
                    <p:blipFill>
                      <a:blip r:embed="rId3"/>
                      <a:stretch>
                        <a:fillRect/>
                      </a:stretch>
                    </p:blipFill>
                    <p:spPr>
                      <a:xfrm>
                        <a:off x="546463" y="1371975"/>
                        <a:ext cx="10186987" cy="3644900"/>
                      </a:xfrm>
                      <a:prstGeom prst="rect">
                        <a:avLst/>
                      </a:prstGeom>
                      <a:noFill/>
                    </p:spPr>
                  </p:pic>
                </p:oleObj>
              </mc:Fallback>
            </mc:AlternateContent>
          </a:graphicData>
        </a:graphic>
      </p:graphicFrame>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3"/>
          <a:stretch>
            <a:fillRect/>
          </a:stretch>
        </a:blipFill>
      </p:bgPr>
    </p:bg>
    <p:spTree>
      <p:nvGrpSpPr>
        <p:cNvPr id="1" name=""/>
        <p:cNvGrpSpPr/>
        <p:nvPr/>
      </p:nvGrpSpPr>
      <p:grpSpPr>
        <a:xfrm>
          <a:off x="0" y="0"/>
          <a:ext cx="0" cy="0"/>
        </a:xfrm>
      </p:grpSpPr>
      <p:sp>
        <p:nvSpPr>
          <p:cNvPr id="6" name="矩形 1"/>
          <p:cNvSpPr>
            <a:spLocks noChangeArrowheads="1"/>
          </p:cNvSpPr>
          <p:nvPr/>
        </p:nvSpPr>
        <p:spPr bwMode="auto">
          <a:xfrm>
            <a:off x="226537" y="474429"/>
            <a:ext cx="11647294" cy="113024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8290" indent="-457200" algn="just">
              <a:lnSpc>
                <a:spcPct val="150000"/>
              </a:lnSpc>
              <a:spcAft>
                <a:spcPct val="0"/>
              </a:spcAft>
              <a:tabLst>
                <a:tab pos="1890395"/>
                <a:tab pos="2430780"/>
              </a:tabLst>
            </a:pPr>
            <a:r>
              <a:rPr lang="zh-CN" altLang="zh-CN" sz="2400" b="1" kern="100">
                <a:latin typeface="Times New Roman"/>
                <a:ea typeface="黑体"/>
                <a:cs typeface="Times New Roman" panose="02020603050405020304"/>
              </a:rPr>
              <a:t>【例</a:t>
            </a:r>
            <a:r>
              <a:rPr lang="en-US" altLang="zh-CN" sz="2400" b="1" kern="100">
                <a:latin typeface="Times New Roman"/>
                <a:ea typeface="黑体"/>
                <a:cs typeface="Courier New" panose="02070309020205020404"/>
              </a:rPr>
              <a:t>2</a:t>
            </a:r>
            <a:r>
              <a:rPr lang="zh-CN" altLang="zh-CN" sz="2400" b="1" kern="100">
                <a:latin typeface="Times New Roman"/>
                <a:ea typeface="黑体"/>
                <a:cs typeface="Times New Roman" panose="02020603050405020304"/>
              </a:rPr>
              <a:t>】</a:t>
            </a:r>
            <a:r>
              <a:rPr lang="zh-CN" altLang="zh-CN" sz="2400" b="1" kern="100">
                <a:latin typeface="宋体" pitchFamily="2" charset="-122"/>
                <a:ea typeface="Times New Roman"/>
                <a:cs typeface="Courier New" panose="02070309020205020404"/>
              </a:rPr>
              <a:t> </a:t>
            </a:r>
            <a:r>
              <a:rPr lang="zh-CN" altLang="zh-CN" sz="2400" b="1" kern="100">
                <a:latin typeface="Times New Roman"/>
                <a:cs typeface="Times New Roman" panose="02020603050405020304"/>
              </a:rPr>
              <a:t>单匝矩形线圈在匀强磁场中匀速转动，转轴垂直于磁场，若线圈所围面积里的磁通量随时间变化的规律如图</a:t>
            </a:r>
            <a:r>
              <a:rPr lang="en-US" altLang="zh-CN" sz="2400" b="1" kern="100">
                <a:latin typeface="Times New Roman"/>
                <a:cs typeface="Courier New" panose="02070309020205020404"/>
              </a:rPr>
              <a:t>1</a:t>
            </a:r>
            <a:r>
              <a:rPr lang="zh-CN" altLang="zh-CN" sz="2400" b="1" kern="100">
                <a:latin typeface="Times New Roman"/>
                <a:cs typeface="Times New Roman" panose="02020603050405020304"/>
              </a:rPr>
              <a:t>所示，则</a:t>
            </a:r>
            <a:r>
              <a:rPr lang="en-US" altLang="zh-CN" sz="2400" b="1" kern="100">
                <a:latin typeface="Times New Roman"/>
                <a:cs typeface="Courier New" panose="02070309020205020404"/>
              </a:rPr>
              <a:t>(</a:t>
            </a:r>
            <a:r>
              <a:rPr lang="zh-CN" altLang="zh-CN" sz="2400" b="1" kern="100">
                <a:latin typeface="Times New Roman"/>
                <a:cs typeface="Times New Roman" panose="02020603050405020304"/>
              </a:rPr>
              <a:t>　　</a:t>
            </a:r>
            <a:r>
              <a:rPr lang="en-US" altLang="zh-CN" sz="2400" b="1" kern="100">
                <a:latin typeface="Times New Roman"/>
                <a:cs typeface="Courier New" panose="02070309020205020404"/>
              </a:rPr>
              <a:t>)</a:t>
            </a:r>
            <a:endParaRPr lang="zh-CN" altLang="zh-CN" sz="1050" kern="100">
              <a:effectLst/>
              <a:latin typeface="宋体" pitchFamily="2" charset="-122"/>
              <a:cs typeface="Courier New" panose="02070309020205020404"/>
            </a:endParaRPr>
          </a:p>
        </p:txBody>
      </p:sp>
      <p:pic>
        <p:nvPicPr>
          <p:cNvPr id="2050" name="Picture 2" descr="S53"/>
          <p:cNvPicPr>
            <a:picLocks noChangeAspect="1" noChangeArrowheads="1"/>
          </p:cNvPicPr>
          <p:nvPr/>
        </p:nvPicPr>
        <p:blipFill>
          <a:blip r:embed="rId2">
            <a:clrChange>
              <a:clrFrom>
                <a:srgbClr val="FFFFFF"/>
              </a:clrFrom>
              <a:clrTo>
                <a:srgbClr val="FFFFFF">
                  <a:alpha val="0"/>
                </a:srgbClr>
              </a:clrTo>
            </a:clrChange>
            <a:extLst>
              <a:ext uri="{28A0092B-C50C-407E-A947-70E740481C1C}">
                <a14:useLocalDpi xmlns:a14="http://schemas.microsoft.com/office/drawing/2010/main" xmlns="" val="0"/>
              </a:ext>
            </a:extLst>
          </a:blip>
          <a:stretch>
            <a:fillRect/>
          </a:stretch>
        </p:blipFill>
        <p:spPr bwMode="auto">
          <a:xfrm>
            <a:off x="5226165" y="1751444"/>
            <a:ext cx="2222127" cy="1783144"/>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7" name="矩形 1"/>
          <p:cNvSpPr>
            <a:spLocks noChangeArrowheads="1"/>
          </p:cNvSpPr>
          <p:nvPr/>
        </p:nvSpPr>
        <p:spPr bwMode="auto">
          <a:xfrm>
            <a:off x="556699" y="3498661"/>
            <a:ext cx="11192821" cy="279223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Aft>
                <a:spcPct val="0"/>
              </a:spcAft>
              <a:tabLst>
                <a:tab pos="1890395"/>
                <a:tab pos="2430780"/>
              </a:tabLst>
            </a:pPr>
            <a:r>
              <a:rPr lang="zh-CN" altLang="zh-CN" sz="2400" b="1" kern="100">
                <a:latin typeface="Times New Roman"/>
                <a:ea typeface="楷体_GB2312"/>
                <a:cs typeface="Times New Roman" panose="02020603050405020304"/>
              </a:rPr>
              <a:t>图</a:t>
            </a:r>
            <a:r>
              <a:rPr lang="en-US" altLang="zh-CN" sz="2400" b="1" kern="100">
                <a:latin typeface="Times New Roman"/>
                <a:ea typeface="楷体_GB2312"/>
                <a:cs typeface="Courier New" panose="02070309020205020404"/>
              </a:rPr>
              <a:t>1</a:t>
            </a:r>
            <a:endParaRPr lang="zh-CN" altLang="zh-CN" sz="1050" kern="100">
              <a:latin typeface="宋体" pitchFamily="2" charset="-122"/>
              <a:cs typeface="Courier New" panose="02070309020205020404"/>
            </a:endParaRPr>
          </a:p>
          <a:p>
            <a:pPr algn="just">
              <a:lnSpc>
                <a:spcPct val="150000"/>
              </a:lnSpc>
              <a:spcAft>
                <a:spcPct val="0"/>
              </a:spcAft>
              <a:tabLst>
                <a:tab pos="1890395"/>
                <a:tab pos="2430780"/>
              </a:tabLst>
            </a:pPr>
            <a:r>
              <a:rPr lang="en-US" altLang="zh-CN" sz="2400" b="1" kern="100">
                <a:latin typeface="Times New Roman"/>
                <a:cs typeface="Courier New" panose="02070309020205020404"/>
              </a:rPr>
              <a:t>A.</a:t>
            </a:r>
            <a:r>
              <a:rPr lang="zh-CN" altLang="zh-CN" sz="2400" b="1" kern="100">
                <a:latin typeface="Times New Roman"/>
                <a:cs typeface="Times New Roman" panose="02020603050405020304"/>
              </a:rPr>
              <a:t>线圈中</a:t>
            </a:r>
            <a:r>
              <a:rPr lang="en-US" altLang="zh-CN" sz="2400" b="1" kern="100">
                <a:latin typeface="Times New Roman"/>
                <a:cs typeface="Courier New" panose="02070309020205020404"/>
              </a:rPr>
              <a:t>0</a:t>
            </a:r>
            <a:r>
              <a:rPr lang="zh-CN" altLang="zh-CN" sz="2400" b="1" kern="100">
                <a:latin typeface="Times New Roman"/>
                <a:cs typeface="Times New Roman" panose="02020603050405020304"/>
              </a:rPr>
              <a:t>时刻的感应电动势最大</a:t>
            </a:r>
            <a:endParaRPr lang="zh-CN" altLang="zh-CN" sz="1050" kern="100">
              <a:latin typeface="宋体" pitchFamily="2" charset="-122"/>
              <a:cs typeface="Courier New" panose="02070309020205020404"/>
            </a:endParaRPr>
          </a:p>
          <a:p>
            <a:pPr algn="just">
              <a:lnSpc>
                <a:spcPct val="150000"/>
              </a:lnSpc>
              <a:spcAft>
                <a:spcPct val="0"/>
              </a:spcAft>
              <a:tabLst>
                <a:tab pos="1890395"/>
                <a:tab pos="2430780"/>
              </a:tabLst>
            </a:pPr>
            <a:r>
              <a:rPr lang="en-US" altLang="zh-CN" sz="2400" b="1" kern="100">
                <a:latin typeface="Times New Roman"/>
                <a:cs typeface="Courier New" panose="02070309020205020404"/>
              </a:rPr>
              <a:t>B.</a:t>
            </a:r>
            <a:r>
              <a:rPr lang="zh-CN" altLang="zh-CN" sz="2400" b="1" kern="100">
                <a:latin typeface="Times New Roman"/>
                <a:cs typeface="Times New Roman" panose="02020603050405020304"/>
              </a:rPr>
              <a:t>线圈中</a:t>
            </a:r>
            <a:r>
              <a:rPr lang="en-US" altLang="zh-CN" sz="2400" b="1" i="1" kern="100">
                <a:latin typeface="Times New Roman"/>
                <a:cs typeface="Courier New" panose="02070309020205020404"/>
              </a:rPr>
              <a:t>t</a:t>
            </a:r>
            <a:r>
              <a:rPr lang="en-US" altLang="zh-CN" sz="2400" b="1" kern="100" baseline="-25000">
                <a:latin typeface="Times New Roman"/>
                <a:cs typeface="Courier New" panose="02070309020205020404"/>
              </a:rPr>
              <a:t>1</a:t>
            </a:r>
            <a:r>
              <a:rPr lang="zh-CN" altLang="zh-CN" sz="2400" b="1" kern="100">
                <a:latin typeface="Times New Roman"/>
                <a:cs typeface="Times New Roman" panose="02020603050405020304"/>
              </a:rPr>
              <a:t>时刻的感应电动势最大</a:t>
            </a:r>
            <a:endParaRPr lang="zh-CN" altLang="zh-CN" sz="1050" kern="100">
              <a:latin typeface="宋体" pitchFamily="2" charset="-122"/>
              <a:cs typeface="Courier New" panose="02070309020205020404"/>
            </a:endParaRPr>
          </a:p>
          <a:p>
            <a:pPr algn="just">
              <a:lnSpc>
                <a:spcPct val="150000"/>
              </a:lnSpc>
              <a:spcAft>
                <a:spcPct val="0"/>
              </a:spcAft>
              <a:tabLst>
                <a:tab pos="1890395"/>
                <a:tab pos="2430780"/>
              </a:tabLst>
            </a:pPr>
            <a:r>
              <a:rPr lang="en-US" altLang="zh-CN" sz="2400" b="1" kern="100">
                <a:latin typeface="Times New Roman"/>
                <a:cs typeface="Courier New" panose="02070309020205020404"/>
              </a:rPr>
              <a:t>C.</a:t>
            </a:r>
            <a:r>
              <a:rPr lang="zh-CN" altLang="zh-CN" sz="2400" b="1" kern="100">
                <a:latin typeface="Times New Roman"/>
                <a:cs typeface="Times New Roman" panose="02020603050405020304"/>
              </a:rPr>
              <a:t>线圈中</a:t>
            </a:r>
            <a:r>
              <a:rPr lang="en-US" altLang="zh-CN" sz="2400" b="1" kern="100">
                <a:latin typeface="Times New Roman"/>
                <a:cs typeface="Courier New" panose="02070309020205020404"/>
              </a:rPr>
              <a:t>0</a:t>
            </a:r>
            <a:r>
              <a:rPr lang="zh-CN" altLang="zh-CN" sz="2400" b="1" kern="100">
                <a:latin typeface="Times New Roman"/>
                <a:cs typeface="Times New Roman" panose="02020603050405020304"/>
              </a:rPr>
              <a:t>至</a:t>
            </a:r>
            <a:r>
              <a:rPr lang="en-US" altLang="zh-CN" sz="2400" b="1" i="1" kern="100">
                <a:latin typeface="Times New Roman"/>
                <a:cs typeface="Courier New" panose="02070309020205020404"/>
              </a:rPr>
              <a:t>t</a:t>
            </a:r>
            <a:r>
              <a:rPr lang="en-US" altLang="zh-CN" sz="2400" b="1" kern="100" baseline="-25000">
                <a:latin typeface="Times New Roman"/>
                <a:cs typeface="Courier New" panose="02070309020205020404"/>
              </a:rPr>
              <a:t>1</a:t>
            </a:r>
            <a:r>
              <a:rPr lang="zh-CN" altLang="zh-CN" sz="2400" b="1" kern="100">
                <a:latin typeface="Times New Roman"/>
                <a:cs typeface="Times New Roman" panose="02020603050405020304"/>
              </a:rPr>
              <a:t>时间内平均感应电动势为</a:t>
            </a:r>
            <a:r>
              <a:rPr lang="en-US" altLang="zh-CN" sz="2400" b="1" kern="100">
                <a:latin typeface="Times New Roman"/>
                <a:cs typeface="Courier New" panose="02070309020205020404"/>
              </a:rPr>
              <a:t>0.4 V</a:t>
            </a:r>
            <a:endParaRPr lang="zh-CN" altLang="zh-CN" sz="1050" kern="100">
              <a:latin typeface="宋体" pitchFamily="2" charset="-122"/>
              <a:cs typeface="Courier New" panose="02070309020205020404"/>
            </a:endParaRPr>
          </a:p>
          <a:p>
            <a:pPr algn="just">
              <a:lnSpc>
                <a:spcPct val="150000"/>
              </a:lnSpc>
              <a:spcAft>
                <a:spcPct val="0"/>
              </a:spcAft>
              <a:tabLst>
                <a:tab pos="1890395"/>
                <a:tab pos="2430780"/>
              </a:tabLst>
            </a:pPr>
            <a:r>
              <a:rPr lang="en-US" altLang="zh-CN" sz="2400" b="1" kern="100">
                <a:latin typeface="Times New Roman"/>
                <a:cs typeface="Courier New" panose="02070309020205020404"/>
              </a:rPr>
              <a:t>D.</a:t>
            </a:r>
            <a:r>
              <a:rPr lang="zh-CN" altLang="zh-CN" sz="2400" b="1" kern="100">
                <a:latin typeface="Times New Roman"/>
                <a:cs typeface="Times New Roman" panose="02020603050405020304"/>
              </a:rPr>
              <a:t>线圈中</a:t>
            </a:r>
            <a:r>
              <a:rPr lang="en-US" altLang="zh-CN" sz="2400" b="1" i="1" kern="100">
                <a:latin typeface="Times New Roman"/>
                <a:cs typeface="Courier New" panose="02070309020205020404"/>
              </a:rPr>
              <a:t>t</a:t>
            </a:r>
            <a:r>
              <a:rPr lang="en-US" altLang="zh-CN" sz="2400" b="1" kern="100" baseline="-25000">
                <a:latin typeface="Times New Roman"/>
                <a:cs typeface="Courier New" panose="02070309020205020404"/>
              </a:rPr>
              <a:t>1</a:t>
            </a:r>
            <a:r>
              <a:rPr lang="zh-CN" altLang="zh-CN" sz="2400" b="1" kern="100">
                <a:latin typeface="Times New Roman"/>
                <a:cs typeface="Times New Roman" panose="02020603050405020304"/>
              </a:rPr>
              <a:t>至</a:t>
            </a:r>
            <a:r>
              <a:rPr lang="en-US" altLang="zh-CN" sz="2400" b="1" i="1" kern="100">
                <a:latin typeface="Times New Roman"/>
                <a:cs typeface="Courier New" panose="02070309020205020404"/>
              </a:rPr>
              <a:t>t</a:t>
            </a:r>
            <a:r>
              <a:rPr lang="en-US" altLang="zh-CN" sz="2400" b="1" kern="100" baseline="-25000">
                <a:latin typeface="Times New Roman"/>
                <a:cs typeface="Courier New" panose="02070309020205020404"/>
              </a:rPr>
              <a:t>2</a:t>
            </a:r>
            <a:r>
              <a:rPr lang="zh-CN" altLang="zh-CN" sz="2400" b="1" kern="100">
                <a:latin typeface="Times New Roman"/>
                <a:cs typeface="Times New Roman" panose="02020603050405020304"/>
              </a:rPr>
              <a:t>时间内感应电动势逐渐减小</a:t>
            </a:r>
            <a:endParaRPr lang="zh-CN" altLang="zh-CN" sz="1050" kern="100">
              <a:effectLst/>
              <a:latin typeface="宋体" pitchFamily="2" charset="-122"/>
              <a:cs typeface="Courier New" panose="02070309020205020404"/>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5" name="矩形 1"/>
          <p:cNvSpPr>
            <a:spLocks noChangeArrowheads="1"/>
          </p:cNvSpPr>
          <p:nvPr/>
        </p:nvSpPr>
        <p:spPr bwMode="auto">
          <a:xfrm>
            <a:off x="499299" y="1208704"/>
            <a:ext cx="11192821" cy="397031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Aft>
                <a:spcPct val="0"/>
              </a:spcAft>
              <a:tabLst>
                <a:tab pos="1890395"/>
                <a:tab pos="2430780"/>
              </a:tabLst>
            </a:pPr>
            <a:r>
              <a:rPr lang="zh-CN" altLang="zh-CN" sz="2400" b="1" kern="100">
                <a:solidFill>
                  <a:srgbClr val="0000FF"/>
                </a:solidFill>
                <a:latin typeface="Times New Roman"/>
                <a:ea typeface="黑体"/>
                <a:cs typeface="Times New Roman" panose="02020603050405020304"/>
              </a:rPr>
              <a:t>解析　</a:t>
            </a:r>
            <a:r>
              <a:rPr lang="zh-CN" altLang="zh-CN" sz="2400" b="1" kern="100">
                <a:solidFill>
                  <a:srgbClr val="0000FF"/>
                </a:solidFill>
                <a:latin typeface="Times New Roman"/>
                <a:ea typeface="仿宋_GB2312"/>
                <a:cs typeface="Times New Roman" panose="02020603050405020304"/>
              </a:rPr>
              <a:t>单匝线圈产生的感应电动势取决于磁通量的变化率，而磁通量的变化率在</a:t>
            </a:r>
            <a:r>
              <a:rPr lang="en-US" altLang="zh-CN" sz="2400" b="1" i="1" kern="100">
                <a:solidFill>
                  <a:srgbClr val="0000FF"/>
                </a:solidFill>
                <a:latin typeface="Times New Roman"/>
                <a:ea typeface="仿宋_GB2312"/>
                <a:cs typeface="Courier New" panose="02070309020205020404"/>
              </a:rPr>
              <a:t>Φ</a:t>
            </a:r>
            <a:r>
              <a:rPr lang="zh-CN" altLang="zh-CN" sz="2400" b="1" kern="100">
                <a:solidFill>
                  <a:srgbClr val="0000FF"/>
                </a:solidFill>
                <a:latin typeface="Times New Roman"/>
                <a:ea typeface="仿宋_GB2312"/>
                <a:cs typeface="Times New Roman" panose="02020603050405020304"/>
              </a:rPr>
              <a:t>－</a:t>
            </a:r>
            <a:r>
              <a:rPr lang="en-US" altLang="zh-CN" sz="2400" b="1" i="1" kern="100">
                <a:solidFill>
                  <a:srgbClr val="0000FF"/>
                </a:solidFill>
                <a:latin typeface="Times New Roman"/>
                <a:ea typeface="仿宋_GB2312"/>
                <a:cs typeface="Courier New" panose="02070309020205020404"/>
              </a:rPr>
              <a:t>t</a:t>
            </a:r>
            <a:r>
              <a:rPr lang="zh-CN" altLang="zh-CN" sz="2400" b="1" kern="100">
                <a:solidFill>
                  <a:srgbClr val="0000FF"/>
                </a:solidFill>
                <a:latin typeface="Times New Roman"/>
                <a:ea typeface="仿宋_GB2312"/>
                <a:cs typeface="Times New Roman" panose="02020603050405020304"/>
              </a:rPr>
              <a:t>图象中实际上是图线上各点切线的斜率，</a:t>
            </a:r>
            <a:r>
              <a:rPr lang="en-US" altLang="zh-CN" sz="2400" b="1" kern="100">
                <a:solidFill>
                  <a:srgbClr val="0000FF"/>
                </a:solidFill>
                <a:latin typeface="Times New Roman"/>
                <a:ea typeface="仿宋_GB2312"/>
                <a:cs typeface="Courier New" panose="02070309020205020404"/>
              </a:rPr>
              <a:t>0</a:t>
            </a:r>
            <a:r>
              <a:rPr lang="zh-CN" altLang="zh-CN" sz="2400" b="1" kern="100">
                <a:solidFill>
                  <a:srgbClr val="0000FF"/>
                </a:solidFill>
                <a:latin typeface="Times New Roman"/>
                <a:ea typeface="仿宋_GB2312"/>
                <a:cs typeface="Times New Roman" panose="02020603050405020304"/>
              </a:rPr>
              <a:t>时刻斜率最大，</a:t>
            </a:r>
            <a:r>
              <a:rPr lang="en-US" altLang="zh-CN" sz="2400" b="1" i="1" kern="100">
                <a:solidFill>
                  <a:srgbClr val="0000FF"/>
                </a:solidFill>
                <a:latin typeface="Times New Roman"/>
                <a:ea typeface="仿宋_GB2312"/>
                <a:cs typeface="Courier New" panose="02070309020205020404"/>
              </a:rPr>
              <a:t>t</a:t>
            </a:r>
            <a:r>
              <a:rPr lang="en-US" altLang="zh-CN" sz="2400" b="1" kern="100" baseline="-25000">
                <a:solidFill>
                  <a:srgbClr val="0000FF"/>
                </a:solidFill>
                <a:latin typeface="Times New Roman"/>
                <a:ea typeface="仿宋_GB2312"/>
                <a:cs typeface="Courier New" panose="02070309020205020404"/>
              </a:rPr>
              <a:t>1</a:t>
            </a:r>
            <a:r>
              <a:rPr lang="zh-CN" altLang="zh-CN" sz="2400" b="1" kern="100">
                <a:solidFill>
                  <a:srgbClr val="0000FF"/>
                </a:solidFill>
                <a:latin typeface="Times New Roman"/>
                <a:ea typeface="仿宋_GB2312"/>
                <a:cs typeface="Times New Roman" panose="02020603050405020304"/>
              </a:rPr>
              <a:t>时刻斜率最小，因此</a:t>
            </a:r>
            <a:r>
              <a:rPr lang="en-US" altLang="zh-CN" sz="2400" b="1" kern="100">
                <a:solidFill>
                  <a:srgbClr val="0000FF"/>
                </a:solidFill>
                <a:latin typeface="Times New Roman"/>
                <a:ea typeface="仿宋_GB2312"/>
                <a:cs typeface="Courier New" panose="02070309020205020404"/>
              </a:rPr>
              <a:t>0</a:t>
            </a:r>
            <a:r>
              <a:rPr lang="zh-CN" altLang="zh-CN" sz="2400" b="1" kern="100">
                <a:solidFill>
                  <a:srgbClr val="0000FF"/>
                </a:solidFill>
                <a:latin typeface="Times New Roman"/>
                <a:ea typeface="仿宋_GB2312"/>
                <a:cs typeface="Times New Roman" panose="02020603050405020304"/>
              </a:rPr>
              <a:t>时刻的感应电动势最大，而</a:t>
            </a:r>
            <a:r>
              <a:rPr lang="en-US" altLang="zh-CN" sz="2400" b="1" i="1" kern="100">
                <a:solidFill>
                  <a:srgbClr val="0000FF"/>
                </a:solidFill>
                <a:latin typeface="Times New Roman"/>
                <a:ea typeface="仿宋_GB2312"/>
                <a:cs typeface="Courier New" panose="02070309020205020404"/>
              </a:rPr>
              <a:t>t</a:t>
            </a:r>
            <a:r>
              <a:rPr lang="en-US" altLang="zh-CN" sz="2400" b="1" kern="100" baseline="-25000">
                <a:solidFill>
                  <a:srgbClr val="0000FF"/>
                </a:solidFill>
                <a:latin typeface="Times New Roman"/>
                <a:ea typeface="仿宋_GB2312"/>
                <a:cs typeface="Courier New" panose="02070309020205020404"/>
              </a:rPr>
              <a:t>1</a:t>
            </a:r>
            <a:r>
              <a:rPr lang="zh-CN" altLang="zh-CN" sz="2400" b="1" kern="100">
                <a:solidFill>
                  <a:srgbClr val="0000FF"/>
                </a:solidFill>
                <a:latin typeface="Times New Roman"/>
                <a:ea typeface="仿宋_GB2312"/>
                <a:cs typeface="Times New Roman" panose="02020603050405020304"/>
              </a:rPr>
              <a:t>时刻的感应电动势为</a:t>
            </a:r>
            <a:r>
              <a:rPr lang="en-US" altLang="zh-CN" sz="2400" b="1" kern="100">
                <a:solidFill>
                  <a:srgbClr val="0000FF"/>
                </a:solidFill>
                <a:latin typeface="Times New Roman"/>
                <a:ea typeface="仿宋_GB2312"/>
                <a:cs typeface="Courier New" panose="02070309020205020404"/>
              </a:rPr>
              <a:t>0</a:t>
            </a:r>
            <a:r>
              <a:rPr lang="zh-CN" altLang="zh-CN" sz="2400" b="1" kern="100">
                <a:solidFill>
                  <a:srgbClr val="0000FF"/>
                </a:solidFill>
                <a:latin typeface="Times New Roman"/>
                <a:ea typeface="仿宋_GB2312"/>
                <a:cs typeface="Times New Roman" panose="02020603050405020304"/>
              </a:rPr>
              <a:t>。从</a:t>
            </a:r>
            <a:r>
              <a:rPr lang="en-US" altLang="zh-CN" sz="2400" b="1" kern="100">
                <a:solidFill>
                  <a:srgbClr val="0000FF"/>
                </a:solidFill>
                <a:latin typeface="Times New Roman"/>
                <a:ea typeface="仿宋_GB2312"/>
                <a:cs typeface="Courier New" panose="02070309020205020404"/>
              </a:rPr>
              <a:t>0</a:t>
            </a:r>
            <a:r>
              <a:rPr lang="zh-CN" altLang="zh-CN" sz="2400" b="1" kern="100">
                <a:solidFill>
                  <a:srgbClr val="0000FF"/>
                </a:solidFill>
                <a:latin typeface="Times New Roman"/>
                <a:ea typeface="仿宋_GB2312"/>
                <a:cs typeface="Times New Roman" panose="02020603050405020304"/>
              </a:rPr>
              <a:t>到</a:t>
            </a:r>
            <a:r>
              <a:rPr lang="en-US" altLang="zh-CN" sz="2400" b="1" i="1" kern="100">
                <a:solidFill>
                  <a:srgbClr val="0000FF"/>
                </a:solidFill>
                <a:latin typeface="Times New Roman"/>
                <a:ea typeface="仿宋_GB2312"/>
                <a:cs typeface="Courier New" panose="02070309020205020404"/>
              </a:rPr>
              <a:t>t</a:t>
            </a:r>
            <a:r>
              <a:rPr lang="en-US" altLang="zh-CN" sz="2400" b="1" kern="100" baseline="-25000">
                <a:solidFill>
                  <a:srgbClr val="0000FF"/>
                </a:solidFill>
                <a:latin typeface="Times New Roman"/>
                <a:ea typeface="仿宋_GB2312"/>
                <a:cs typeface="Courier New" panose="02070309020205020404"/>
              </a:rPr>
              <a:t>1</a:t>
            </a:r>
            <a:r>
              <a:rPr lang="zh-CN" altLang="zh-CN" sz="2400" b="1" kern="100">
                <a:solidFill>
                  <a:srgbClr val="0000FF"/>
                </a:solidFill>
                <a:latin typeface="Times New Roman"/>
                <a:ea typeface="仿宋_GB2312"/>
                <a:cs typeface="Times New Roman" panose="02020603050405020304"/>
              </a:rPr>
              <a:t>时刻，所用时间为</a:t>
            </a:r>
            <a:r>
              <a:rPr lang="en-US" altLang="zh-CN" sz="2400" b="1" kern="100">
                <a:solidFill>
                  <a:srgbClr val="0000FF"/>
                </a:solidFill>
                <a:latin typeface="Times New Roman"/>
                <a:ea typeface="仿宋_GB2312"/>
                <a:cs typeface="Courier New" panose="02070309020205020404"/>
              </a:rPr>
              <a:t>0.005 s</a:t>
            </a:r>
            <a:r>
              <a:rPr lang="zh-CN" altLang="zh-CN" sz="2400" b="1" kern="100">
                <a:solidFill>
                  <a:srgbClr val="0000FF"/>
                </a:solidFill>
                <a:latin typeface="Times New Roman"/>
                <a:ea typeface="仿宋_GB2312"/>
                <a:cs typeface="Times New Roman" panose="02020603050405020304"/>
              </a:rPr>
              <a:t>，磁通量改变了</a:t>
            </a:r>
            <a:r>
              <a:rPr lang="en-US" altLang="zh-CN" sz="2400" b="1" kern="100">
                <a:solidFill>
                  <a:srgbClr val="0000FF"/>
                </a:solidFill>
                <a:latin typeface="Times New Roman"/>
                <a:ea typeface="仿宋_GB2312"/>
                <a:cs typeface="Courier New" panose="02070309020205020404"/>
              </a:rPr>
              <a:t>2</a:t>
            </a:r>
            <a:r>
              <a:rPr lang="en-US" altLang="zh-CN" sz="2400" b="1" kern="100">
                <a:solidFill>
                  <a:srgbClr val="0000FF"/>
                </a:solidFill>
                <a:latin typeface="宋体" pitchFamily="2" charset="-122"/>
                <a:cs typeface="Times New Roman" panose="02020603050405020304"/>
              </a:rPr>
              <a:t>×</a:t>
            </a:r>
            <a:r>
              <a:rPr lang="en-US" altLang="zh-CN" sz="2400" b="1" kern="100">
                <a:solidFill>
                  <a:srgbClr val="0000FF"/>
                </a:solidFill>
                <a:latin typeface="Times New Roman"/>
                <a:ea typeface="仿宋_GB2312"/>
                <a:cs typeface="Courier New" panose="02070309020205020404"/>
              </a:rPr>
              <a:t>10</a:t>
            </a:r>
            <a:r>
              <a:rPr lang="zh-CN" altLang="zh-CN" sz="2400" b="1" kern="100" baseline="30000">
                <a:solidFill>
                  <a:srgbClr val="0000FF"/>
                </a:solidFill>
                <a:latin typeface="Times New Roman"/>
                <a:ea typeface="仿宋_GB2312"/>
                <a:cs typeface="Times New Roman" panose="02020603050405020304"/>
              </a:rPr>
              <a:t>－</a:t>
            </a:r>
            <a:r>
              <a:rPr lang="en-US" altLang="zh-CN" sz="2400" b="1" kern="100" baseline="30000">
                <a:solidFill>
                  <a:srgbClr val="0000FF"/>
                </a:solidFill>
                <a:latin typeface="Times New Roman"/>
                <a:ea typeface="仿宋_GB2312"/>
                <a:cs typeface="Courier New" panose="02070309020205020404"/>
              </a:rPr>
              <a:t>3</a:t>
            </a:r>
            <a:r>
              <a:rPr lang="en-US" altLang="zh-CN" sz="2400" b="1" kern="100">
                <a:solidFill>
                  <a:srgbClr val="0000FF"/>
                </a:solidFill>
                <a:latin typeface="Times New Roman"/>
                <a:ea typeface="仿宋_GB2312"/>
                <a:cs typeface="Courier New" panose="02070309020205020404"/>
              </a:rPr>
              <a:t> Wb</a:t>
            </a:r>
            <a:r>
              <a:rPr lang="zh-CN" altLang="zh-CN" sz="2400" b="1" kern="100">
                <a:solidFill>
                  <a:srgbClr val="0000FF"/>
                </a:solidFill>
                <a:latin typeface="Times New Roman"/>
                <a:ea typeface="仿宋_GB2312"/>
                <a:cs typeface="Times New Roman" panose="02020603050405020304"/>
              </a:rPr>
              <a:t>，则磁通量的变化率为</a:t>
            </a:r>
            <a:r>
              <a:rPr lang="en-US" altLang="zh-CN" sz="2400" b="1" kern="100">
                <a:solidFill>
                  <a:srgbClr val="0000FF"/>
                </a:solidFill>
                <a:latin typeface="Times New Roman"/>
                <a:ea typeface="仿宋_GB2312"/>
                <a:cs typeface="Courier New" panose="02070309020205020404"/>
              </a:rPr>
              <a:t>0.4 Wb/s</a:t>
            </a:r>
            <a:r>
              <a:rPr lang="zh-CN" altLang="zh-CN" sz="2400" b="1" kern="100">
                <a:solidFill>
                  <a:srgbClr val="0000FF"/>
                </a:solidFill>
                <a:latin typeface="Times New Roman"/>
                <a:ea typeface="仿宋_GB2312"/>
                <a:cs typeface="Times New Roman" panose="02020603050405020304"/>
              </a:rPr>
              <a:t>，因此感应电动势为</a:t>
            </a:r>
            <a:r>
              <a:rPr lang="en-US" altLang="zh-CN" sz="2400" b="1" kern="100">
                <a:solidFill>
                  <a:srgbClr val="0000FF"/>
                </a:solidFill>
                <a:latin typeface="Times New Roman"/>
                <a:ea typeface="仿宋_GB2312"/>
                <a:cs typeface="Courier New" panose="02070309020205020404"/>
              </a:rPr>
              <a:t>0.4 V</a:t>
            </a:r>
            <a:r>
              <a:rPr lang="zh-CN" altLang="zh-CN" sz="2400" b="1" kern="100">
                <a:solidFill>
                  <a:srgbClr val="0000FF"/>
                </a:solidFill>
                <a:latin typeface="Times New Roman"/>
                <a:ea typeface="仿宋_GB2312"/>
                <a:cs typeface="Times New Roman" panose="02020603050405020304"/>
              </a:rPr>
              <a:t>。从</a:t>
            </a:r>
            <a:r>
              <a:rPr lang="en-US" altLang="zh-CN" sz="2400" b="1" i="1" kern="100">
                <a:solidFill>
                  <a:srgbClr val="0000FF"/>
                </a:solidFill>
                <a:latin typeface="Times New Roman"/>
                <a:ea typeface="仿宋_GB2312"/>
                <a:cs typeface="Courier New" panose="02070309020205020404"/>
              </a:rPr>
              <a:t>t</a:t>
            </a:r>
            <a:r>
              <a:rPr lang="en-US" altLang="zh-CN" sz="2400" b="1" kern="100" baseline="-25000">
                <a:solidFill>
                  <a:srgbClr val="0000FF"/>
                </a:solidFill>
                <a:latin typeface="Times New Roman"/>
                <a:ea typeface="仿宋_GB2312"/>
                <a:cs typeface="Courier New" panose="02070309020205020404"/>
              </a:rPr>
              <a:t>1</a:t>
            </a:r>
            <a:r>
              <a:rPr lang="zh-CN" altLang="zh-CN" sz="2400" b="1" kern="100">
                <a:solidFill>
                  <a:srgbClr val="0000FF"/>
                </a:solidFill>
                <a:latin typeface="Times New Roman"/>
                <a:ea typeface="仿宋_GB2312"/>
                <a:cs typeface="Times New Roman" panose="02020603050405020304"/>
              </a:rPr>
              <a:t>至</a:t>
            </a:r>
            <a:r>
              <a:rPr lang="en-US" altLang="zh-CN" sz="2400" b="1" i="1" kern="100">
                <a:solidFill>
                  <a:srgbClr val="0000FF"/>
                </a:solidFill>
                <a:latin typeface="Times New Roman"/>
                <a:ea typeface="仿宋_GB2312"/>
                <a:cs typeface="Courier New" panose="02070309020205020404"/>
              </a:rPr>
              <a:t>t</a:t>
            </a:r>
            <a:r>
              <a:rPr lang="en-US" altLang="zh-CN" sz="2400" b="1" kern="100" baseline="-25000">
                <a:solidFill>
                  <a:srgbClr val="0000FF"/>
                </a:solidFill>
                <a:latin typeface="Times New Roman"/>
                <a:ea typeface="仿宋_GB2312"/>
                <a:cs typeface="Courier New" panose="02070309020205020404"/>
              </a:rPr>
              <a:t>2</a:t>
            </a:r>
            <a:r>
              <a:rPr lang="zh-CN" altLang="zh-CN" sz="2400" b="1" kern="100">
                <a:solidFill>
                  <a:srgbClr val="0000FF"/>
                </a:solidFill>
                <a:latin typeface="Times New Roman"/>
                <a:ea typeface="仿宋_GB2312"/>
                <a:cs typeface="Times New Roman" panose="02020603050405020304"/>
              </a:rPr>
              <a:t>时间内，图线的斜率逐渐增大，所以感应电动势也逐渐增大。故正确选项为</a:t>
            </a:r>
            <a:r>
              <a:rPr lang="en-US" altLang="zh-CN" sz="2400" b="1" kern="100">
                <a:solidFill>
                  <a:srgbClr val="0000FF"/>
                </a:solidFill>
                <a:latin typeface="Times New Roman"/>
                <a:ea typeface="仿宋_GB2312"/>
                <a:cs typeface="Courier New" panose="02070309020205020404"/>
              </a:rPr>
              <a:t>A</a:t>
            </a:r>
            <a:r>
              <a:rPr lang="zh-CN" altLang="zh-CN" sz="2400" b="1" kern="100">
                <a:solidFill>
                  <a:srgbClr val="0000FF"/>
                </a:solidFill>
                <a:latin typeface="Times New Roman"/>
                <a:ea typeface="仿宋_GB2312"/>
                <a:cs typeface="Times New Roman" panose="02020603050405020304"/>
              </a:rPr>
              <a:t>、</a:t>
            </a:r>
            <a:r>
              <a:rPr lang="en-US" altLang="zh-CN" sz="2400" b="1" kern="100">
                <a:solidFill>
                  <a:srgbClr val="0000FF"/>
                </a:solidFill>
                <a:latin typeface="Times New Roman"/>
                <a:ea typeface="仿宋_GB2312"/>
                <a:cs typeface="Courier New" panose="02070309020205020404"/>
              </a:rPr>
              <a:t>C</a:t>
            </a:r>
            <a:r>
              <a:rPr lang="zh-CN" altLang="zh-CN" sz="2400" b="1" kern="100">
                <a:solidFill>
                  <a:srgbClr val="0000FF"/>
                </a:solidFill>
                <a:latin typeface="Times New Roman"/>
                <a:ea typeface="仿宋_GB2312"/>
                <a:cs typeface="Times New Roman" panose="02020603050405020304"/>
              </a:rPr>
              <a:t>。</a:t>
            </a:r>
            <a:endParaRPr lang="zh-CN" altLang="zh-CN" sz="1050" kern="100">
              <a:solidFill>
                <a:srgbClr val="0000FF"/>
              </a:solidFill>
              <a:latin typeface="宋体" pitchFamily="2" charset="-122"/>
              <a:cs typeface="Courier New" panose="02070309020205020404"/>
            </a:endParaRPr>
          </a:p>
          <a:p>
            <a:pPr algn="just">
              <a:lnSpc>
                <a:spcPct val="150000"/>
              </a:lnSpc>
              <a:spcAft>
                <a:spcPct val="0"/>
              </a:spcAft>
              <a:tabLst>
                <a:tab pos="1890395"/>
                <a:tab pos="2430780"/>
              </a:tabLst>
            </a:pPr>
            <a:r>
              <a:rPr lang="zh-CN" altLang="zh-CN" sz="2400" b="1" kern="100">
                <a:solidFill>
                  <a:srgbClr val="FF0000"/>
                </a:solidFill>
                <a:latin typeface="Times New Roman"/>
                <a:ea typeface="黑体"/>
                <a:cs typeface="Times New Roman" panose="02020603050405020304"/>
              </a:rPr>
              <a:t>答案　</a:t>
            </a:r>
            <a:r>
              <a:rPr lang="en-US" altLang="zh-CN" sz="2400" b="1" kern="100">
                <a:solidFill>
                  <a:srgbClr val="FF0000"/>
                </a:solidFill>
                <a:latin typeface="Times New Roman"/>
                <a:cs typeface="Courier New" panose="02070309020205020404"/>
              </a:rPr>
              <a:t>AC</a:t>
            </a:r>
            <a:endParaRPr lang="zh-CN" altLang="zh-CN" sz="1050" kern="100">
              <a:solidFill>
                <a:srgbClr val="FF0000"/>
              </a:solidFill>
              <a:effectLst/>
              <a:latin typeface="宋体" pitchFamily="2" charset="-122"/>
              <a:cs typeface="Courier New" panose="02070309020205020404"/>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3" presetClass="entr" presetSubtype="10" dur="500" fill="hold" nodeType="clickEffect">
                                  <p:stCondLst>
                                    <p:cond delay="0"/>
                                  </p:stCondLst>
                                  <p:childTnLst>
                                    <p:set>
                                      <p:cBhvr>
                                        <p:cTn id="6" dur="1" fill="hold">
                                          <p:stCondLst>
                                            <p:cond delay="0"/>
                                          </p:stCondLst>
                                        </p:cTn>
                                        <p:tgtEl>
                                          <p:spTgt spid="5">
                                            <p:txEl>
                                              <p:pRg st="1" end="1"/>
                                            </p:txEl>
                                          </p:spTgt>
                                        </p:tgtEl>
                                        <p:attrNameLst>
                                          <p:attrName>style.visibility</p:attrName>
                                        </p:attrNameLst>
                                      </p:cBhvr>
                                      <p:to>
                                        <p:strVal val="visible"/>
                                      </p:to>
                                    </p:set>
                                    <p:animEffect transition="in" filter="blinds(horizontal)">
                                      <p:cBhvr>
                                        <p:cTn id="7" dur="500"/>
                                        <p:tgtEl>
                                          <p:spTgt spid="5">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4"/>
          <a:stretch>
            <a:fillRect/>
          </a:stretch>
        </a:blipFill>
      </p:bgPr>
    </p:bg>
    <p:spTree>
      <p:nvGrpSpPr>
        <p:cNvPr id="1" name=""/>
        <p:cNvGrpSpPr/>
        <p:nvPr/>
      </p:nvGrpSpPr>
      <p:grpSpPr>
        <a:xfrm>
          <a:off x="0" y="0"/>
          <a:ext cx="0" cy="0"/>
        </a:xfrm>
      </p:grpSpPr>
      <p:graphicFrame>
        <p:nvGraphicFramePr>
          <p:cNvPr id="2" name="对象 1"/>
          <p:cNvGraphicFramePr>
            <a:graphicFrameLocks noChangeAspect="1"/>
          </p:cNvGraphicFramePr>
          <p:nvPr/>
        </p:nvGraphicFramePr>
        <p:xfrm>
          <a:off x="831005" y="1926999"/>
          <a:ext cx="10128250" cy="2260600"/>
        </p:xfrm>
        <a:graphic>
          <a:graphicData uri="http://schemas.openxmlformats.org/presentationml/2006/ole">
            <mc:AlternateContent>
              <mc:Choice xmlns:v="urn:schemas-microsoft-com:vml" Requires="v">
                <p:oleObj spid="_x0000_s1044" name="Document" r:id="rId2" progId="Word.Document.8">
                  <p:embed/>
                </p:oleObj>
              </mc:Choice>
              <mc:Fallback>
                <p:oleObj name="Document" r:id="rId2" progId="Word.Document.8">
                  <p:embed/>
                  <p:pic>
                    <p:nvPicPr>
                      <p:cNvPr id="0" name="OLE substitute image"/>
                      <p:cNvPicPr/>
                      <p:nvPr/>
                    </p:nvPicPr>
                    <p:blipFill>
                      <a:blip r:embed="rId3"/>
                      <a:stretch>
                        <a:fillRect/>
                      </a:stretch>
                    </p:blipFill>
                    <p:spPr>
                      <a:xfrm>
                        <a:off x="831005" y="1926999"/>
                        <a:ext cx="10128250" cy="2260600"/>
                      </a:xfrm>
                      <a:prstGeom prst="rect">
                        <a:avLst/>
                      </a:prstGeom>
                      <a:noFill/>
                    </p:spPr>
                  </p:pic>
                </p:oleObj>
              </mc:Fallback>
            </mc:AlternateContent>
          </a:graphicData>
        </a:graphic>
      </p:graphicFrame>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7"/>
          <a:stretch>
            <a:fillRect/>
          </a:stretch>
        </a:blipFill>
      </p:bgPr>
    </p:bg>
    <p:spTree>
      <p:nvGrpSpPr>
        <p:cNvPr id="1" name=""/>
        <p:cNvGrpSpPr/>
        <p:nvPr/>
      </p:nvGrpSpPr>
      <p:grpSpPr>
        <a:xfrm>
          <a:off x="0" y="0"/>
          <a:ext cx="0" cy="0"/>
        </a:xfrm>
      </p:grpSpPr>
      <p:sp>
        <p:nvSpPr>
          <p:cNvPr id="5" name="矩形 1"/>
          <p:cNvSpPr>
            <a:spLocks noChangeArrowheads="1"/>
          </p:cNvSpPr>
          <p:nvPr/>
        </p:nvSpPr>
        <p:spPr bwMode="auto">
          <a:xfrm>
            <a:off x="428049" y="4925681"/>
            <a:ext cx="11192821" cy="57624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Aft>
                <a:spcPct val="0"/>
              </a:spcAft>
              <a:tabLst>
                <a:tab pos="2430780"/>
              </a:tabLst>
            </a:pPr>
            <a:r>
              <a:rPr lang="zh-CN" altLang="zh-CN" sz="2400" b="1" kern="100">
                <a:solidFill>
                  <a:srgbClr val="FF0000"/>
                </a:solidFill>
                <a:latin typeface="Times New Roman"/>
                <a:ea typeface="黑体"/>
                <a:cs typeface="Times New Roman" panose="02020603050405020304"/>
              </a:rPr>
              <a:t>答案</a:t>
            </a:r>
            <a:r>
              <a:rPr lang="zh-CN" altLang="zh-CN" sz="2400" b="1" kern="100">
                <a:solidFill>
                  <a:srgbClr val="FF0000"/>
                </a:solidFill>
                <a:latin typeface="Times New Roman"/>
                <a:cs typeface="Times New Roman" panose="02020603050405020304"/>
              </a:rPr>
              <a:t>　</a:t>
            </a:r>
            <a:r>
              <a:rPr lang="en-US" altLang="zh-CN" sz="2400" b="1" kern="100">
                <a:solidFill>
                  <a:srgbClr val="FF0000"/>
                </a:solidFill>
                <a:latin typeface="Times New Roman"/>
              </a:rPr>
              <a:t>B</a:t>
            </a:r>
            <a:endParaRPr lang="zh-CN" altLang="zh-CN" sz="1050" kern="100">
              <a:solidFill>
                <a:srgbClr val="FF0000"/>
              </a:solidFill>
              <a:effectLst/>
              <a:latin typeface="宋体" pitchFamily="2" charset="-122"/>
              <a:cs typeface="Courier New" panose="02070309020205020404"/>
            </a:endParaRPr>
          </a:p>
        </p:txBody>
      </p:sp>
      <p:sp>
        <p:nvSpPr>
          <p:cNvPr id="6" name="矩形 1"/>
          <p:cNvSpPr>
            <a:spLocks noChangeArrowheads="1"/>
          </p:cNvSpPr>
          <p:nvPr/>
        </p:nvSpPr>
        <p:spPr bwMode="auto">
          <a:xfrm>
            <a:off x="226537" y="593179"/>
            <a:ext cx="11647294" cy="1684244"/>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52095" indent="-457200" algn="just">
              <a:lnSpc>
                <a:spcPct val="150000"/>
              </a:lnSpc>
              <a:spcAft>
                <a:spcPct val="0"/>
              </a:spcAft>
              <a:tabLst>
                <a:tab pos="1890395"/>
                <a:tab pos="2430780"/>
              </a:tabLst>
            </a:pPr>
            <a:r>
              <a:rPr lang="zh-CN" altLang="zh-CN" sz="2400" b="1" kern="100">
                <a:latin typeface="Times New Roman"/>
                <a:ea typeface="黑体"/>
                <a:cs typeface="Times New Roman" panose="02020603050405020304"/>
              </a:rPr>
              <a:t>【跟踪训练</a:t>
            </a:r>
            <a:r>
              <a:rPr lang="en-US" altLang="zh-CN" sz="2400" b="1" kern="100">
                <a:latin typeface="Times New Roman"/>
                <a:ea typeface="黑体"/>
                <a:cs typeface="Courier New" panose="02070309020205020404"/>
              </a:rPr>
              <a:t>2</a:t>
            </a:r>
            <a:r>
              <a:rPr lang="zh-CN" altLang="zh-CN" sz="2400" b="1" kern="100">
                <a:latin typeface="Times New Roman"/>
                <a:ea typeface="黑体"/>
                <a:cs typeface="Times New Roman" panose="02020603050405020304"/>
              </a:rPr>
              <a:t>】</a:t>
            </a:r>
            <a:r>
              <a:rPr lang="zh-CN" altLang="zh-CN" sz="2400" b="1" kern="100">
                <a:latin typeface="宋体" pitchFamily="2" charset="-122"/>
                <a:ea typeface="Times New Roman"/>
                <a:cs typeface="Courier New" panose="02070309020205020404"/>
              </a:rPr>
              <a:t> </a:t>
            </a:r>
            <a:r>
              <a:rPr lang="zh-CN" altLang="zh-CN" sz="2400" b="1" kern="100">
                <a:latin typeface="Times New Roman"/>
                <a:cs typeface="Times New Roman" panose="02020603050405020304"/>
              </a:rPr>
              <a:t>如图</a:t>
            </a:r>
            <a:r>
              <a:rPr lang="en-US" altLang="zh-CN" sz="2400" b="1" kern="100">
                <a:latin typeface="Times New Roman"/>
                <a:cs typeface="Courier New" panose="02070309020205020404"/>
              </a:rPr>
              <a:t>2</a:t>
            </a:r>
            <a:r>
              <a:rPr lang="zh-CN" altLang="zh-CN" sz="2400" b="1" kern="100">
                <a:latin typeface="Times New Roman"/>
                <a:cs typeface="Times New Roman" panose="02020603050405020304"/>
              </a:rPr>
              <a:t>所示，一正方形线圈的匝数为</a:t>
            </a:r>
            <a:r>
              <a:rPr lang="en-US" altLang="zh-CN" sz="2400" b="1" i="1" kern="100">
                <a:latin typeface="Times New Roman"/>
                <a:cs typeface="Courier New" panose="02070309020205020404"/>
              </a:rPr>
              <a:t>n</a:t>
            </a:r>
            <a:r>
              <a:rPr lang="zh-CN" altLang="zh-CN" sz="2400" b="1" kern="100">
                <a:latin typeface="Times New Roman"/>
                <a:cs typeface="Times New Roman" panose="02020603050405020304"/>
              </a:rPr>
              <a:t>，边长为</a:t>
            </a:r>
            <a:r>
              <a:rPr lang="en-US" altLang="zh-CN" sz="2400" b="1" i="1" kern="100">
                <a:latin typeface="Times New Roman"/>
                <a:cs typeface="Courier New" panose="02070309020205020404"/>
              </a:rPr>
              <a:t>a</a:t>
            </a:r>
            <a:r>
              <a:rPr lang="zh-CN" altLang="zh-CN" sz="2400" b="1" kern="100">
                <a:latin typeface="Times New Roman"/>
                <a:cs typeface="Times New Roman" panose="02020603050405020304"/>
              </a:rPr>
              <a:t>，线圈平面与匀强磁场垂直，且一半处在磁场中，在</a:t>
            </a:r>
            <a:r>
              <a:rPr lang="en-US" altLang="zh-CN" sz="2400" b="1" kern="100" err="1">
                <a:latin typeface="Times New Roman"/>
                <a:cs typeface="Courier New" panose="02070309020205020404"/>
              </a:rPr>
              <a:t>Δ</a:t>
            </a:r>
            <a:r>
              <a:rPr lang="en-US" altLang="zh-CN" sz="2400" b="1" i="1" kern="100" err="1">
                <a:latin typeface="Times New Roman"/>
                <a:cs typeface="Courier New" panose="02070309020205020404"/>
              </a:rPr>
              <a:t>t</a:t>
            </a:r>
            <a:r>
              <a:rPr lang="zh-CN" altLang="zh-CN" sz="2400" b="1" kern="100">
                <a:latin typeface="Times New Roman"/>
                <a:cs typeface="Times New Roman" panose="02020603050405020304"/>
              </a:rPr>
              <a:t>时间内，磁感应强度的方向不变，大小由</a:t>
            </a:r>
            <a:r>
              <a:rPr lang="en-US" altLang="zh-CN" sz="2400" b="1" i="1" kern="100">
                <a:latin typeface="Times New Roman"/>
                <a:cs typeface="Courier New" panose="02070309020205020404"/>
              </a:rPr>
              <a:t>B</a:t>
            </a:r>
            <a:r>
              <a:rPr lang="zh-CN" altLang="zh-CN" sz="2400" b="1" kern="100">
                <a:latin typeface="Times New Roman"/>
                <a:cs typeface="Times New Roman" panose="02020603050405020304"/>
              </a:rPr>
              <a:t>均匀地增大到</a:t>
            </a:r>
            <a:r>
              <a:rPr lang="en-US" altLang="zh-CN" sz="2400" b="1" kern="100">
                <a:latin typeface="Times New Roman"/>
                <a:cs typeface="Courier New" panose="02070309020205020404"/>
              </a:rPr>
              <a:t>2</a:t>
            </a:r>
            <a:r>
              <a:rPr lang="en-US" altLang="zh-CN" sz="2400" b="1" i="1" kern="100">
                <a:latin typeface="Times New Roman"/>
                <a:cs typeface="Courier New" panose="02070309020205020404"/>
              </a:rPr>
              <a:t>B</a:t>
            </a:r>
            <a:r>
              <a:rPr lang="zh-CN" altLang="zh-CN" sz="2400" b="1" kern="100">
                <a:latin typeface="Times New Roman"/>
                <a:cs typeface="Times New Roman" panose="02020603050405020304"/>
              </a:rPr>
              <a:t>。在此过程中，线圈中产生的感应电动势为</a:t>
            </a:r>
            <a:r>
              <a:rPr lang="en-US" altLang="zh-CN" sz="2400" b="1" kern="100">
                <a:latin typeface="Times New Roman"/>
                <a:cs typeface="Courier New" panose="02070309020205020404"/>
              </a:rPr>
              <a:t>(</a:t>
            </a:r>
            <a:r>
              <a:rPr lang="zh-CN" altLang="zh-CN" sz="2400" b="1" kern="100">
                <a:latin typeface="Times New Roman"/>
                <a:cs typeface="Times New Roman" panose="02020603050405020304"/>
              </a:rPr>
              <a:t>　　</a:t>
            </a:r>
            <a:r>
              <a:rPr lang="en-US" altLang="zh-CN" sz="2400" b="1" kern="100">
                <a:latin typeface="Times New Roman"/>
                <a:cs typeface="Courier New" panose="02070309020205020404"/>
              </a:rPr>
              <a:t>)</a:t>
            </a:r>
            <a:endParaRPr lang="zh-CN" altLang="zh-CN" sz="1050" kern="100">
              <a:effectLst/>
              <a:latin typeface="宋体" pitchFamily="2" charset="-122"/>
              <a:cs typeface="Courier New" panose="02070309020205020404"/>
            </a:endParaRPr>
          </a:p>
        </p:txBody>
      </p:sp>
      <p:pic>
        <p:nvPicPr>
          <p:cNvPr id="3074" name="Picture 2" descr="X4A"/>
          <p:cNvPicPr>
            <a:picLocks noChangeAspect="1" noChangeArrowheads="1"/>
          </p:cNvPicPr>
          <p:nvPr/>
        </p:nvPicPr>
        <p:blipFill>
          <a:blip r:embed="rId2">
            <a:clrChange>
              <a:clrFrom>
                <a:srgbClr val="FFFFFF"/>
              </a:clrFrom>
              <a:clrTo>
                <a:srgbClr val="FFFFFF">
                  <a:alpha val="0"/>
                </a:srgbClr>
              </a:clrTo>
            </a:clrChange>
            <a:extLst>
              <a:ext uri="{28A0092B-C50C-407E-A947-70E740481C1C}">
                <a14:useLocalDpi xmlns:a14="http://schemas.microsoft.com/office/drawing/2010/main" xmlns="" val="0"/>
              </a:ext>
            </a:extLst>
          </a:blip>
          <a:stretch>
            <a:fillRect/>
          </a:stretch>
        </p:blipFill>
        <p:spPr bwMode="auto">
          <a:xfrm>
            <a:off x="9337049" y="1973638"/>
            <a:ext cx="2072707" cy="208817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7" name="矩形 1"/>
          <p:cNvSpPr>
            <a:spLocks noChangeArrowheads="1"/>
          </p:cNvSpPr>
          <p:nvPr/>
        </p:nvSpPr>
        <p:spPr bwMode="auto">
          <a:xfrm>
            <a:off x="9969480" y="4009753"/>
            <a:ext cx="1249994" cy="57624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Aft>
                <a:spcPct val="0"/>
              </a:spcAft>
              <a:tabLst>
                <a:tab pos="1890395"/>
                <a:tab pos="2430780"/>
              </a:tabLst>
            </a:pPr>
            <a:r>
              <a:rPr lang="zh-CN" altLang="zh-CN" sz="2400" b="1" kern="100">
                <a:latin typeface="Times New Roman"/>
                <a:ea typeface="楷体_GB2312"/>
                <a:cs typeface="Times New Roman" panose="02020603050405020304"/>
              </a:rPr>
              <a:t>图</a:t>
            </a:r>
            <a:r>
              <a:rPr lang="en-US" altLang="zh-CN" sz="2400" b="1" kern="100">
                <a:latin typeface="Times New Roman"/>
                <a:ea typeface="楷体_GB2312"/>
                <a:cs typeface="Courier New" panose="02070309020205020404"/>
              </a:rPr>
              <a:t>2</a:t>
            </a:r>
            <a:endParaRPr lang="zh-CN" altLang="zh-CN" sz="1050" kern="100">
              <a:effectLst/>
              <a:latin typeface="宋体" pitchFamily="2" charset="-122"/>
              <a:cs typeface="Courier New" panose="02070309020205020404"/>
            </a:endParaRPr>
          </a:p>
        </p:txBody>
      </p:sp>
      <p:graphicFrame>
        <p:nvGraphicFramePr>
          <p:cNvPr id="2" name="对象 1"/>
          <p:cNvGraphicFramePr>
            <a:graphicFrameLocks noChangeAspect="1"/>
          </p:cNvGraphicFramePr>
          <p:nvPr/>
        </p:nvGraphicFramePr>
        <p:xfrm>
          <a:off x="604962" y="2489180"/>
          <a:ext cx="7945437" cy="985837"/>
        </p:xfrm>
        <a:graphic>
          <a:graphicData uri="http://schemas.openxmlformats.org/presentationml/2006/ole">
            <mc:AlternateContent>
              <mc:Choice xmlns:v="urn:schemas-microsoft-com:vml" Requires="v">
                <p:oleObj spid="_x0000_s1045" name="Document" r:id="rId3" progId="Word.Document.8">
                  <p:embed/>
                </p:oleObj>
              </mc:Choice>
              <mc:Fallback>
                <p:oleObj name="Document" r:id="rId3" progId="Word.Document.8">
                  <p:embed/>
                  <p:pic>
                    <p:nvPicPr>
                      <p:cNvPr id="0" name="OLE substitute image"/>
                      <p:cNvPicPr/>
                      <p:nvPr/>
                    </p:nvPicPr>
                    <p:blipFill>
                      <a:blip r:embed="rId4"/>
                      <a:stretch>
                        <a:fillRect/>
                      </a:stretch>
                    </p:blipFill>
                    <p:spPr>
                      <a:xfrm>
                        <a:off x="604962" y="2489180"/>
                        <a:ext cx="7945437" cy="985837"/>
                      </a:xfrm>
                      <a:prstGeom prst="rect">
                        <a:avLst/>
                      </a:prstGeom>
                      <a:noFill/>
                    </p:spPr>
                  </p:pic>
                </p:oleObj>
              </mc:Fallback>
            </mc:AlternateContent>
          </a:graphicData>
        </a:graphic>
      </p:graphicFrame>
      <p:graphicFrame>
        <p:nvGraphicFramePr>
          <p:cNvPr id="4" name="对象 3"/>
          <p:cNvGraphicFramePr>
            <a:graphicFrameLocks noChangeAspect="1"/>
          </p:cNvGraphicFramePr>
          <p:nvPr/>
        </p:nvGraphicFramePr>
        <p:xfrm>
          <a:off x="487424" y="3263962"/>
          <a:ext cx="8443912" cy="1866900"/>
        </p:xfrm>
        <a:graphic>
          <a:graphicData uri="http://schemas.openxmlformats.org/presentationml/2006/ole">
            <mc:AlternateContent>
              <mc:Choice xmlns:v="urn:schemas-microsoft-com:vml" Requires="v">
                <p:oleObj spid="_x0000_s1046" name="Document" r:id="rId5" progId="Word.Document.8">
                  <p:embed/>
                </p:oleObj>
              </mc:Choice>
              <mc:Fallback>
                <p:oleObj name="Document" r:id="rId5" progId="Word.Document.8">
                  <p:embed/>
                  <p:pic>
                    <p:nvPicPr>
                      <p:cNvPr id="0" name="OLE substitute image"/>
                      <p:cNvPicPr/>
                      <p:nvPr/>
                    </p:nvPicPr>
                    <p:blipFill>
                      <a:blip r:embed="rId6"/>
                      <a:stretch>
                        <a:fillRect/>
                      </a:stretch>
                    </p:blipFill>
                    <p:spPr>
                      <a:xfrm>
                        <a:off x="487424" y="3263962"/>
                        <a:ext cx="8443912" cy="1866900"/>
                      </a:xfrm>
                      <a:prstGeom prst="rect">
                        <a:avLst/>
                      </a:prstGeom>
                      <a:noFill/>
                    </p:spPr>
                  </p:pic>
                </p:oleObj>
              </mc:Fallback>
            </mc:AlternateContent>
          </a:graphicData>
        </a:graphic>
      </p:graphicFrame>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3" presetClass="entr" presetSubtype="10" dur="50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linds(horizontal)">
                                      <p:cBhvr>
                                        <p:cTn id="7" dur="500"/>
                                        <p:tgtEl>
                                          <p:spTgt spid="4"/>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3" presetClass="entr" presetSubtype="10" dur="50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blinds(horizontal)">
                                      <p:cBhvr>
                                        <p:cTn id="1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3"/>
          <a:stretch>
            <a:fillRect/>
          </a:stretch>
        </a:blipFill>
      </p:bgPr>
    </p:bg>
    <p:spTree>
      <p:nvGrpSpPr>
        <p:cNvPr id="1" name=""/>
        <p:cNvGrpSpPr/>
        <p:nvPr/>
      </p:nvGrpSpPr>
      <p:grpSpPr>
        <a:xfrm>
          <a:off x="0" y="0"/>
          <a:ext cx="0" cy="0"/>
        </a:xfrm>
      </p:grpSpPr>
      <p:sp>
        <p:nvSpPr>
          <p:cNvPr id="4" name="矩形 1"/>
          <p:cNvSpPr>
            <a:spLocks noChangeArrowheads="1"/>
          </p:cNvSpPr>
          <p:nvPr/>
        </p:nvSpPr>
        <p:spPr bwMode="auto">
          <a:xfrm>
            <a:off x="226537" y="498179"/>
            <a:ext cx="11647294" cy="55976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Aft>
                <a:spcPct val="0"/>
              </a:spcAft>
              <a:tabLst>
                <a:tab pos="2430780"/>
              </a:tabLst>
            </a:pPr>
            <a:r>
              <a:rPr lang="zh-CN" altLang="zh-CN" sz="2400" b="1" kern="100">
                <a:latin typeface="Times New Roman"/>
                <a:ea typeface="黑体"/>
                <a:cs typeface="Times New Roman" panose="02020603050405020304"/>
              </a:rPr>
              <a:t>知识点二　导体切割磁感线时产生的感应电动势</a:t>
            </a:r>
            <a:endParaRPr lang="zh-CN" altLang="zh-CN" sz="1050" b="1" kern="100">
              <a:effectLst/>
              <a:latin typeface="宋体" pitchFamily="2" charset="-122"/>
              <a:cs typeface="Courier New" panose="02070309020205020404"/>
            </a:endParaRPr>
          </a:p>
        </p:txBody>
      </p:sp>
      <p:sp>
        <p:nvSpPr>
          <p:cNvPr id="5" name="矩形 1"/>
          <p:cNvSpPr>
            <a:spLocks noChangeArrowheads="1"/>
          </p:cNvSpPr>
          <p:nvPr/>
        </p:nvSpPr>
        <p:spPr bwMode="auto">
          <a:xfrm>
            <a:off x="285549" y="1838079"/>
            <a:ext cx="11192821" cy="586764"/>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Aft>
                <a:spcPct val="0"/>
              </a:spcAft>
              <a:tabLst>
                <a:tab pos="1890395"/>
                <a:tab pos="2430780"/>
              </a:tabLst>
            </a:pPr>
            <a:r>
              <a:rPr lang="zh-CN" altLang="zh-CN" sz="2400" b="1" kern="100">
                <a:latin typeface="Times New Roman"/>
                <a:cs typeface="Times New Roman" panose="02020603050405020304"/>
              </a:rPr>
              <a:t>导体垂直于磁场运动，</a:t>
            </a:r>
            <a:r>
              <a:rPr lang="en-US" altLang="zh-CN" sz="2400" b="1" i="1" kern="100">
                <a:latin typeface="Times New Roman"/>
                <a:cs typeface="Courier New" panose="02070309020205020404"/>
              </a:rPr>
              <a:t>B</a:t>
            </a:r>
            <a:r>
              <a:rPr lang="zh-CN" altLang="zh-CN" sz="2400" b="1" kern="100">
                <a:latin typeface="Times New Roman"/>
                <a:cs typeface="Times New Roman" panose="02020603050405020304"/>
              </a:rPr>
              <a:t>、</a:t>
            </a:r>
            <a:r>
              <a:rPr lang="en-US" altLang="zh-CN" sz="2400" b="1" i="1" kern="100">
                <a:latin typeface="Times New Roman"/>
                <a:cs typeface="Courier New" panose="02070309020205020404"/>
              </a:rPr>
              <a:t>l</a:t>
            </a:r>
            <a:r>
              <a:rPr lang="zh-CN" altLang="zh-CN" sz="2400" b="1" kern="100">
                <a:latin typeface="Times New Roman"/>
                <a:cs typeface="Times New Roman" panose="02020603050405020304"/>
              </a:rPr>
              <a:t>、</a:t>
            </a:r>
            <a:r>
              <a:rPr lang="en-US" altLang="zh-CN" sz="2400" b="1" i="1" kern="100">
                <a:latin typeface="Book Antiqua"/>
                <a:cs typeface="Times New Roman" panose="02020603050405020304"/>
              </a:rPr>
              <a:t>v</a:t>
            </a:r>
            <a:r>
              <a:rPr lang="zh-CN" altLang="zh-CN" sz="2400" b="1" kern="100">
                <a:latin typeface="Times New Roman"/>
                <a:cs typeface="Times New Roman" panose="02020603050405020304"/>
              </a:rPr>
              <a:t>两两垂直时，如图</a:t>
            </a:r>
            <a:r>
              <a:rPr lang="en-US" altLang="zh-CN" sz="2400" b="1" kern="100">
                <a:latin typeface="Times New Roman"/>
                <a:cs typeface="Courier New" panose="02070309020205020404"/>
              </a:rPr>
              <a:t>3</a:t>
            </a:r>
            <a:r>
              <a:rPr lang="zh-CN" altLang="zh-CN" sz="2400" b="1" kern="100">
                <a:latin typeface="Times New Roman"/>
                <a:cs typeface="Times New Roman" panose="02020603050405020304"/>
              </a:rPr>
              <a:t>所示，感应电动势</a:t>
            </a:r>
            <a:r>
              <a:rPr lang="en-US" altLang="zh-CN" sz="2400" b="1" i="1" kern="100">
                <a:latin typeface="Times New Roman"/>
                <a:cs typeface="Courier New" panose="02070309020205020404"/>
              </a:rPr>
              <a:t>E</a:t>
            </a:r>
            <a:r>
              <a:rPr lang="zh-CN" altLang="zh-CN" sz="2400" b="1" kern="100" smtClean="0">
                <a:latin typeface="Times New Roman"/>
                <a:cs typeface="Times New Roman" panose="02020603050405020304"/>
              </a:rPr>
              <a:t>＝</a:t>
            </a:r>
            <a:r>
              <a:rPr lang="en-US" altLang="zh-CN" sz="2400" i="1" kern="100" smtClean="0">
                <a:latin typeface="Times New Roman"/>
                <a:cs typeface="Courier New" panose="02070309020205020404"/>
              </a:rPr>
              <a:t>_____</a:t>
            </a:r>
            <a:r>
              <a:rPr lang="zh-CN" altLang="zh-CN" sz="2400" b="1" kern="100" smtClean="0">
                <a:latin typeface="Times New Roman"/>
                <a:cs typeface="Times New Roman" panose="02020603050405020304"/>
              </a:rPr>
              <a:t>。</a:t>
            </a:r>
            <a:endParaRPr lang="zh-CN" altLang="zh-CN" sz="1050" kern="100">
              <a:effectLst/>
              <a:latin typeface="宋体" pitchFamily="2" charset="-122"/>
              <a:cs typeface="Courier New" panose="02070309020205020404"/>
            </a:endParaRPr>
          </a:p>
        </p:txBody>
      </p:sp>
      <p:sp>
        <p:nvSpPr>
          <p:cNvPr id="6" name="矩形 1"/>
          <p:cNvSpPr>
            <a:spLocks noChangeArrowheads="1"/>
          </p:cNvSpPr>
          <p:nvPr/>
        </p:nvSpPr>
        <p:spPr bwMode="auto">
          <a:xfrm>
            <a:off x="580449" y="1206729"/>
            <a:ext cx="11192821" cy="57624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Aft>
                <a:spcPct val="0"/>
              </a:spcAft>
              <a:tabLst>
                <a:tab pos="1890395"/>
                <a:tab pos="2700655"/>
              </a:tabLst>
            </a:pPr>
            <a:r>
              <a:rPr lang="en-US" altLang="zh-CN" sz="2400" b="1" kern="100">
                <a:latin typeface="Times New Roman"/>
                <a:ea typeface="黑体"/>
                <a:cs typeface="Courier New" panose="02070309020205020404"/>
              </a:rPr>
              <a:t>[</a:t>
            </a:r>
            <a:r>
              <a:rPr lang="zh-CN" altLang="zh-CN" sz="2400" b="1" kern="100">
                <a:latin typeface="Times New Roman"/>
                <a:ea typeface="黑体"/>
                <a:cs typeface="Times New Roman" panose="02020603050405020304"/>
              </a:rPr>
              <a:t>基</a:t>
            </a:r>
            <a:r>
              <a:rPr lang="zh-CN" altLang="zh-CN" sz="2400" b="1" kern="100">
                <a:latin typeface="宋体" pitchFamily="2" charset="-122"/>
                <a:ea typeface="Times New Roman"/>
                <a:cs typeface="Courier New" panose="02070309020205020404"/>
              </a:rPr>
              <a:t> </a:t>
            </a:r>
            <a:r>
              <a:rPr lang="zh-CN" altLang="zh-CN" sz="2400" b="1" kern="100">
                <a:latin typeface="Times New Roman"/>
                <a:ea typeface="黑体"/>
                <a:cs typeface="Times New Roman" panose="02020603050405020304"/>
              </a:rPr>
              <a:t>础</a:t>
            </a:r>
            <a:r>
              <a:rPr lang="zh-CN" altLang="zh-CN" sz="2400" b="1" kern="100">
                <a:latin typeface="宋体" pitchFamily="2" charset="-122"/>
                <a:ea typeface="Times New Roman"/>
                <a:cs typeface="Courier New" panose="02070309020205020404"/>
              </a:rPr>
              <a:t> </a:t>
            </a:r>
            <a:r>
              <a:rPr lang="zh-CN" altLang="zh-CN" sz="2400" b="1" kern="100">
                <a:latin typeface="Times New Roman"/>
                <a:ea typeface="黑体"/>
                <a:cs typeface="Times New Roman" panose="02020603050405020304"/>
              </a:rPr>
              <a:t>梳</a:t>
            </a:r>
            <a:r>
              <a:rPr lang="zh-CN" altLang="zh-CN" sz="2400" b="1" kern="100">
                <a:latin typeface="宋体" pitchFamily="2" charset="-122"/>
                <a:ea typeface="Times New Roman"/>
                <a:cs typeface="Courier New" panose="02070309020205020404"/>
              </a:rPr>
              <a:t> </a:t>
            </a:r>
            <a:r>
              <a:rPr lang="zh-CN" altLang="zh-CN" sz="2400" b="1" kern="100">
                <a:latin typeface="Times New Roman"/>
                <a:ea typeface="黑体"/>
                <a:cs typeface="Times New Roman" panose="02020603050405020304"/>
              </a:rPr>
              <a:t>理</a:t>
            </a:r>
            <a:r>
              <a:rPr lang="en-US" altLang="zh-CN" sz="2400" b="1" kern="100">
                <a:latin typeface="Times New Roman"/>
                <a:ea typeface="黑体"/>
                <a:cs typeface="Courier New" panose="02070309020205020404"/>
              </a:rPr>
              <a:t>]</a:t>
            </a:r>
            <a:endParaRPr lang="zh-CN" altLang="zh-CN" sz="2400" b="1" kern="100">
              <a:effectLst/>
              <a:latin typeface="宋体" pitchFamily="2" charset="-122"/>
              <a:cs typeface="Courier New" panose="02070309020205020404"/>
            </a:endParaRPr>
          </a:p>
        </p:txBody>
      </p:sp>
      <p:pic>
        <p:nvPicPr>
          <p:cNvPr id="11266" name="Picture 2" descr="S55A"/>
          <p:cNvPicPr>
            <a:picLocks noChangeAspect="1" noChangeArrowheads="1"/>
          </p:cNvPicPr>
          <p:nvPr/>
        </p:nvPicPr>
        <p:blipFill>
          <a:blip r:embed="rId2">
            <a:clrChange>
              <a:clrFrom>
                <a:srgbClr val="FFFFFF"/>
              </a:clrFrom>
              <a:clrTo>
                <a:srgbClr val="FFFFFF">
                  <a:alpha val="0"/>
                </a:srgbClr>
              </a:clrTo>
            </a:clrChange>
            <a:extLst>
              <a:ext uri="{28A0092B-C50C-407E-A947-70E740481C1C}">
                <a14:useLocalDpi xmlns:a14="http://schemas.microsoft.com/office/drawing/2010/main" xmlns="" val="0"/>
              </a:ext>
            </a:extLst>
          </a:blip>
          <a:stretch>
            <a:fillRect/>
          </a:stretch>
        </p:blipFill>
        <p:spPr bwMode="auto">
          <a:xfrm>
            <a:off x="4393759" y="2424843"/>
            <a:ext cx="2194664" cy="15235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7" name="矩形 1"/>
          <p:cNvSpPr>
            <a:spLocks noChangeArrowheads="1"/>
          </p:cNvSpPr>
          <p:nvPr/>
        </p:nvSpPr>
        <p:spPr bwMode="auto">
          <a:xfrm>
            <a:off x="4515128" y="3805843"/>
            <a:ext cx="1904425" cy="57624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Aft>
                <a:spcPct val="0"/>
              </a:spcAft>
              <a:tabLst>
                <a:tab pos="1890395"/>
                <a:tab pos="2430780"/>
              </a:tabLst>
            </a:pPr>
            <a:r>
              <a:rPr lang="zh-CN" altLang="zh-CN" sz="2400" b="1" kern="100">
                <a:latin typeface="Times New Roman"/>
                <a:ea typeface="楷体_GB2312"/>
                <a:cs typeface="Times New Roman" panose="02020603050405020304"/>
              </a:rPr>
              <a:t>图</a:t>
            </a:r>
            <a:r>
              <a:rPr lang="en-US" altLang="zh-CN" sz="2400" b="1" kern="100">
                <a:latin typeface="Times New Roman"/>
                <a:ea typeface="楷体_GB2312"/>
                <a:cs typeface="Courier New" panose="02070309020205020404"/>
              </a:rPr>
              <a:t>3</a:t>
            </a:r>
            <a:endParaRPr lang="zh-CN" altLang="zh-CN" sz="1050" kern="100">
              <a:effectLst/>
              <a:latin typeface="宋体" pitchFamily="2" charset="-122"/>
              <a:cs typeface="Courier New" panose="02070309020205020404"/>
            </a:endParaRPr>
          </a:p>
        </p:txBody>
      </p:sp>
      <p:sp>
        <p:nvSpPr>
          <p:cNvPr id="2" name="矩形 1"/>
          <p:cNvSpPr/>
          <p:nvPr/>
        </p:nvSpPr>
        <p:spPr>
          <a:xfrm>
            <a:off x="10220845" y="1953674"/>
            <a:ext cx="628698" cy="461665"/>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400" b="1" i="1" err="1">
                <a:solidFill>
                  <a:srgbClr val="FF0000"/>
                </a:solidFill>
                <a:latin typeface="Times New Roman" pitchFamily="18" charset="0"/>
                <a:cs typeface="Times New Roman" panose="02020603050405020304" pitchFamily="18" charset="0"/>
              </a:rPr>
              <a:t>Blv</a:t>
            </a:r>
            <a:endParaRPr lang="zh-CN" altLang="en-US" sz="2400" b="1" i="1">
              <a:solidFill>
                <a:srgbClr val="FF0000"/>
              </a:solidFill>
              <a:latin typeface="Times New Roman" pitchFamily="18" charset="0"/>
              <a:cs typeface="Times New Roman" panose="02020603050405020304" pitchFamily="18"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3" presetClass="entr" presetSubtype="10" dur="50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blinds(horizontal)">
                                      <p:cBhvr>
                                        <p:cTn id="7" dur="500"/>
                                        <p:tgtEl>
                                          <p:spTgt spid="2">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3"/>
          <a:stretch>
            <a:fillRect/>
          </a:stretch>
        </a:blipFill>
      </p:bgPr>
    </p:bg>
    <p:spTree>
      <p:nvGrpSpPr>
        <p:cNvPr id="1" name=""/>
        <p:cNvGrpSpPr/>
        <p:nvPr/>
      </p:nvGrpSpPr>
      <p:grpSpPr>
        <a:xfrm>
          <a:off x="0" y="0"/>
          <a:ext cx="0" cy="0"/>
        </a:xfrm>
      </p:grpSpPr>
      <p:sp>
        <p:nvSpPr>
          <p:cNvPr id="4" name="矩形 1"/>
          <p:cNvSpPr>
            <a:spLocks noChangeArrowheads="1"/>
          </p:cNvSpPr>
          <p:nvPr/>
        </p:nvSpPr>
        <p:spPr bwMode="auto">
          <a:xfrm>
            <a:off x="226537" y="367554"/>
            <a:ext cx="11647294" cy="64633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Aft>
                <a:spcPct val="0"/>
              </a:spcAft>
              <a:tabLst>
                <a:tab pos="1890395"/>
                <a:tab pos="2700655"/>
              </a:tabLst>
            </a:pPr>
            <a:r>
              <a:rPr lang="en-US" altLang="zh-CN" sz="2400" b="1" kern="100">
                <a:latin typeface="Times New Roman"/>
                <a:ea typeface="黑体"/>
                <a:cs typeface="Courier New" panose="02070309020205020404"/>
              </a:rPr>
              <a:t>[</a:t>
            </a:r>
            <a:r>
              <a:rPr lang="zh-CN" altLang="zh-CN" sz="2400" b="1" kern="100">
                <a:latin typeface="Times New Roman"/>
                <a:ea typeface="黑体"/>
                <a:cs typeface="Times New Roman" panose="02020603050405020304"/>
              </a:rPr>
              <a:t>要</a:t>
            </a:r>
            <a:r>
              <a:rPr lang="zh-CN" altLang="zh-CN" sz="2400" b="1" kern="100">
                <a:latin typeface="宋体" pitchFamily="2" charset="-122"/>
                <a:ea typeface="Times New Roman"/>
                <a:cs typeface="Courier New" panose="02070309020205020404"/>
              </a:rPr>
              <a:t> </a:t>
            </a:r>
            <a:r>
              <a:rPr lang="zh-CN" altLang="zh-CN" sz="2400" b="1" kern="100">
                <a:latin typeface="Times New Roman"/>
                <a:ea typeface="黑体"/>
                <a:cs typeface="Times New Roman" panose="02020603050405020304"/>
              </a:rPr>
              <a:t>点</a:t>
            </a:r>
            <a:r>
              <a:rPr lang="zh-CN" altLang="zh-CN" sz="2400" b="1" kern="100">
                <a:latin typeface="宋体" pitchFamily="2" charset="-122"/>
                <a:ea typeface="Times New Roman"/>
                <a:cs typeface="Courier New" panose="02070309020205020404"/>
              </a:rPr>
              <a:t> </a:t>
            </a:r>
            <a:r>
              <a:rPr lang="zh-CN" altLang="zh-CN" sz="2400" b="1" kern="100">
                <a:latin typeface="Times New Roman"/>
                <a:ea typeface="黑体"/>
                <a:cs typeface="Times New Roman" panose="02020603050405020304"/>
              </a:rPr>
              <a:t>精</a:t>
            </a:r>
            <a:r>
              <a:rPr lang="zh-CN" altLang="zh-CN" sz="2400" b="1" kern="100">
                <a:latin typeface="宋体" pitchFamily="2" charset="-122"/>
                <a:ea typeface="Times New Roman"/>
                <a:cs typeface="Courier New" panose="02070309020205020404"/>
              </a:rPr>
              <a:t> </a:t>
            </a:r>
            <a:r>
              <a:rPr lang="zh-CN" altLang="zh-CN" sz="2400" b="1" kern="100">
                <a:latin typeface="Times New Roman"/>
                <a:ea typeface="黑体"/>
                <a:cs typeface="Times New Roman" panose="02020603050405020304"/>
              </a:rPr>
              <a:t>讲</a:t>
            </a:r>
            <a:r>
              <a:rPr lang="en-US" altLang="zh-CN" sz="2400" b="1" kern="100">
                <a:latin typeface="Times New Roman"/>
                <a:ea typeface="黑体"/>
                <a:cs typeface="Courier New" panose="02070309020205020404"/>
              </a:rPr>
              <a:t>]</a:t>
            </a:r>
            <a:endParaRPr lang="zh-CN" altLang="zh-CN" sz="2400" b="1" kern="100">
              <a:effectLst/>
              <a:latin typeface="宋体" pitchFamily="2" charset="-122"/>
              <a:cs typeface="Courier New" panose="02070309020205020404"/>
            </a:endParaRPr>
          </a:p>
        </p:txBody>
      </p:sp>
      <p:sp>
        <p:nvSpPr>
          <p:cNvPr id="5" name="矩形 1"/>
          <p:cNvSpPr>
            <a:spLocks noChangeArrowheads="1"/>
          </p:cNvSpPr>
          <p:nvPr/>
        </p:nvSpPr>
        <p:spPr bwMode="auto">
          <a:xfrm>
            <a:off x="297424" y="840579"/>
            <a:ext cx="11447272" cy="114076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Aft>
                <a:spcPct val="0"/>
              </a:spcAft>
              <a:tabLst>
                <a:tab pos="1890395"/>
                <a:tab pos="2430780"/>
              </a:tabLst>
            </a:pPr>
            <a:r>
              <a:rPr lang="en-US" altLang="zh-CN" sz="2400" b="1" kern="100">
                <a:latin typeface="Times New Roman"/>
                <a:cs typeface="Courier New" panose="02070309020205020404"/>
              </a:rPr>
              <a:t>(1)</a:t>
            </a:r>
            <a:r>
              <a:rPr lang="zh-CN" altLang="zh-CN" sz="2400" b="1" kern="100">
                <a:latin typeface="Times New Roman"/>
                <a:cs typeface="Times New Roman" panose="02020603050405020304"/>
              </a:rPr>
              <a:t>在公式</a:t>
            </a:r>
            <a:r>
              <a:rPr lang="en-US" altLang="zh-CN" sz="2400" b="1" i="1" kern="100">
                <a:latin typeface="Times New Roman"/>
                <a:cs typeface="Courier New" panose="02070309020205020404"/>
              </a:rPr>
              <a:t>E</a:t>
            </a:r>
            <a:r>
              <a:rPr lang="zh-CN" altLang="zh-CN" sz="2400" b="1" kern="100">
                <a:latin typeface="Times New Roman"/>
                <a:cs typeface="Times New Roman" panose="02020603050405020304"/>
              </a:rPr>
              <a:t>＝</a:t>
            </a:r>
            <a:r>
              <a:rPr lang="en-US" altLang="zh-CN" sz="2400" b="1" i="1" kern="100" err="1">
                <a:latin typeface="Times New Roman"/>
                <a:cs typeface="Courier New" panose="02070309020205020404"/>
              </a:rPr>
              <a:t>Bl</a:t>
            </a:r>
            <a:r>
              <a:rPr lang="en-US" altLang="zh-CN" sz="2400" b="1" i="1" kern="100" err="1">
                <a:latin typeface="Book Antiqua"/>
                <a:cs typeface="Times New Roman" panose="02020603050405020304"/>
              </a:rPr>
              <a:t>v</a:t>
            </a:r>
            <a:r>
              <a:rPr lang="zh-CN" altLang="zh-CN" sz="2400" b="1" kern="100">
                <a:latin typeface="Times New Roman"/>
                <a:cs typeface="Times New Roman" panose="02020603050405020304"/>
              </a:rPr>
              <a:t>中，</a:t>
            </a:r>
            <a:r>
              <a:rPr lang="en-US" altLang="zh-CN" sz="2400" b="1" i="1" kern="100">
                <a:latin typeface="Times New Roman"/>
                <a:cs typeface="Courier New" panose="02070309020205020404"/>
              </a:rPr>
              <a:t>l</a:t>
            </a:r>
            <a:r>
              <a:rPr lang="zh-CN" altLang="zh-CN" sz="2400" b="1" kern="100">
                <a:latin typeface="Times New Roman"/>
                <a:cs typeface="Times New Roman" panose="02020603050405020304"/>
              </a:rPr>
              <a:t>是指导体棒的有效切割长度，即导体棒在垂直于速度</a:t>
            </a:r>
            <a:r>
              <a:rPr lang="en-US" altLang="zh-CN" sz="2400" b="1" i="1" kern="100">
                <a:latin typeface="Book Antiqua"/>
                <a:cs typeface="Times New Roman" panose="02020603050405020304"/>
              </a:rPr>
              <a:t>v</a:t>
            </a:r>
            <a:r>
              <a:rPr lang="zh-CN" altLang="zh-CN" sz="2400" b="1" kern="100">
                <a:latin typeface="Times New Roman"/>
                <a:cs typeface="Times New Roman" panose="02020603050405020304"/>
              </a:rPr>
              <a:t>方向上的投影长度，如图</a:t>
            </a:r>
            <a:r>
              <a:rPr lang="en-US" altLang="zh-CN" sz="2400" b="1" kern="100">
                <a:latin typeface="Times New Roman"/>
                <a:cs typeface="Courier New" panose="02070309020205020404"/>
              </a:rPr>
              <a:t>4</a:t>
            </a:r>
            <a:r>
              <a:rPr lang="zh-CN" altLang="zh-CN" sz="2400" b="1" kern="100">
                <a:latin typeface="Times New Roman"/>
                <a:cs typeface="Times New Roman" panose="02020603050405020304"/>
              </a:rPr>
              <a:t>所示的几种情况中，感应电动势都是</a:t>
            </a:r>
            <a:r>
              <a:rPr lang="en-US" altLang="zh-CN" sz="2400" b="1" i="1" kern="100">
                <a:latin typeface="Times New Roman"/>
                <a:cs typeface="Courier New" panose="02070309020205020404"/>
              </a:rPr>
              <a:t>E</a:t>
            </a:r>
            <a:r>
              <a:rPr lang="zh-CN" altLang="zh-CN" sz="2400" b="1" kern="100">
                <a:latin typeface="Times New Roman"/>
                <a:cs typeface="Times New Roman" panose="02020603050405020304"/>
              </a:rPr>
              <a:t>＝</a:t>
            </a:r>
            <a:r>
              <a:rPr lang="en-US" altLang="zh-CN" sz="2400" b="1" i="1" kern="100" err="1">
                <a:latin typeface="Times New Roman"/>
                <a:cs typeface="Courier New" panose="02070309020205020404"/>
              </a:rPr>
              <a:t>Bl</a:t>
            </a:r>
            <a:r>
              <a:rPr lang="en-US" altLang="zh-CN" sz="2400" b="1" i="1" kern="100" err="1">
                <a:latin typeface="Book Antiqua"/>
                <a:cs typeface="Times New Roman" panose="02020603050405020304"/>
              </a:rPr>
              <a:t>v</a:t>
            </a:r>
            <a:r>
              <a:rPr lang="zh-CN" altLang="zh-CN" sz="2400" b="1" kern="100">
                <a:latin typeface="Times New Roman"/>
                <a:cs typeface="Times New Roman" panose="02020603050405020304"/>
              </a:rPr>
              <a:t>。</a:t>
            </a:r>
            <a:endParaRPr lang="zh-CN" altLang="zh-CN" sz="1050" kern="100">
              <a:effectLst/>
              <a:latin typeface="宋体" pitchFamily="2" charset="-122"/>
              <a:cs typeface="Courier New" panose="02070309020205020404"/>
            </a:endParaRPr>
          </a:p>
        </p:txBody>
      </p:sp>
      <p:pic>
        <p:nvPicPr>
          <p:cNvPr id="12290" name="Picture 2" descr="S55"/>
          <p:cNvPicPr>
            <a:picLocks noChangeAspect="1" noChangeArrowheads="1"/>
          </p:cNvPicPr>
          <p:nvPr/>
        </p:nvPicPr>
        <p:blipFill>
          <a:blip r:embed="rId2">
            <a:clrChange>
              <a:clrFrom>
                <a:srgbClr val="FFFFFF"/>
              </a:clrFrom>
              <a:clrTo>
                <a:srgbClr val="FFFFFF">
                  <a:alpha val="0"/>
                </a:srgbClr>
              </a:clrTo>
            </a:clrChange>
            <a:extLst>
              <a:ext uri="{28A0092B-C50C-407E-A947-70E740481C1C}">
                <a14:useLocalDpi xmlns:a14="http://schemas.microsoft.com/office/drawing/2010/main" xmlns="" val="0"/>
              </a:ext>
            </a:extLst>
          </a:blip>
          <a:stretch>
            <a:fillRect/>
          </a:stretch>
        </p:blipFill>
        <p:spPr bwMode="auto">
          <a:xfrm>
            <a:off x="4805831" y="2028841"/>
            <a:ext cx="2150662" cy="92219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6" name="矩形 1"/>
          <p:cNvSpPr>
            <a:spLocks noChangeArrowheads="1"/>
          </p:cNvSpPr>
          <p:nvPr/>
        </p:nvSpPr>
        <p:spPr bwMode="auto">
          <a:xfrm>
            <a:off x="283574" y="2929315"/>
            <a:ext cx="11447272" cy="332975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Aft>
                <a:spcPct val="0"/>
              </a:spcAft>
              <a:tabLst>
                <a:tab pos="1890395"/>
                <a:tab pos="2430780"/>
              </a:tabLst>
            </a:pPr>
            <a:r>
              <a:rPr lang="zh-CN" altLang="zh-CN" sz="2400" b="1" kern="100">
                <a:latin typeface="Times New Roman"/>
                <a:ea typeface="楷体_GB2312"/>
                <a:cs typeface="Times New Roman" panose="02020603050405020304"/>
              </a:rPr>
              <a:t>图</a:t>
            </a:r>
            <a:r>
              <a:rPr lang="en-US" altLang="zh-CN" sz="2400" b="1" kern="100">
                <a:latin typeface="Times New Roman"/>
                <a:ea typeface="楷体_GB2312"/>
                <a:cs typeface="Courier New" panose="02070309020205020404"/>
              </a:rPr>
              <a:t>4</a:t>
            </a:r>
            <a:endParaRPr lang="zh-CN" altLang="zh-CN" sz="1050" kern="100">
              <a:latin typeface="宋体" pitchFamily="2" charset="-122"/>
              <a:cs typeface="Courier New" panose="02070309020205020404"/>
            </a:endParaRPr>
          </a:p>
          <a:p>
            <a:pPr algn="just">
              <a:lnSpc>
                <a:spcPct val="150000"/>
              </a:lnSpc>
              <a:spcAft>
                <a:spcPct val="0"/>
              </a:spcAft>
              <a:tabLst>
                <a:tab pos="1890395"/>
                <a:tab pos="2430780"/>
              </a:tabLst>
            </a:pPr>
            <a:r>
              <a:rPr lang="en-US" altLang="zh-CN" sz="2400" b="1" kern="100">
                <a:latin typeface="Times New Roman"/>
                <a:cs typeface="Courier New" panose="02070309020205020404"/>
              </a:rPr>
              <a:t>(2)</a:t>
            </a:r>
            <a:r>
              <a:rPr lang="zh-CN" altLang="zh-CN" sz="2400" b="1" kern="100">
                <a:latin typeface="Times New Roman"/>
                <a:cs typeface="Times New Roman" panose="02020603050405020304"/>
              </a:rPr>
              <a:t>公式中的</a:t>
            </a:r>
            <a:r>
              <a:rPr lang="en-US" altLang="zh-CN" sz="2400" b="1" i="1" kern="100">
                <a:latin typeface="Book Antiqua"/>
                <a:cs typeface="Times New Roman" panose="02020603050405020304"/>
              </a:rPr>
              <a:t>v</a:t>
            </a:r>
            <a:r>
              <a:rPr lang="zh-CN" altLang="zh-CN" sz="2400" b="1" kern="100">
                <a:latin typeface="Times New Roman"/>
                <a:cs typeface="Times New Roman" panose="02020603050405020304"/>
              </a:rPr>
              <a:t>应理解为导线和磁场间的相对速度，当导线不动而磁场运动时，也有感应电动势产生。</a:t>
            </a:r>
            <a:endParaRPr lang="zh-CN" altLang="zh-CN" sz="1050" kern="100">
              <a:latin typeface="宋体" pitchFamily="2" charset="-122"/>
              <a:cs typeface="Courier New" panose="02070309020205020404"/>
            </a:endParaRPr>
          </a:p>
          <a:p>
            <a:pPr algn="just">
              <a:lnSpc>
                <a:spcPct val="150000"/>
              </a:lnSpc>
              <a:spcAft>
                <a:spcPct val="0"/>
              </a:spcAft>
              <a:tabLst>
                <a:tab pos="1890395"/>
                <a:tab pos="2430780"/>
              </a:tabLst>
            </a:pPr>
            <a:r>
              <a:rPr lang="en-US" altLang="zh-CN" sz="2400" b="1" kern="100">
                <a:latin typeface="Times New Roman"/>
                <a:cs typeface="Courier New" panose="02070309020205020404"/>
              </a:rPr>
              <a:t>(3)</a:t>
            </a:r>
            <a:r>
              <a:rPr lang="zh-CN" altLang="zh-CN" sz="2400" b="1" kern="100">
                <a:latin typeface="Times New Roman"/>
                <a:cs typeface="Times New Roman" panose="02020603050405020304"/>
              </a:rPr>
              <a:t>该公式可看成法拉第电磁感应定律的一个推论，通常用来求导线运动速度为</a:t>
            </a:r>
            <a:r>
              <a:rPr lang="en-US" altLang="zh-CN" sz="2400" b="1" i="1" kern="100">
                <a:latin typeface="Book Antiqua"/>
                <a:cs typeface="Times New Roman" panose="02020603050405020304"/>
              </a:rPr>
              <a:t>v</a:t>
            </a:r>
            <a:r>
              <a:rPr lang="zh-CN" altLang="zh-CN" sz="2400" b="1" kern="100">
                <a:latin typeface="Times New Roman"/>
                <a:cs typeface="Times New Roman" panose="02020603050405020304"/>
              </a:rPr>
              <a:t>时的瞬时感应电动势，随着</a:t>
            </a:r>
            <a:r>
              <a:rPr lang="en-US" altLang="zh-CN" sz="2400" b="1" i="1" kern="100">
                <a:latin typeface="Book Antiqua"/>
                <a:cs typeface="Times New Roman" panose="02020603050405020304"/>
              </a:rPr>
              <a:t>v</a:t>
            </a:r>
            <a:r>
              <a:rPr lang="zh-CN" altLang="zh-CN" sz="2400" b="1" kern="100">
                <a:latin typeface="Times New Roman"/>
                <a:cs typeface="Times New Roman" panose="02020603050405020304"/>
              </a:rPr>
              <a:t>的变化，</a:t>
            </a:r>
            <a:r>
              <a:rPr lang="en-US" altLang="zh-CN" sz="2400" b="1" i="1" kern="100">
                <a:latin typeface="Times New Roman"/>
                <a:cs typeface="Courier New" panose="02070309020205020404"/>
              </a:rPr>
              <a:t>E</a:t>
            </a:r>
            <a:r>
              <a:rPr lang="zh-CN" altLang="zh-CN" sz="2400" b="1" kern="100">
                <a:latin typeface="Times New Roman"/>
                <a:cs typeface="Times New Roman" panose="02020603050405020304"/>
              </a:rPr>
              <a:t>也相应变化；若</a:t>
            </a:r>
            <a:r>
              <a:rPr lang="en-US" altLang="zh-CN" sz="2400" b="1" i="1" kern="100">
                <a:latin typeface="Book Antiqua"/>
                <a:cs typeface="Times New Roman" panose="02020603050405020304"/>
              </a:rPr>
              <a:t>v</a:t>
            </a:r>
            <a:r>
              <a:rPr lang="zh-CN" altLang="zh-CN" sz="2400" b="1" kern="100">
                <a:latin typeface="Times New Roman"/>
                <a:cs typeface="Times New Roman" panose="02020603050405020304"/>
              </a:rPr>
              <a:t>为平均速度，则</a:t>
            </a:r>
            <a:r>
              <a:rPr lang="en-US" altLang="zh-CN" sz="2400" b="1" i="1" kern="100">
                <a:latin typeface="Times New Roman"/>
                <a:cs typeface="Courier New" panose="02070309020205020404"/>
              </a:rPr>
              <a:t>E</a:t>
            </a:r>
            <a:r>
              <a:rPr lang="zh-CN" altLang="zh-CN" sz="2400" b="1" kern="100">
                <a:latin typeface="Times New Roman"/>
                <a:cs typeface="Times New Roman" panose="02020603050405020304"/>
              </a:rPr>
              <a:t>也为平均感应电动势。</a:t>
            </a:r>
            <a:endParaRPr lang="zh-CN" altLang="zh-CN" sz="1050" kern="100">
              <a:effectLst/>
              <a:latin typeface="宋体" pitchFamily="2" charset="-122"/>
              <a:cs typeface="Courier New" panose="02070309020205020404"/>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https://d.book118.com/556140035155010101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宋体"/>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宋体"/>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50</Paragraphs>
  <Slides>17</Slides>
  <Notes>0</Notes>
  <TotalTime>1</TotalTime>
  <HiddenSlides>0</HiddenSlides>
  <MMClips>0</MMClips>
  <ScaleCrop>0</ScaleCrop>
  <HeadingPairs>
    <vt:vector baseType="variant" size="6">
      <vt:variant>
        <vt:lpstr>Fonts used</vt:lpstr>
      </vt:variant>
      <vt:variant>
        <vt:i4>13</vt:i4>
      </vt:variant>
      <vt:variant>
        <vt:lpstr>Theme</vt:lpstr>
      </vt:variant>
      <vt:variant>
        <vt:i4>1</vt:i4>
      </vt:variant>
      <vt:variant>
        <vt:lpstr>Slide Titles</vt:lpstr>
      </vt:variant>
      <vt:variant>
        <vt:i4>17</vt:i4>
      </vt:variant>
    </vt:vector>
  </HeadingPairs>
  <TitlesOfParts>
    <vt:vector baseType="lpstr" size="31">
      <vt:lpstr>Arial</vt:lpstr>
      <vt:lpstr>Calibri</vt:lpstr>
      <vt:lpstr>Calibri Light</vt:lpstr>
      <vt:lpstr>宋体</vt:lpstr>
      <vt:lpstr>Times New Roman</vt:lpstr>
      <vt:lpstr>Impact</vt:lpstr>
      <vt:lpstr>微软雅黑</vt:lpstr>
      <vt:lpstr>华文中宋</vt:lpstr>
      <vt:lpstr>Courier New</vt:lpstr>
      <vt:lpstr>黑体</vt:lpstr>
      <vt:lpstr>Book Antiqua</vt:lpstr>
      <vt:lpstr>仿宋_GB2312</vt:lpstr>
      <vt:lpstr>楷体_GB2312</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2024-09-26T06:17:18.237</cp:lastPrinted>
  <dcterms:created xsi:type="dcterms:W3CDTF">2024-09-25T22:17:18Z</dcterms:created>
  <dcterms:modified xsi:type="dcterms:W3CDTF">2024-09-25T22:17:20Z</dcterms:modified>
</cp:coreProperties>
</file>